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40FE5-341F-4A45-B311-5B1E6C67C19D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73798-AB7C-45FA-B1C8-47A93A8F5B8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FECC2F-EFD8-49FC-B733-30936021F3E6}" type="datetime1">
              <a:rPr lang="tr-TR" smtClean="0"/>
              <a:t>31.01.2020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3354-9F2D-4139-850C-FEBDA451C453}" type="datetime1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B7FA-8270-4D44-A445-153CBCFE38E4}" type="datetime1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7F8FEA-547E-4C14-807F-88DDC362980D}" type="datetime1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F78B4C9-BDF6-40AA-8710-B7A602E0CC90}" type="datetime1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CD7A95-818C-4BD7-AB61-8B4472474201}" type="datetime1">
              <a:rPr lang="tr-TR" smtClean="0"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7022D-F047-40B4-B0F3-EA7692E01AA6}" type="datetime1">
              <a:rPr lang="tr-TR" smtClean="0"/>
              <a:t>31.01.2020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27FE-5026-492B-BA9E-681B3DCB7E23}" type="datetime1">
              <a:rPr lang="tr-TR" smtClean="0"/>
              <a:t>31.01.2020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828D14-4FBF-4EEB-9E03-AFCB4F212C09}" type="datetime1">
              <a:rPr lang="tr-TR" smtClean="0"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0DE7361-A6F3-4C54-B1B9-E2800E54C3B3}" type="datetime1">
              <a:rPr lang="tr-TR" smtClean="0"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81484C-AD66-4041-A6E1-D9ADBE5B0F76}" type="datetime1">
              <a:rPr lang="tr-TR" smtClean="0"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B0A22D-DE54-474E-ADD7-92B2EA9B393D}" type="datetime1">
              <a:rPr lang="tr-TR" smtClean="0"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05800" cy="19812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ERGENLİK DÖNEMİNDE DEĞİŞİMLER VE AİLELERİN YAPMASI GEREKENLER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560234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b="1" dirty="0" smtClean="0"/>
              <a:t>VELİ BİLGİLENDİRME SUNUMU</a:t>
            </a:r>
          </a:p>
          <a:p>
            <a:pPr algn="ctr"/>
            <a:r>
              <a:rPr lang="tr-TR" dirty="0" smtClean="0"/>
              <a:t>Bozüyük Rehberlik Ve Araştırma Merkezi</a:t>
            </a:r>
          </a:p>
          <a:p>
            <a:pPr algn="ctr"/>
            <a:r>
              <a:rPr lang="tr-TR" dirty="0" smtClean="0"/>
              <a:t>2020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3275856" y="4509120"/>
            <a:ext cx="2880320" cy="204360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Çocuğunuzun bir sevgilisi olduğunu öğrenebilirsiniz. Buna vereceğiniz abartılı tepkiler durumu daha kötü yapabilir. Bu durumda okul rehber öğretmeninden yardım isteyin.</a:t>
            </a:r>
          </a:p>
          <a:p>
            <a:r>
              <a:rPr lang="tr-TR" dirty="0" smtClean="0"/>
              <a:t>Romantik ilşkilerinde bedensel teması ne şekilde kurmaları gerektiğini anlatın.</a:t>
            </a:r>
          </a:p>
          <a:p>
            <a:r>
              <a:rPr lang="tr-TR" dirty="0" smtClean="0"/>
              <a:t>Odalarına kapı çalmadan girmeyin.</a:t>
            </a:r>
          </a:p>
          <a:p>
            <a:r>
              <a:rPr lang="tr-TR" dirty="0" smtClean="0"/>
              <a:t>Sürekli hesap sormaya çalışmayın, bu durumda sizden soğuyabilir.</a:t>
            </a:r>
          </a:p>
          <a:p>
            <a:r>
              <a:rPr lang="tr-TR" dirty="0" smtClean="0"/>
              <a:t>Sigara veya farklı maddeler kullanıp kullanmadığını kontrol edin. Kullanıyorsa onunla konuşun.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ERGENLİKTE PSİKOLOJİK DEĞİŞİMLER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180528" y="2132856"/>
            <a:ext cx="4402832" cy="351779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Ergenlik “fırtınalı” bir dönemdir. Duygusal anlamda ergenler çok farklı yaşantılardan geçerler. Onları anlamak zor olabilir. </a:t>
            </a:r>
            <a:endParaRPr lang="tr-TR" dirty="0"/>
          </a:p>
        </p:txBody>
      </p:sp>
      <p:pic>
        <p:nvPicPr>
          <p:cNvPr id="2050" name="Picture 2" descr="öfkeli erge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348880"/>
            <a:ext cx="4797514" cy="2902496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Ailelerinden uzaklaşır ve akranları ile daha çok zaman geçirmeye başlarlar.</a:t>
            </a:r>
          </a:p>
          <a:p>
            <a:r>
              <a:rPr lang="tr-TR" dirty="0" smtClean="0"/>
              <a:t>Yetişkinlerin kendilerini anlamadığını düşünürler.</a:t>
            </a:r>
          </a:p>
          <a:p>
            <a:r>
              <a:rPr lang="tr-TR" dirty="0" smtClean="0"/>
              <a:t>Bağımsız ve özgür olmak isterler. </a:t>
            </a:r>
          </a:p>
          <a:p>
            <a:r>
              <a:rPr lang="tr-TR" dirty="0" smtClean="0"/>
              <a:t>Anne ve babalarına bu bağımsızlık isteğinden dolayı karşı gelebilirler. </a:t>
            </a:r>
          </a:p>
          <a:p>
            <a:r>
              <a:rPr lang="tr-TR" dirty="0" smtClean="0"/>
              <a:t>Duygusal anlamda hızlı geçişler yaşarlar. Sebepsizce ağlayabilir veya moral bozukluğu yaşayabilirler.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Dış görünüşlerinden mutsuz olmaları çok olağandır. Bu yüzden ayna karşısında çok vakit geçirir, sivilceleri ve saçları, makyajları ile çok ilgilenebilirler.</a:t>
            </a:r>
          </a:p>
          <a:p>
            <a:r>
              <a:rPr lang="tr-TR" dirty="0" smtClean="0"/>
              <a:t>Arkadaş gruplarına girebilmek için olmadıkları biri gibi davranabilirler.</a:t>
            </a:r>
          </a:p>
          <a:p>
            <a:r>
              <a:rPr lang="tr-TR" dirty="0" smtClean="0"/>
              <a:t>Arkadaşları ile problem yaşadıklarında büyük bir stres altına girebilirler.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r>
              <a:rPr lang="tr-TR" dirty="0" smtClean="0"/>
              <a:t>Fazla hayal kurabilirler. Sürekli yalnız kalmak isteyebilirler. </a:t>
            </a:r>
          </a:p>
          <a:p>
            <a:r>
              <a:rPr lang="tr-TR" dirty="0" smtClean="0"/>
              <a:t>Meslek seçimi ile ilgili kararsızlık yaşarlar ve bu yüzden gelecekleri ile ilgili umutsuz olabilirler.</a:t>
            </a:r>
          </a:p>
          <a:p>
            <a:r>
              <a:rPr lang="tr-TR" dirty="0" smtClean="0"/>
              <a:t>Ders çalışma isteklerinde azalmalar görülebilir. </a:t>
            </a:r>
          </a:p>
          <a:p>
            <a:r>
              <a:rPr lang="tr-TR" dirty="0" smtClean="0"/>
              <a:t>Çocukken çok bağlı oldukları dini ve ahlaki gereklilikleri sorgulayabilirler.</a:t>
            </a:r>
          </a:p>
          <a:p>
            <a:r>
              <a:rPr lang="tr-TR" dirty="0" smtClean="0"/>
              <a:t>Kendi başlarına bir şeyler başarabildiklerini hissetmek isterler.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PSİKOLOJİK DEĞİŞİMLER KARŞISINDA ANNE-BABALAR NE YAPMALI?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dönemde çok baskıcı aile tutumu işe yaramaz, hatta genellikle ters teper ve çocuğunuzun sizden uzaklaşmasına sebep olur.</a:t>
            </a:r>
          </a:p>
          <a:p>
            <a:r>
              <a:rPr lang="tr-TR" dirty="0" smtClean="0"/>
              <a:t>Aşırı izin verici ve serbest bırakıcı aile tutumu da işe yaramaz, çocuğun yanlış yollara sapmasına sebep olabilir.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251520" y="5661248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Baskı kurma ve izin verme konusunda dengeli bir tavır takınmalısınız.</a:t>
            </a:r>
          </a:p>
          <a:p>
            <a:r>
              <a:rPr lang="tr-TR" dirty="0" smtClean="0"/>
              <a:t>Ona herhangi bir şeyi beceremediğini, eline yakışmadığını vs. Söyleyemeyin.</a:t>
            </a:r>
          </a:p>
          <a:p>
            <a:r>
              <a:rPr lang="tr-TR" dirty="0" smtClean="0"/>
              <a:t>Kendi başına yapabileceği işleri kendi yapmasına izin verin.</a:t>
            </a:r>
          </a:p>
          <a:p>
            <a:r>
              <a:rPr lang="tr-TR" dirty="0" smtClean="0"/>
              <a:t>Sorumluluklarını çok sık şekilde hatırlatmayın.</a:t>
            </a:r>
          </a:p>
          <a:p>
            <a:r>
              <a:rPr lang="tr-TR" dirty="0" smtClean="0"/>
              <a:t>Onunla iletişiminizi koparmayın. Sizinle ihtiyacı olduğunda konuşabileceğini bilmeli.</a:t>
            </a:r>
          </a:p>
          <a:p>
            <a:r>
              <a:rPr lang="tr-TR" dirty="0" smtClean="0"/>
              <a:t>Geleceğine yönelik tehdit etmeyin. “Okumazsan görürsün ne olacağını” gibi ifadeler kullanmayın.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Morali bozuk olduğunda isterse kendisi ile dertleşebileceğinizi söyleyin. Ama anlatması için baskı yapmayın.</a:t>
            </a:r>
          </a:p>
          <a:p>
            <a:r>
              <a:rPr lang="tr-TR" dirty="0" smtClean="0"/>
              <a:t>Akranlarına çok önem vermesini garip karşılamayın.</a:t>
            </a:r>
          </a:p>
          <a:p>
            <a:r>
              <a:rPr lang="tr-TR" dirty="0" smtClean="0"/>
              <a:t>Bazen sizden utandıklarını hissedebilirler, normal karşılayın.</a:t>
            </a:r>
          </a:p>
          <a:p>
            <a:r>
              <a:rPr lang="tr-TR" dirty="0" smtClean="0"/>
              <a:t>Özellikle arkadaşlarının yanında onu korumaya çalışmayın. Bu onların bağımsızlığına darbe vurur ve gururlarını kırar.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467544" y="55892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3968" y="404664"/>
            <a:ext cx="4402832" cy="6264696"/>
          </a:xfrm>
        </p:spPr>
        <p:txBody>
          <a:bodyPr/>
          <a:lstStyle/>
          <a:p>
            <a:r>
              <a:rPr lang="tr-TR" dirty="0" smtClean="0"/>
              <a:t>Size anlatmak istemediği şeyler olabilir. Okuldaki rehber öğretmeni ile konuşabileceğini söyleyin.</a:t>
            </a:r>
          </a:p>
          <a:p>
            <a:r>
              <a:rPr lang="tr-TR" dirty="0" smtClean="0"/>
              <a:t>Özellikle arkadaşlarının yanında asla ona bağırmayın veya vurmayın. Bunu asla unutmazlar.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30722" name="Picture 2" descr="öfkeli erge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3773051" cy="5112568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r>
              <a:rPr lang="tr-TR" dirty="0" smtClean="0"/>
              <a:t>“Bizim zamanımızda biz böyle miydik?” tarzında ifadeler kullanmayın. Bu genellikle işe yaramaz. </a:t>
            </a:r>
          </a:p>
          <a:p>
            <a:r>
              <a:rPr lang="tr-TR" dirty="0" smtClean="0"/>
              <a:t>Sigara, alkol, madde vs kullanıp kullanmadığını sıklıkla takip edin.</a:t>
            </a:r>
          </a:p>
          <a:p>
            <a:r>
              <a:rPr lang="tr-TR" dirty="0" smtClean="0"/>
              <a:t>Akranları, akrabaları veya kardeşleri ile kıyaslamayın.</a:t>
            </a:r>
          </a:p>
          <a:p>
            <a:r>
              <a:rPr lang="tr-TR" dirty="0" smtClean="0"/>
              <a:t>Ona farklı ve özgür birey olarak saygı duyduğunuzu hissettirin.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251520" y="5733256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71886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Ergenlik Nedir?</a:t>
            </a:r>
          </a:p>
          <a:p>
            <a:pPr marL="514350" indent="-514350">
              <a:buAutoNum type="arabicPeriod"/>
            </a:pPr>
            <a:r>
              <a:rPr lang="tr-TR" dirty="0" smtClean="0"/>
              <a:t>Ergenlikte Bedensel Değişimler ve Ailelerin Yapması Gerekenler</a:t>
            </a:r>
          </a:p>
          <a:p>
            <a:pPr marL="514350" indent="-514350">
              <a:buAutoNum type="arabicPeriod"/>
            </a:pPr>
            <a:r>
              <a:rPr lang="tr-TR" dirty="0" smtClean="0"/>
              <a:t>Ergenlikte Psikolojik Değişimler ve Ailelerin Yapması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Bazen yalnız kalma isteklerine saygı duyun.</a:t>
            </a:r>
          </a:p>
          <a:p>
            <a:r>
              <a:rPr lang="tr-TR" dirty="0" smtClean="0"/>
              <a:t>Size karşı geldiklerinde onunla güç yarıştırmayın. Yetişkin gibi davranın ve soğukkanlı olun.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 rehber öğretmenlerinizden her zaman yardım alabileceğini bilin. Yardım istemek sizin çocuk yetiştirmeyi bilmediğiniz anlamına gelmez. Yardım istemekten çekinmeyin.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20688"/>
            <a:ext cx="4680520" cy="5760640"/>
          </a:xfrm>
        </p:spPr>
        <p:txBody>
          <a:bodyPr/>
          <a:lstStyle/>
          <a:p>
            <a:r>
              <a:rPr lang="tr-TR" dirty="0" smtClean="0"/>
              <a:t>Ergenlik dönemindeki değişimleri her çocuk farklı yaşlarda yaşar. Herhangi bir şey için geç kaldığınızı düşünmeyin. </a:t>
            </a:r>
          </a:p>
          <a:p>
            <a:r>
              <a:rPr lang="tr-TR" dirty="0" smtClean="0"/>
              <a:t>Çocuğunuzun duygularını sakın küçümsemeyin. “Bu yaşta ne aşkıymış” tarzında ifadeler kullanmayın.</a:t>
            </a:r>
            <a:endParaRPr lang="tr-TR" dirty="0"/>
          </a:p>
        </p:txBody>
      </p:sp>
      <p:sp>
        <p:nvSpPr>
          <p:cNvPr id="26626" name="AutoShape 2" descr="ergenlik karikatü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628" name="AutoShape 4" descr="ergenlik karikatü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630" name="AutoShape 6" descr="ergenlik karikatü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632" name="AutoShape 8" descr="data:image/jpeg;base64,/9j/4AAQSkZJRgABAQAAAQABAAD/2wCEAAkGBxMTEhUTExMWFhUXGCEbGBcYGSAfHhoaHx8bIB0fIiAeHSggHh8mHxseITEiJSkrLi4uGiIzODMsNygtLisBCgoKDg0OGhAQGi0fHR0rLS0rKy0tLS0tLS0tLS0tLS0tLS0tLS0tLS0tLS0tLS0tLS0tLS0tLS0tLSstLS0tLf/AABEIARoAswMBIgACEQEDEQH/xAAbAAACAwEBAQAAAAAAAAAAAAADBAECBQYAB//EAEMQAAICAQMCBAQEAwUHAwMFAAECAxEhABIxBEEFEyJRMmFxgQZCkaEUI7EzUmLB8AckQ3KC0fEVkuE0U8JEY3ODsv/EABgBAAMBAQAAAAAAAAAAAAAAAAABAgME/8QAIREBAQACAgIDAQEBAAAAAAAAAAECESExAxIEQVEiExT/2gAMAwEAAhEDEQA/AO38P8OQSdSjsxVgoDEkMEcyyGm5DBiWvmxevdN0bRdTbmyYJjYsfn6ckkH0q5JJYpQY2as6iPrVe5A00Kzx9OQy7SyCRXrcXVxyauua0HoOoabqHjra0fSOjMoAUO07RMQu0/m6Vm74I1lNrQ3UmWTptwpT1b0tAD/6Pq92RljZycC7rg6pF4TKyIyzSBWjTA6yVK9CDCqtL9B7/PVPIbzemDErU8imMofQ79JOxZJLAeM7Sw9JzIRYqh0Xha/yIu1xJXP9xCOCNVvgRhdZ4ZMkUpaV3VY3Lr/FzG1CmxlPtph+gLSy+WNgiWODEsqelY0kUVFQx51A841ofiB2HSdTtXczxsoFnLSekck921Hhe/zurvA/igBfdR0/SriiPzbv00voTsjL4XMRt89gbxXU9Rz+zH6bq0RfBpTW7qW3eyv1Ffv1I1sKTfJ+WbH01ZBgnvQv99Ts7NMQ/h8DMku5Rd7wzgAZP9rK44HtpTwDof4lZWma3VowSIock9J0jk+qI93P0FDga2vxA9dN1G3vBKfuI241TwXptvnN/f6hyB7BRHEB/wC2IHVfRboJ/C6YKyUR38jpyfsfKFaD1MLJMN00jFfJkDMVBCrI6yUqAAgo2ygP+IPlrfuu/LV/TWd1t+f0zCgGeWNsXamJnoXwd0KtdH4fnogZng/Qs8AWykq9P06qaNKVBdSwsEgFRuHtY0t47cIO4kb4XaQqNwtZUcKMCxukkRSRZBN6d8Tc+ba1fmQDb7tllpgMAZGBVHOkvGxFP5nr3K/TxeVVhWWRpycX3AU37qNMnYC+aoYP01IU5oWfrXf6aEgo7doxi88fX376n7A/v3oewH3+epUtsNWwIxnUubxXuc/NrHOsfqPG4wP5TxFibDENsVQCWckVYVFJ+LPFi9JeH/iRFgWSeSQmt7EoCI4ySU3tHGEVtjKSLNG8mr00tbryfO6YUMzMBX/8PUE/5aeVs51leLxWencNlOoRhjDBt0Rz2xNf21pKcC+/H+q0BYv74HvryZGTf0sj986hDwT6bA4PvfuNSG7ZP1/8aQaPTABR/rvqdR0vwj7/ANdTq4lyMisXm8uON2Ux+mZiq2vmGwyo9EAgj06Q8Og/hp5pZnu+lDsyglS46nqZJgowTtaZAuMhhp7rvEYunkkLqQzUNzkIhZE3EBmNk7DZ2q2EPfGgr1EXVMijcjESK6m7jcLEWUFgA1eiqBBr61MXYF18n8RL0qi4z/vAKllJhfyKA9JK7wrm6Y1ZzrS8GkZuljvBEQU1iiBtNfQjHzA1k+LAxdTEyrvby5GkqgrzTP08MZbJC4eRjt/Kp5o6f/DGYWYWbnmr07cGSwQLOCMg5vcD30UQ94wSIqOf5kY+debHz8776J0nUGRdxAB3yLXtslkS/r6Rqniy3GaB9Lxm+PhkQnJoUADee2sjwHx3pzFtHmOfNm/soZZMefKVJZEKgMCGBJF3pbN0AFfqRXvjB+WdSiix9OMe49/lrL6j8QRopaaPqIY1q5JIgFAOAb3Hkmq5+Ws/qPxGswT+G3mM5ecdPO6AC8KFT1PYN3QX58GdG0fxKxHR9Sx5EEg+QBBF475/bRPBrMcmf/1E+0+1TOv6enXJwfitOoiMbMZYZQw82KIq0bWGCsCxja15KsKzYHbouj8TRNyr0/Wm3dyD07Ci7u59TUhy9DaTgZ1ZNvbk/X/t/wBydIeKRE+U+5VEMyysWIA2bJFbJxkPX30rF+IUdiidN1jMrUwEa2poGmuT04IIur7XnWb491254CYJmjppEjeJhv6osqQxvQKgDczUxr82a0DZqfxHpGlD+epa1IwVRilgASFdtFqxedozR0GfpxCkq+p/K6bpwCwG6kacE4wLC9sZ0oWdD5PU9SJIv7OUlzRUoisDShQ1vuq6CeocUDeE+JF+mVmTqXkl6SON5EgZo2O2SirLgi3OQOKOL04VbHj3UyRx7ogLaShbAOQ2+vLUgqzWFrcKosTxnI6TrOphjV3dCzsV8rquojYgA5dJIU9VUC0W0/IjvPjnXweWGcSJLDEzoHR48EU5pqEigC2CkkDNZOsjrOj2JiGUUqmPyy0bMrygBfM9KoXci1y7GSgAASAmv+FWZZdqIo6aiu9JFWItaAKkP8RKa22fUEIrIzQX/DzM7r5kUjAlxtciRIXRnUhJEPlugK7VVwHFg2dM+JeVOxkjjilJcwyrLHiQKrnajNSqpCsvm5uhfGlvGuhVOnSSZooXsoh6lm9CFnKW6Ntjk2kAubsqBZI0B0HjE9CFazJ1MI+4O9v2jo/Q606r52LGsHpeqMj9IjBS6PuJDh1cN0/UhXV8bgdvcCjfIzrbiNrfp+Z/0dKh5Svtep3fftqScH3+o7/MmtTtI9rs/QYHfSDS6X4R9/6nXtR0RtAf9c69rSdJfKj0jrG6SAwGdXpQiqyt8J27A11GV3hDbkMcAa3fw/CWhkmV2ZmvazBlEci7opQoI3RpvjvbeAF9rOKPxB1XlFx/AqGDMkymuTavsMpokUWB/fSMXiPTFR5fXwpID/ZtJIRIzO7bvNhkSncEhyoZQQMY1Da465rtOq6FpJSrsaSCMKwP/GEjMGz+Zdln3DVrHTxl+nM0ISAqJb2tKI8MikkBj8O7AHbHbR/BOmeWOPqIGngeyJIZ3mmRiLG0tKxdaJ3JIlGjkEY1Hj38QFJ8t0ZmF+S8b3Qq7kClQFwfSbH66ZSbNdD1C9ex3x1Gu24vMVldn43GNiroqgna3yxxoPQeOllgJYmy4KCMgIWG+FV7bki2igchr0v/ALO5FcdVtL4eMHzK3BwhvHBpvfuNaP8AByQM+yH+IiDeZEgIDQubLIN3xR2zMpWmXcy8bRpaKzXAPQ9JFJPJNIImlWVkiDAXCqFTtUGwrMAHJABPmjOiN1bpDLKnTX1PmIJY0JXe5KIXDVn0EMD8heRrO/jJUdnR3d8+ZG0UgD1uKMQqDZJGoVCwJEigK1ek6rD1Ds0y35rGMTBVh8iSN4WRlQCzuDH4bPxCrIODQZsviPVTyL1MfRb0DW5Lx+YVG6SOIiPcCAWDK13zffT/AISk8XUSFF6aBtpLdNAGCGQbbUuQEMvl+q1VSLAbdetXw7oulIMKBWWQB4gjNteOyV2tt2DB4QCga41leELHB1CvDv6q2ldmiiYsDIxJLSbjG4UkilCtgEA2RpitN4lCL1MckvkiB2lJc+bIQRJDbfEQpeVdh9PrqsDV/wCC8swSupl6qR1jVmJpPMIMqxr8KKkKueM7c6w5pmbp5VU7kSMSuLIMfldQJXGx0D7pUeuKPkjOddD13UdH1AUsoncW0UYtm3OCjArYA9LFf5nFn20JD8T8L6N5Q8zIk7eXX80KwEbhlQLuFHt9zpfoevWSRonnKxnBMxV97CTaRFIQBJGbo1bKSODdZMzIInjn6fo4IGcEiIMklK1uFULukvaV8z0A5odzjfhvoXkcyJs6aCQDyFBYxtTlzsjLPYvbuKslc7bs6Fadu3TSIvRqxYuZ46BqkpJvMF/mBjDjNnIydD/GqNtgZXAcThFUg+p5x5QYFfhdFZyGPGT2GidN4NJKXeVtu5hL/L2tt6gKg82NqO0jaQFIKsHbcMnWJ+IPEZlEkD9RHMqkM5eHyzcdSkq0Myv5i4YFR8S+myCCE0U8IkRY3jmZ/LaMmOIIiEBlIC0QQAm5FDfErZs50GEvGp2ht08jErHZ8vqll9VkZoiwxNKxjBxvrWdH4l1QZom69yVK7T5XTu+00ylWxdr+Yp7mgdPeCSgdRFH0n8QI7fzVabzI69RkLFwxMnmmjtZctkGtArdboYkmg8uGKPfOxfYgXcT005JNAX2yfc60fM+Y4r5/0rSM9DqOlrjdKcd/5Rr68t+un93Y/r2rk/tpUljGewOLABAxwbvVd13981g2P641DR8gAHBGAefe70r1PicEd75Y1ya3uLN/IaVOOg6H4B9/6nXtD8LnV4lZW3Kbo0RdMR3Hy17Wk6TXztPBupaRynlr6trKOtcjcos+p/Dy/DDh6415+mnh80Od5hiWVweslwrNKBRj6aMH+zPPFffW54F0fltM3mttLhVVpEKBY1RA4ySSyruNn9NU8UMkb9ZJGu4/wsPl3RDMp6v0gEgN2NX+f2OlN1e3LzxOjxlun2bzah+slk3scUAJxYFgmxWdMeI9I8f8SXECNH079RGvTohJCAh1dpI2KtwAVJ5+WrzdFCrRFYti3/MZ4ChAINGIJGd7Mw4scfpZOpheHrkTcynpHb1qqndskD2VyBRAO888ZGjR2p/2eTOOo6mI2RtR/MvMrBnDMfdqIuq13SsLuwMcVjkj9ca+Z/hCby+qSeSSJUZZIiQ52tLvWhbAAKSG2HF3Vca+lZyDz8wTg5GVFdzpWWC3lzv4wVjGjp6lid3ZALFMjIjlMkqjsrGxjLBTWsH/ANTCTK8ESlleQiOPqAxUDp3JTcFKoskvlFfnmhmvoG3knFZJ4/XvjtesrrFUdTAvwBVlmNL+ZVWIE7RbACZz/wCNEqKx+im6R13/AMW6Qsd46V4/KpiBvDgKHKlgWKDFk5IOtKLx0Mo8np+olRdwJVAqijVA9SYyWvsLGPtrbZz7kc+/Y1XzqudZfgkwqZDdx9TMps/3pGlX55SVDpbPZDr5E6mEzqnriYrJG4ptlBZ4ZBTUSrBwFJVikTA0dA8N8TnhUQy9N1jUQq9QI1BZeLdRKH3dyFDg1YXkaT/EHVpH1XlyShIJkhM9ukdCphfmSSKbby4htX1FUb20nMU6p1XpPPmVJYWinL3HGElVpQXYglNuVFMSbrjTlEbnV9RF1UqCKGN5l3Mr9TBKoiReaBjRnslfTuHvoPi03VFZYTD0rtHCJgVkkjByxBVWjcK6Mt0SbDAYzrb8Ulp45aJVXMbYOVlIWjjFSbR9L0r13SzNLKu0VL5MIYMGIiUM8jNRBWzIUA+QPB0QUl1EBXMHQ9ZFIMrL0/8ADAMTRNqZwHU/3WXvijrM8V8L6tt+6IyCXb5hiETEENu9KyyL5Mgc2pUyAbjyUBPZzdbDHe+SJKPDui1+r4PsNcx+KvxHJFJEekeKYMpJAKsSFPJIJoDcpG22JBABNaBjNkIfC+rRZmjKDqDKioiNZjRUpo1ZgAxRGChyMtZrXUeB+FrCEJD+YVXeZJPMYEksybqA9Lk3QFnOvm6eJSCWMRSPGZFARozcjgAHcFYF2RnXBZLXccGq13Xg/wCIEPTpJ1U0EZe9zF1RXo0roJGVgrr6gTVijVEaFWaaPiDf7x0prNSmveoq/wDyGnmFYPsR9bAGshOth6ieJunnil2LLuWKSNz6xGAfTITWD29ta7LzQyP2PYfXUaTrbn/xg0TIVmMgjWOeVhFIyMzIUCgEVZJNAGwSwxpHwLoutHmCJ4RsYJt6mHcGkCguFmR0chD6dxTJUkcgBn8Q/wD1MAPsgr3J6vp7/ZddJGR35PP14+3Gqt1BIf8AApZWgQzIiSZ3Kjl1wxAIYgEggA5Fi67a9o/h4/lijfOfude1c6TXxfpvw5ASA0MPPZU5H5SQpo6VXwaEKV8uJSBZwi8gbskD0kkAZOuoPSEk1G2VoMWthkexAbtyDehqlEMvlLbFQFStymiS1Nzd8Vzrrnlv2y9IxY/CoQbCRULNbEIyDyVvB/XTZj2lTHJJH6do8tigAOTe2gQKJHfPOtOmPa6Jr0uRWD3f/FX216aNUIYsvNWVaqqiCL9II7/ppe0tGmTHaBxna1lgz4kYiiXJLXfz76a8Mnk6cBYfgXHkvZjohCQGyYu3pB2m8rpl41BbZHkXRArb2r4aP01Xc2TTURQuiTQFknFV7DGdXnJkJbG6PxQtZ6ecPWACjKbuqk3bQDWk+q8ZkaZZYdqbUKgN6wWYqZBSkcBFAbub1lxxAE0hGc1VUaIIxg8gfW9TIpYbzkAFiCzPncBi8jn71rH/ADivc0vjvXY9UAFZCwtZNdl8z+l6H0XjMidVs8+NFkjWaZioY+Yu6HeApsDbFHdisXfOgPFkqwUDs4G1rPe7z9xoXULvVd8aMNzEKy7gLO74Te0j3Xbzzp5eKa4KeT9MeK+IWxrrI5o94qVlibY6Kx2hCpXy1V2bfYYH3UGjweKdcFWpywrAMcZvmqArmrxrOh6KJSHCLYO4Eg4Yk8Akqtm/UPVRqxrQHUKTW5gxsVfpGGxRHGcZ1Mw0dyE8aeSREE6x+liDvVTGC6kBnVnC4YG8g5oHOmuibpN3lSeHQhk+JY4YyyjFXEV82iDyoYfPWR4v1KxhHmihkRnBKELTCxa+o7Th7CnuvONKnpSQViCNGJJWiimQSRBfPl8toiNskP8ALC7fLYCqNd9Rcd3hUy/Wn03gTyuZOi6rpWRWsV06boybJUmMArVEUQrYyb1peJfh0FOm9MczRtumIqIzqUcEFkof2nluFbBKDONc71HTHcsjQSbxYDktOVAIPpnUp1qmiaG51G44xpuXxqSNiv8AGhQaW38qQhje1d0kUTb6s05c0PrqLjqr9tinwgBCkXhxRmZSJJJ4lAK7VA3xneBsBXAs6H17P0SxxjpBKqLGqvD0nmF1WONWYsAdhDbvS2aUZOj9F4lMACes6hySPUn8AoIOe6E189R4h4oao9XMKrH8V06fOv5MFj6A6Rn/AAJf4yF26rpAGEpVL6cozKqRkMMblosVDAj4TWmOteTpV3CQMpYKI5yQzsSoCpJW92q/SytfFjXPHqYxRcSS5NE9b1kn7BQo+gGlf4Tc6zIggXz1jeRB/ObzVCqFmkLTiyy2E8ul3m9GqVvLc8UnUzdLMAFQRLNVAERCaNmO0DO1TuNDtjW14J1jSQozxbG9FWwYEbRTqwwVY7qPevnrjZ5pY508uZmjhEaxeWFHlh1qsLukX+WSyPYpb3Aiwz4d17KN0DCEPwiAzdOxbO9Y1PmRbtwJ8pyovIPOjLH6Lb6h0R9A+/8AU69pbwPqN8CMDGbv+zJK4JGLAPbIIwb1OnJwmvnoRd1lkZiQKG5SO3xZxYuu2mwquABZocEE0Sb5ZhfbPOfpq7beC4AySwYPRs5JYA/asaXSBWCkyGxbi5AMUBn084J/TW5V5GIJVHiRgc+nJwL+It9Mf5ao7b8by272iWrsDBJF+/GjSdQNxCujXjMwWq5PwNZs41G4lt3oNZY+ZeAKJPowc17d7GmRVIO4L5/LtA+pH8w0frz2A1Zoa2k2CK9RC0VJ4rzBfDXVcC70VUFfCl5zvLDP0/roYIoi1zWQCeGIx3P9M+96cpARoQFuu7GymSOyiyCK9+DoI8wGtob4cBEa+cGnX0g5YZvHtp8qpYEDhiaK03FYAyR78nQZ4FU0dq2vp3EVdAiqNg4PNZGr9p0m487hDp4CtA2ePj27ibzYzz9dFi2ckhsVuBV8DurjaSf309J0oPqWnJNhto+I13LV3+KtebjYNyqODsJAokKDx7HT9oXqWLASfHJVYo+4Jv1LZyLPOdMRgCsAcUzMa4OdqVtGePlq8ERFMWUMG/NSgYIwSGY/fHz1Ctmrj7kKGvcaOAdtc0bYCtTuHpUkbSCVHum1iDfNiwrAj3BOgNCzHGz0mgdr2wtuAeBwOwoY0+IpDTUSePjrnvVVX/Vfy0Fu5ZwDdbiVqhyL37u/t3GiahVToyRt/lj2oAk7eDdye/y0j4j17iZY40epOog3HJ9MbrRRWBC3IbYnhFI1oR9O5a1lpR/+6V4wDW0k+9DmtEkn2Bts4Pe3kwRYxVWMt7G9LOTJWFk7LS9HTUVNV8TSKFJoWcnd7k4x20LzCDdWCLNSLZvmzRaxp0xtIMCGQ8EmT02cAYjB/bVOnQ2aWNQMbifUB7H+Xt+92dEk0V1vhV1DZL9sEfmvuCF4+p7aQ6np5P4mMoyeRG5lapQSzMroQUKFjIFIVZA9KAT304I28wVIfTZCisj7AD9TovSRTK7WFWxtAYsKIUtnaCBhTnIutLLGUpbiCSQ4GNoJL7aHpEJHNWtCQnHc6Sn6JHYOx9akHzE20CcGwRtkX5Mv3GNag/tWZt59e0mvzvEuwC6DBqIB4LY51m9WZBFaRhvkSNorcxAINNgfLPyomN47u2v9cafR/wAHow6OIMwY0cgML9TVhncjHbcR7YoajVfwdIx6RN6qrBpAVBsDbK4rjnGfnevazvZudMdZY7cbjzx6rFHtj99W2LRIdT2I3i1N8WRValoDR9JAzlAy0K7EXZvsdQhFNuml5FnzBuHfGKI+VHvq+y2qUdr2LGR6jijRVbHB/wDOgdT00xBOyFdubYqMCj3yDjnnWiY8WrmQ+zbSRgcYBGb4J0u3T5Fxvj/EAAOboNyO16c6IGRSrHzJgBYAsk4NECyKz2GrR2bYPGAtgZF/ETePrX1U6Y6cvQ9HU1t5MlZpe9840WV2sbQScH1M3u15Ge3B/wA9E7BBmcHlyCP7m4G+LNYz76Vg6XbtplX0iidvtzeM5ORrS6eNhzEN3N72o+2CffR1DZFC/dlzjtQau9aewyf4dTgSw17AiwMYq/loksBql9V3W2Qng4wLrnWivTAg3ChBzwFP3pMAcc69/BKf+CnuNtXnvhASfvo2CEMb7fhlAGGtrvuQfRxi6xxqY8kKd9EGwoTJsXyL407/AAqiqio133WcnNgisc6sImYAeXntk98C75z76NggsRZlBUEYPwj5iyQKGoEFjCE98fpjHGOTpvywoVfKkfaACQ1A8XgOuolUUKR0+Vbq9WOZCLrRtOiqxilIB7GzQsWR279qvtegSzqLYlVHFnk5BqvsP01opC5pmZCubBhoWRi9rc450SfcFYgKtXtoNzjOnvQ9SA2FgzBWIsB0jDD1cHn9tWa7JDDurEAflHYBs/I6ch6iz/aG1bspFisEYrBxdaEsVKDQqz79zdfDZoaLkcmirwo4O8iqxdjaCoJPObI+2lklTAV4h7E7quiGBG7ODx9NawmTaQMgYwxHIv5WMfbV/mG5GPU+e1k7sfJtLY0zPFOhkMZYeVMJF8towCyyw0WBoHfatWVBIsmjxrNgaGVPLjRCXJ2PCsSz7RYIVqEc1BiCvpcX6lB10sEPq9QQVeWZuQa5Y9/8tA8S8J6XqSwmg6eUn8xILtQpbZfUSP8AFdA6yynPC5Z9um/C0SL0sYj83b6v7ZWWSyzE7g43Xd5PPIwRqdW/DXQpD00cUYAVboAKBliThEVeSewJ72bJjSDnTGa+J8GqZ1v9k26tNI1X5UhxwfLYALjHcHPbVj0qs24RWTXqo9gK/L27jS/kLZHkXk3/ADFNd+KF32zxX01UGUT5JIFxKfbfGByCQBtfn540aKB04SIe9KRQ5OTf9dFiipwPLpmB3BuKCnaPTeoPQ7hlHyPh8xhWBj/Q1W0htApALmYcHDHaD9yf2xoTygkATORebz+4Q0MYH100vRlRQR47Iz5pI5Fn1Y1Yttsl67LZq6ZhyygXkdvbT2C5kjuiRwKLJR+L32ivrjV44lsUpFi9wYYzfcn20NvE4xSr1HThjXpaTN7u2039f6av0c07H+06RsD4Hc0M+/v/AJaVoEEGL3VyCzFWJs4scH6itB6mAnlEZgB8MzJeT3GBx304/T2bKoTzdMcf+3Qm6T115UGPcHHPuvf66RlIeiYVfTHAAv8AimPftTfPR1gUEDYENjBks0Cc83o+I0LSGFIwoZmBCgUT3JAH1+WsyP8AGHQH0r1CNmgzJII+f/u+TsI+/wB9LZRoU+4lGjC3xsLH9SwGiL3tm9ztRQKrnvpgQZsAVyAPVf8A1DsfoTpTrevgiISXqYYWwSrSIMGwDTEH3GQODp74C/lrwAbGTuS7PY//ABockd2KfPdSoAyD8smsjP76dgp1DCTzFOQ6UwYewIP9dRuFEU3Ndhdhq5+mjewSjby1JLOB/ic4z7bxf040I9allVZMHB3nj7GwR7nTkkDteyTYKsVHuPA/xAH9NBk6eSyTMx9v5Ax8qv8Aro2CwkazteMBayd7HPyO6yfterq8oH8xlo8gQO37q9ce2pIF2zuxBGREVz9jf/bUvIAoIMzHFBSQaJUZ9XsToC8c4IsXzwUYXZPY2f8Azq56YbiQq3z8DCzj6HQfNN15U+MFiu7k2LqS9XaTcfilUntsZT3vG1s4Gb0Sh0vhoIjUGrzxfufc3r2q+EqRElsWNZJ5Js/If017UVTmulEa2Ay4HqXzc2oyOaN/PVZSaVjBID83jA+3roD/ALaLBEppggN+rChavnkDVZ3r4SFo3tkX3/5V0TX0dTG6mlMTAHksy1Q5ra+qN0yCsZr/AO4fVjj483WiQLKDe2MKeaL/ADGDyBqT0+0EyB9oB3ATSm+/w7h2xxqkqMirRCSXXZS37KbxwdXhdT+R/qYmr7g5OoRkAVhHIL5O1u54pia9+M6rJ1CMasgkk2YSQKJxe3/PThCb0WzsBHf+UB+v/wA6tFCpGFjF/wCBaP8A7T+l8arE9i0aPNBh5bAC+bJI5HFd9MKrmgWSrxttayB8/fRRoPymxlNov/h/1z++jA+oBmQG6XIJOTdDd8++qSOAp3E7aJZjkBVOST2FDXPP4j1HWJfTj+HhJJbqGoSlQL9K1/LUjgsdw9hzqcrpcjF8Z63o5pGk62REpz/DpK/CLSA7LrczB5CxokFR21bqOp8P2Bk6jpWJyV3AGlotTw7igCgk7lK/10x4d0nShv8AdenV1ALS9VIzVdkAb0zI15qz+YkjF53iR3JvjSGWSMf2qxbI0OdpeUzbyRXCFmF8Z1zXm7rX60fPiY6XpmiRzBCa2TMVYQKwLOFK2rWMxMpIJYjFVpvovCUWANO/8H04IqGwHJJwZ5Ms8rXu2/PXLdH1oJV4FEHklgd8kq4awF37CN4LFqC+nd7nU+H+Cqg/ipoop7FtL1CtIqnvvk3NuNitzcewzq7zwUmm3/6YvSj+K6CUPZ3PAJATJtz8JOTQF0N3FVrt4OqEirIlFGAYEG73KTft+bJ1wMbdCHqfpR0zyEKssBMQIYEqytEwRxX5hdEixrrfAGCq/Sbtw6cIY3BoNE1hSe24FWU1zV99VhdXTPLloomVJsm8EE0KI+3Y6pWQNhuxYrPJzlvpqksSBy20se5VjX2AOvbRYUrIBd/+TrVADrKPzugDGhQ7j/n9zq28iyzSMaOAoJqlvgk19NWZfiA8wi/kc/IkatR2sNrWQbBIHPJGPlxoBUzx+rE4xn+XKo+11jTkhfPlbiSp+M1yB/eN6kozCqqxj1bfnyPc69NtTJk22BlpCVvvyw76A2/CnYxKWABzdGxyde1HhDXEp3q/PqXgncbrJ17Uqc6iygKCokBA4RAcg87pMe+vRTszYjcHF3YG3/3kaX6LrIuFjkVuxaJj3ocM3v8AoNWj6JAXYeYF5yzjaLIIA28WL+WljdKOzo+KZKrIKBiTbYssKPGdVUMTZZDdDC01XV2rgir+fGojRUGeAMbnaye3C/LSzdXBtw6gsCM7bF/8x3YIJ7atNHPia95UBoWLI4ObFAiv315eqJseYpNn874Fmh9a0NutRvSkhFgigsYBJ+bMf66Ped5kUoT/AHU5GPyMfbT2lCx3jd/y7ZGvGQCOKvsRo0Uffex+RerPPava/tofnBq2utg3fYD/AKTejRq5oEqRY4Vr4YXmxVEcaSmR+NQW6dYQczypHRN2pa2HzBUGxxWsDxtwGAmU+XvKdPBnbL6htaRVJsZ9KYseuQmwF2vxP0MjJ0zxo0nlSF9ihGY3GVBUSOgYWc54vWJ4h4dKkcnWTlhI7COGG6PTxSOqMbUkCVgSQLIW6BPOscpbV40k3QPIG6ieWZ4UpY+nSR1Sd2IQIua8oM20sAu4lwBtGZ/FcxhVFeUN1TelNqhY+kRbZ2iA4ZEVv5jWfT6dtnWp1fWMrJB08dyKhSKOwoCqFp2u9iLRtq5sDNXjfiHw/Yw6dm82WUCJplGKNSTALXpQIFhQXkzOSb5lUqsXQMsHSnyhGk4d2gXKgPGyqvN7tqglh8TEk862vB4XWEdRGAZFLQ9XHZ/3kROyl2rifYFkDjLFmVvykG8ZbPRzADd5sIAqqDuIz8qqT9tO+ByCKfrYyPSsgnGMhGFPd4J/lA17sdGF2WQaJFBgbX8P6og7G9SxvJW1huBKxyFgpXIDlWFAtqv4R6MwdR1MLMx8uNUiJY73i3OxZjQ+EkRg5IrPxaQ8OnMvQdZ0m22gZ0Xd/dkG+ICjyheMc424PfT3Sr5niIUjd5XSOshF1ud4VT5+so5H/Lq8e03pvzQ1gTSA8BXkahWM0pv63ocE0naDBHeVbz87vRDEhYK8dbqypJAJAu+DVn37dtUayFAMiX+Xy1b2Pz99as7sGXaRtl9JHcykGj2sMCfb5aVhghBNStZwF82QjIPOTi+edMNG5otM4G00HhiGP9fLR+lZgLLLsrBAKnmuASv+uNBKRRvhQkLUOFkZgVr02DHV3z9tXZ0DUI5FNCyqgZ75VcfbRvJbJ8xgCQANqEcfNVN6owIyGLXiywRRzyFs9ua0G3fCVqJRbHnLkluTySAde17wrd5S7goOfhsjk1kgE417UqcrEwIJ/iJMKppWU5oE4zgnVJeq2El+oYV3ZQAOe5UC8/rWhCFgi7PLjJsEqocnGLWhX1GinqZUNvPELo2bjPFN+c0fftoxiqhusiYUnXKjckl1Az9SKJ9tei682B/F9IxAs+tQWAPN2fnokPVhgP50MmTjzAbB7ZGP89Xl6gKp2CypvbGEalzXbi61TPY0HW78M8QF4qRS1e4GrxhPysvsSKObJ5AF839/lpFuvDAjyuougQWQ5xf5Vx+uiR9Pk7YYgKGXaQHGTggVgjPzOgHXNHBUGhVAeok1XatWCuTdIe97WBsdsH56VXp3W/SANwK+slTn5r7/AG0cRGqoi8+gg+/yxpXpYsaUNtBfkLvi8FvbXusgSVDEVUxkMGUixW7itDl9NXI1WDTAEe7X6b415OoFHawvNAniz3sdxqIe0eGeGRQhvKjVNxG7aKLGkrJziz8tcU04br0ZmViUZj/etpHWlXk+ryz86B120cx2sWZeLoe4OKxxivvrgPDPA/PedgVE8M0YicirTyUZkYjgEsSGyQwGCMaWWO5o5eXW+JRFpelUiwhMrFwVUhRSCyPSxkKkX2QnXvC5o36iYqykywITkX6S3I/uv5hr/kbWd1Ph/iD+iunjs+qQPvI5IpdosHjleTrZ8K8PXp49iHcxO6SRvSzMcWQFofDQAwK1n48dHkxfAOoSOfrkVFVV6qtqrQVUjiAZvsm6/Y60/wAMQMUk6p1YP1NMAFysKqViU3R3Cy3yLaH4l+H+kkm86WwzVvUSMFkIBouB8VigfkutWWYNQV1o9lCsALAGGIrnt8tXMbvab0pMikFj5ymtossAB7kA81edQav0EmrO3dRJ4oXSkUozerCQAXuPv8IW6IxQx76FIXsBigN8WRwfmL51ptKIrOPKkzVepO3ttfJGiJFggo65oE1g3Y5fsc5x7aqvT/DuN2KoE0vN+366I0YBoEY/xAHFe5vR7BeWMfDtVxebe+PkFJ559tDaAggiOMEnurc8dwPf29tGhjUCy7gZI/mGvn3OrOoXOSuMGznN4AvitUlseGoREoNX8hQ5PbXtV8Jrylq+/Yjubwc69qVOSj6VVIPlw7wSpZUIsAkf3j9dRL1MXBmhVvVWUaqKnul5uq0Rd5HxyWSSN4Fglh7dsnVZyoy6o3xf8MtdPRwV+Q0sRlstKkjEV/CyKMgkKlD6bDj6H7aJ00bqFdoI/e0KH4fUM7Bj06q/UdN3RieP7EYr29OMd++mIhCbEYIAvG0ryDfBA7+2r2XqLFPYK3J8wwBxVdr+2pMKNbUwyRduoGF/ukDVOu6wLaXMM/EgJPNAXsOK0ujsTa9T1F7atkUgV2O5Qe98d9BwxI8SjDqDSn+0Y/mOeQf30N4oW/Ob2j/jSLeD/iPvphhIBe53rFCAbmHvhwMfTRennvaCktFhZZNtVdVXOptPSsSbcIFKCqPmFj2/vc3xk6M++gK3E/Yge17efvoKrGPUU9TUSTyaoDkYoe2jFbK16WHKlOfnk1qTMSoWFdzyCe9j3vvQr765T8LOLnUqVuOJ3u6BKNGc32aKvvroVJHqLFttEgrtr4hjaDuPGPlrl/C41j8RCF9wlTqIgrZBZXSZMH2QvXtoDqdwBtQCbHwn2+vvocSM3KPd0GJHu59x75+eqJGAaMK7bobdgvPPOjD4R6dnBu0Nmh7qRp6LcQxIs2bN8FzkKc8457aowZiPh5OTGxI4/vN75x7aNI1ZBz7ekZPzH/bQJepQckEj/Ec9/bgVnTJRC+DgDn2v3xqDFuI/lQupJ+INdj/m3d/loyhTnfiuQSRxmvULFfLV4yQLNYFLTWVNWbte/wBTpQaB6U0LIjUn4qxXIFekdtMlEJHwtkDgWcXztzoYnYAKFY5FUeSbJ/pqd/G4Gx8+/H968WDx21RbWbAHpjvGCi5s/Je2iyRSEna6i+/l2T25PHGqQKlpW3AHeyOM5+eiYVRRUCrytk3/ANQPJ0ya/hoby13EE5yBQ5Ovat0A/lrkH5gUOfaz/XXtSpxcoka1aOgcjZOoJ9uAOPleqJ0aCyzSCibYSsRkigCHsgfTRIIAoNCUivhSRifnYJvRB1A4VJifmmPp6m0t6i7FY12hv95cZW9wX3AFbqYjnVj4jFRR+ogPqyrOoJz3tqB1IYEm+nqqG59o7rWCexNah5BhWEYBuvUtEXmwMaqEYhbvHIgHba4YA/rXGqPd15zjjAo2c2eM4ofppc9HHIN2yLObUVROOU7Y9tXi6OOtos0c0zHPOMjRehoZIrF+e577vSe3sM/P7asYRgl2Bom9pF12z768ip+VUuqog3wRfv31EefzIRRyA3cZvGKHfUASZOfUbHINemq4wTtHtqJks2fMJ9WFLAE7uLxqLU2Soas3bUaHbGRjvqjQqlegGv8AEK/c1g99AN7Pi4u+CSa+fOCSD9hri/xa7QTJ1KrZgljnkrkxEGGeh3wc+wI104kbjZZOSFK/LmyP2vk6578cwiSEtRthJEQO4kidlB715sMZr2J0qbpJqDGmVNvpIKckE0eRj5971KoSCHYWG2gbSOQD2b3J1kfhDqm6noOmYkMTCqk13DFf1oLjWjCCKL/DjvgfDjJvknOr3NFoSNVo5ZaABK7q59ySO+oTqqK4kFMcseeQQLN7v215btQTwSGXaeMMM3Xy1HUR4Zhu9gAT757i7vn5aohY2egDGxwaDALzjJLgjOvRyVzv7/lYcY9h/XVGiAZlX1HgAgDuD+va9VYzFq2jluJCaGTftWK0VNo38WchUlJBABEZxd3+fOiQvkEI6ivzR7a+9mzoIDlTSgnAsSHufkNFi6IMQNzZOR5jVY5sVoIRYCdvoj7XzxixQGfpojROwbeqEG8CzQvN3XcntqgQKmSB6STbEVz/AIu+oXpoALT4aNkOx9sfFoDb8LUCNQFCjOBxyf68/fUaJ0I9A578/U/M69qVOWi3EerlqJKrWD9Bf76rL5oysakd7Y5/r7VdaB0fhyAgKmeLZmNew+K8fTUCGG127hjBBajlu2D31KktNKFYeRFRGdrjkcbgQN1cZvtpYiLA/hlU5v0qbJBFXXub1oJ1I2gVJdGiVKEfs1+/b99K9RTISWnNX6bq6FgXswP30B6Xouna6gjXkWqBKongqLXg/XXl6aNVF2O2XJsens2T/TV5OpyTvkIJ2+p4+zGjexjWaH71qEnFcuTyKEdAem8rfuOw541QemmjUMAEBAsNtHPYdv01dd5JG9CthqVCozwcMaz+mhsCfUhu+bFA+1G2yO5ofKtU6ksB/MQWVrMoABO0ZtDzfIF0D9NLXIEKAsQwdskAea+4kg3y+6817DXpJdo3FAq7RfCmyayb3Xx6u5vXGfjX8Y/wn8iLcZj6nRyHjVSMraEHdzWFrHfXzWTxyTeCXawoF7juJ9yCfUAAPpzp0PvyOGG4FyuMb2bFLk72PO7t76D+IlJgkINbAJi1ZHlOjsPa/LDj/q18T8B/FM8MkbqTKi/kJFPXIJYE0fTx7a+y9T1cU/h80sYBjl6eTa1DBKMGFkCyCa41OtwSRm/7OYRF0bwWx/h+omjsj4dp9Jq8HF3211AjsXbHAN3fa8GiavIF1d65P/ZvMrjxOT8jddI9ZumDEA/rmtdSsiWBSil2jkUMgVkCrvPOjQSzrx8V+6Ic/cZNatI9EVHuyAajQUM6pNYFGNcElSWFXsORQJJ+Rx89S0IJDAISDmya/YX39taJBj6qwCVcejJKqfy55HyN/PRWO858xMixgAHau7GeDywGde6ZDWEA7A7SwvPJajybGNeMRNZ20BVOOCKo0hOCuD376ZDdHHd3I+LBW1GO1ekV9RnTEbFQfUWo0CxGR/39vppNUYmvOYV87HY9gvv3zqhKWC0p3fmGwgEDgXuP2q/npE0mYDcNooA16RfcHt9z768Z1JJZbF1VWKBxg+9/tpResQ0DIFJGKo4+ZJBB/rowVuBOB/ynB+VFWz99AdD0XwDn7/XXtV8PBEa2bOc/c69qVOD6CWMUVkb53YP0O/bt/TTgYldpklIwD5i2Np+Ggq39xobS1QWZTv8AcBr452376Gry5H8o1gtSi/kM3fJr56lQ083UDZflvfuHBJsgd/kP00NOsmJzAAL5Eg77gTV2ONMyWRtITaBg3dkKTmsgGyOLs6UHQRELSk4AwCAMnvdf5/LVQljOzH1RAZJ54J5+16oJtqkUU59TVxQHDHjA7dtVbp46ch3XJHqDVZaxtFE1WqTdRQapt23PBHp3bvzUO576Ypp5CLtrtiFKoOdtZAaqsg3WsePd1fqJcdMK4sGfFFgPiEQFBTyxJPFaH434vHETCXd55FKpDCLkYuQFJvCYJOSDj760ugmGxQpDAAIf+dcEXwCrAgj5a4/l+XLDD+XR8fCZXl82k/C/UdR4tLD6hCZreRFwkT2cXxj0g1V5Ou16DwbpTAUPh8EcxynTyQr5jKpovsacSOBkb/TfIVsaY/8AT38wSefJ5imwxCsCBgbgOVALYOdeMbId0iwyOLUSEyoQME58y1HGPprPx/M8dxm7y0z+Plv+Y5D8Sfg/zo0m6PoZOnn84xNEAyLJH5e/zQs6psUMu03XtZNaZ/BnQSHoRRbJVks2rncrMjL8IQ7R6sEc5ojWr1HmdRuRn3Qwx+YEBdiyMSvUW5fdaHaB22s1BsVp9HDEqCWKVym0ime0UjAphQG3PwniyRo+R57jjLj9n4fFjMrMu2N/sykPkT0sg8ycWqqTtAQAg7hdgmvnV99dmqnK+XIaNkum3Jz8sf8Azrj/AA/x0ur7I3kd5nPToNwWVSAF3OVokhbrnaGY4F6dbxiNSPMeLy9qgSrMVDEYZkiZtzRg16xg3gEZ12zLiOWy7roN+QNvrFgHYMbh8/iXaD6j30FIiDYdhe0VSgf0+egPKxtf5goUR3F4PtY/NjGNeEJJ9EcjG6LKRe7Odu6xraRlszH1VH+08ynBJ8vBA7XuXjUQdZtAZhMQQAaWv9ZOqwblprlLGvjYANzxmhovStIVrbKwPFhQB7VRuvrZ0aLYsXUrZoPyDkAEH4T8QPY6ZEoAwQCBWQSR+mL+mkx5gvLC6sUbPsRx+2ofzU3EyNtAo5X0sQT9R250aBwElypZLoEbQT7ZySPsc6PLMwztjNMQoVuwODxes9OtVjmRSSNtgkgtgHFk2Oxqvc6akZcW5FsAu3cARdGsc++kHSeGuTGCy7TnFg9z3GvajwyvLFGxZo3f5j3OvahThF6solL0+0UK27fYE1f105Nbrl5CAdwPpq2HJ9Hzx9NUkkIADzbMc+n/ADXjAxqGUsbWZyxOcDttA4PYEjHz05FVE8W0na8w9TWRnFAHirq7H30JZAlgvLajgqSLF/6vteokR7oTlXBLXsJIwOAW20b/AG0PzJCpHnSlQcHapzZ4xQ+nfT1sqZj8R9X9oLvtuwAe26xXy1leMeKMirTl5GNQp6ctS7mb0/An5vciu+vKJ5Gz5hN+mSSBQtnNtTigOeONLfhmISySdcQCpO2AFeIYyQpAoZkYF83YK86jy68c2eH9XQ34c8ITpnYkq3UE7pJCV8wgi3Y5NJZVdtce1aw3lmhkmWJjG4LF1ABVwH3oSALBaPcCwKk3k+nW4n4ekEpmi6iPcJQyCSE7itSoYncNlSHIwLsKTkDWf4j4l00yRP1Ma9L5g/kTrNtkjb1Da6sqXQUgk7gPMGNcvj5yt7ldNykF8P8AHOowpMLEBSwj3oqhgD3LiwMk6D4l18xAeV1hj3G/LJkeqrlgAMjacWAflq0nSBeoBgYzI8SyWHUCQFnBIKKilqAGF1H4h2N0s6dgptjVsbG6gKIB4rWs+N4bfb1hYeXPH7Z/SJI4VQys2CRJ52+2UE3JHKpYD1AXxeKutT4v1csqGOeY+WlKRGvloyleDZLniqvNV30z03VrA6h5VRSpPxKLoKKyT2I9sgaqnSLL/EzC0mjgPUhljD3uLiJCH3BaVVsJRJLG8aqY4z666PPOi+H9A3U+Z08jFFlcOQopwEiCBvYXQtKC+og86f8AEL6XpZ2MhHlBhJ074EhYeho32iQ7wRQYsAVZPy6Tbp3ljq2jkVjTI3qjbO74lBOCQRwRzY0vN+H2ll82eaWeQYXzNuVJOBRXbTbq9rOs75fa89l6X6rbhiDLG6urKynbIBhwqg+nbkZUg8HOtErgAqCt2NxPsxJG4/bBxXz1x3gUTdB1RiZr6SfhgSfJlPpVqsYZvQwvIIu9dm0sSEiyCBtJAWywuxkVkk3ZPy11YX2jlzmqnyYQVLJuCgYFG8X3P76T8hQQPKF4LDdWfsbx304vUqV5OORtW/pge2vB2DUGd8ED0hex7rdce2tIlZYwQCsYUAVauxuueSTWjADIUpHwAfntPN9+9/LUI7AqoVgxwTdgYJHIrt21Q9QWIBsKwPq7hxjGKbBIr5nRqAyOqdqbzmIBBO2jnB7fp99Xl63aTfmMC3Gw9mI5U8UB6T/npaHqB2KgE0GAVf0oV7XeMaMrsxP8yyW9QDD5knIBu/lqaHT+EPcS1urPxCjhiONe1PhJ/lL6i3Nk1d2b4/TUazU4aXylI/lFyCdtkEHaQW71fsdXlWUk/wAiFFU5LndwSxqiufbOrz+HISWAKMrMb+EWcn01XyrVH80WsgWUZNgix8iAM/bWs0V6Lr1cknpG5gWwwURLeGq2YtW0HOlpetwQzKWawBHI7AZ7FYitgf4qvTg2owMcoiwP5ctlTa16dw9PPY6LEGW/5bFgvxxNz9iBgD2BJ0an0W+NMf8AE3UBIViPmJ/EHyr3U3krlzX94ikBF8+2g+AeIDqJW8s7I4gEWgQrG+w52/b5a6GboYepQpLEZK2lVBKulhQdjFlYEgnWb03SHpFEaxtLEqgDyluX0lgPMhNM1cbo7s5IA54vk45ZTh0+KyTk11kDtGyxTFN/Euy9l5YgV8TURdY5zr5D1fRHpPEXYrJ1CwdSkkxA3EqXRxuwAWdQbBoWSO2vp8X4p6RiEMyBr+FzscGiKKmmBF8EZ41oeGwQrLLJCo3zbfNcPYcKdowccH9dcvj898e5ljptnhMruK9V06zQxPCiygC4klGy9ykAkN8NNRodrGsjrEEleT4fLE6iTzVKqG2lzsIeRwhZlVQSjOVErAZF66R5b9R2qTRO4huw5B+R0R1AFVYPCnFe1UBQ08fk6nBf5bcp1PWtLGOmj6GOJnppEUqzPRWgxU1BGb3F5H3EClVu2yv4Y29NI0sqQzMFkeaInyh5JZkLD0qyhWIk43dtU8V8OjnaSHaFk2rI1KTViRYyVva59GCQeB76q3hx6lCvUy7kjIHlRs4UbAqrfpG436iT3odr1vPLubqMsb1GP0HnpKsbJ026xKrw03mBgaPmBQNlsxClB2BJGTsQ9KaGN+chQcj1EncQuTYOMfvp/pYIUUKhVQx3H00bqgcqAD89DHUKeIwbINMRVUR3o1gfprH33VyaZ3X+GCeB4lreV+H1blq+CVx8it6N4B17dRBmhPHUc60NwkVWNi+UYLYPPIOdZnjvinSKAZJI4pEpomQAlJFVhySN1Ehdo53ad/DPmMZJyGR2URm4jHHJ6tyyLuUO5Gc4FORrr+Pkx82M7aCowYgyiuK3BSMEE8fDn66Z6fIy3q4FdQGJODQAX599XIkpqNZs7QuD8vMcY5/XQW3G9sSKLPqY2eQBW3JOOddjluRtUqgC9Uavcc7msYGPpoZif8rK3BIKtgAECzXuewvV1mCqAzhj2JTv7ZAzn76EpUsNnNg2BQ3E0RxjnvpGYjG40QpB20GDAWRkE0O9e+hHfwqxizSkKbAIOKuue+ixBz5YazwAOb20R/TnVlYx5sBgMhjtJ+LADC+c/fU03R+D35K7gAc2Bxyfmeeede1PhJ/kp9P8zr2s1OSTq4yKYkeqipUDlfcAX9dDlib8rggA+lmybY/5VpqtAmFTGsf6OrhQukknBjLAA8MbrgjkZ4r2rS8UQFbXmjLCyHDSUefz3+x1r+Getjv9Vcbs/wBdFdQGCgY3cdtPY0RjSRWBfynB70FY1wKIIr761kmD49XPBIIGKsHt/wDGrSwqrelQPoK17pVBOQD9dZ5fq8bov4hBG+JTFIo+JZVRrAz+YHjnWD1H4WiFnpZJOmIyBGd8BIz6orIUX9PlWunickUSSC1UTirqvpWsHxiJU2lFCkytlRR/L7aiyXtUthIdJ4iBcb9HLfJsx+2ApViAONLSjxEfFB0Kg3xNIoz/AP1gf+NbvhCCSFHkAdtx9TZP6nOi9HK25cnv3+Z1l/z+Pv1P3y/XHP0XirdQ88a9IxeNU2idjSoGyLUDlibPc/PQ+i8B8UVWodOis5LRyS16qC7vSCCDQwfa9fSxIaXJ4bvohhUoSVBPOQOdX/nj+F7V89Twbr5QFPWdNEwu9kkj/spUfav107H/ALOFx/E9ZPLxaqdg5PGbFZ4rnXcwKKTHY6p4hAu4eleSeBzenMZPoe1Y/h/hHRdKCOnSGNudygNJnF7jbZqqvS8nRDcWJZ2vLZB7AngkdhXy1rdKBursVFj7nQPGWKou01YF1i8Sa2wkjPK2s9usjoAPQF4LXfypufuK0uPFF+ErM5AFAJX96xx+/fXR9IoLREjt/kNF2AxA0L9/vraaY5cOaikko/yHAJApmAwPuPfjTbBmo+te21WP29KtR0z4ooU+kAccY99LySER2CRj3+miql4Xl6fBsuBk38PvgEn09s/LWaksEJI8sGRTiqY5965N3ki9ZMLFzTncCMhsg4Hvrr+l6KNenZ1jRWo+oKAe/cC9Z3ob5bvhD3ChqrvFV3Ovar4KbhUn3b//AEdTrNo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5076056" y="260648"/>
            <a:ext cx="3744416" cy="616530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88024" y="332656"/>
            <a:ext cx="3898776" cy="61206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	Bu dönemde ona davranışlarınızın onun gelecekteki ruh halini şekillendireceğini bilin. Ne olursa olsun okul rehber öğretmenlerinden yardım istemekten çekinmeyin.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Bu sunumu dinleyerek çocuğunuz için çok önemli bir şey yaptınız. Bunun için size teşekkür ederiz.</a:t>
            </a:r>
            <a:endParaRPr lang="tr-TR" dirty="0"/>
          </a:p>
        </p:txBody>
      </p:sp>
      <p:pic>
        <p:nvPicPr>
          <p:cNvPr id="25602" name="Picture 2" descr="okul rehber öğretme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610100" cy="630932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NEDİR?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	Ergenlik, çocukluktan çıkan bireyin yetişkinliğe ulaşıncaya dek geçirdiği geçiş dönemidir.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	Kabaca kızlarda 10-11 yaşlarında başlar ve 18-20 yaşına kadar sürer.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	Erkeklerde ise 11-12 yaşında başlar, 20-21 yaşına kadar sürer.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16016" y="476672"/>
            <a:ext cx="4176464" cy="590465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Ergenlik dönemi, geçiş dönemlerinin sancılarını içerir. Bu yüzden “fırtınalı dönem” olarak isimlendirir.</a:t>
            </a:r>
          </a:p>
          <a:p>
            <a:r>
              <a:rPr lang="tr-TR" dirty="0" smtClean="0"/>
              <a:t>Birey çocuk değildir, henüz yetişkin bir genç de değildir. Bu yüzden bir “arada kalmışlık” söz konusudur. 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395536" y="836712"/>
            <a:ext cx="4176464" cy="489654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772816"/>
            <a:ext cx="7787208" cy="377844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Uyum sağlanması gereken çok fazla ve çok hızlı bir değişim söz konusudur. Bu değişimleri göz atalım.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ERGENLİKTE BEDENSEL DEĞİŞİMLER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36712" y="1700808"/>
            <a:ext cx="8507288" cy="497519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Boy ve kiloda hızlı artışlar görülür.</a:t>
            </a:r>
          </a:p>
          <a:p>
            <a:r>
              <a:rPr lang="tr-TR" dirty="0" smtClean="0"/>
              <a:t>Cinselliğe ilişkin merak artar. </a:t>
            </a:r>
          </a:p>
          <a:p>
            <a:r>
              <a:rPr lang="tr-TR" dirty="0" smtClean="0"/>
              <a:t>Erkeklerde ses kalınlaşır, omuzlar genişler, sakal ve bıyıklar çıkmaya başlar. Cinselliğe ilişkin merak sonucunda masturbasyon yapabilir.</a:t>
            </a:r>
          </a:p>
          <a:p>
            <a:r>
              <a:rPr lang="tr-TR" dirty="0" smtClean="0"/>
              <a:t>Kızlarda adet döngüsü başlar, ses incelir, kalçalar genişler, göğüsler büyümeye başlar. </a:t>
            </a:r>
          </a:p>
          <a:p>
            <a:r>
              <a:rPr lang="tr-TR" dirty="0" smtClean="0"/>
              <a:t>Koltuk altı bölgesinde ve cinsel organların çevresinde tüylenmeler başlar.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48064" y="1882808"/>
            <a:ext cx="3538736" cy="3994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Hızlı bedensel değişimlere ergen kolay kolay alışamaz, bu yüzden sakarlıklar yapabilir. Uyumsuzluk yaşayabilir.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323528" y="1988840"/>
            <a:ext cx="5040560" cy="345638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Bedensel Değişimler Karşısında Aileler Ne Yapmalı?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Bedensel değişimler ergenlerin neredeyse ilk kez karşılaştıkları şeylerdir. Bu yüzden bu değişimlere alışmak için sizin yardımınıza ihtiyaç duyarlar.</a:t>
            </a:r>
          </a:p>
          <a:p>
            <a:r>
              <a:rPr lang="tr-TR" dirty="0" smtClean="0"/>
              <a:t>Cinsel organ çevresi ve koltuk altı bölgesinin ne şekilde temizlenmesi gerektiğini çocuğunuza anlatın.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8028384" y="188640"/>
            <a:ext cx="936104" cy="64807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Kız çocuklarına adet döngüsü ile bilgi verin, ped kullanımını ve hijyeni öğretin.</a:t>
            </a:r>
          </a:p>
          <a:p>
            <a:r>
              <a:rPr lang="tr-TR" dirty="0" smtClean="0"/>
              <a:t>Çocukların cinselliğe ilişkin artan meraklarını garip karşılamayın.</a:t>
            </a:r>
          </a:p>
          <a:p>
            <a:r>
              <a:rPr lang="tr-TR" dirty="0" smtClean="0"/>
              <a:t>Özellikle erkek ergenlerin masturbasyon yapmasını, sıklıkla duş almak istemesini engellemeyin.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Bozüyük Rehberlik ve Araştırma Merkezi, 2020</a:t>
            </a: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7740352" y="188640"/>
            <a:ext cx="1224136" cy="86409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889</Words>
  <Application>Microsoft Office PowerPoint</Application>
  <PresentationFormat>Ekran Gösterisi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Canlı</vt:lpstr>
      <vt:lpstr>ERGENLİK DÖNEMİNDE DEĞİŞİMLER VE AİLELERİN YAPMASI GEREKENLER</vt:lpstr>
      <vt:lpstr>İÇERİK</vt:lpstr>
      <vt:lpstr>ERGENLİK NEDİR?</vt:lpstr>
      <vt:lpstr>Slayt 4</vt:lpstr>
      <vt:lpstr>Slayt 5</vt:lpstr>
      <vt:lpstr>ERGENLİKTE BEDENSEL DEĞİŞİMLER</vt:lpstr>
      <vt:lpstr>Slayt 7</vt:lpstr>
      <vt:lpstr>Bedensel Değişimler Karşısında Aileler Ne Yapmalı?</vt:lpstr>
      <vt:lpstr>Slayt 9</vt:lpstr>
      <vt:lpstr>Slayt 10</vt:lpstr>
      <vt:lpstr>ERGENLİKTE PSİKOLOJİK DEĞİŞİMLER</vt:lpstr>
      <vt:lpstr>Slayt 12</vt:lpstr>
      <vt:lpstr>Slayt 13</vt:lpstr>
      <vt:lpstr>Slayt 14</vt:lpstr>
      <vt:lpstr>PSİKOLOJİK DEĞİŞİMLER KARŞISINDA ANNE-BABALAR NE YAPMALI?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ERGENLİK DÖNEMİNDE DEĞİŞİMLER VE YAPILMASI GEREKENLER</dc:title>
  <dc:creator>Rehberlik 2</dc:creator>
  <cp:lastModifiedBy>Rehberlik 2</cp:lastModifiedBy>
  <cp:revision>11</cp:revision>
  <dcterms:created xsi:type="dcterms:W3CDTF">2020-01-31T06:23:49Z</dcterms:created>
  <dcterms:modified xsi:type="dcterms:W3CDTF">2020-01-31T09:12:43Z</dcterms:modified>
</cp:coreProperties>
</file>