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handoutMasterIdLst>
    <p:handoutMasterId r:id="rId30"/>
  </p:handoutMasterIdLst>
  <p:sldIdLst>
    <p:sldId id="256" r:id="rId2"/>
    <p:sldId id="257" r:id="rId3"/>
    <p:sldId id="283" r:id="rId4"/>
    <p:sldId id="270" r:id="rId5"/>
    <p:sldId id="271" r:id="rId6"/>
    <p:sldId id="272" r:id="rId7"/>
    <p:sldId id="267" r:id="rId8"/>
    <p:sldId id="258" r:id="rId9"/>
    <p:sldId id="268" r:id="rId10"/>
    <p:sldId id="265" r:id="rId11"/>
    <p:sldId id="269" r:id="rId12"/>
    <p:sldId id="259" r:id="rId13"/>
    <p:sldId id="260" r:id="rId14"/>
    <p:sldId id="261" r:id="rId15"/>
    <p:sldId id="262" r:id="rId16"/>
    <p:sldId id="263" r:id="rId17"/>
    <p:sldId id="264" r:id="rId18"/>
    <p:sldId id="266"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70"/>
    <a:srgbClr val="CCECF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C7FEE5-62EE-4250-BF5E-941FDB1C938D}" type="datetimeFigureOut">
              <a:rPr lang="tr-TR" smtClean="0"/>
              <a:pPr/>
              <a:t>12.12.2018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3BCAC5-A00D-449C-9CC5-105DB7BD423E}"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D9F75050-0E15-4C5B-92B0-66D068882F1F}" type="datetimeFigureOut">
              <a:rPr lang="tr-TR" smtClean="0"/>
              <a:pPr/>
              <a:t>12.12.2018</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12.12.2018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D9F75050-0E15-4C5B-92B0-66D068882F1F}" type="datetimeFigureOut">
              <a:rPr lang="tr-TR" smtClean="0"/>
              <a:pPr/>
              <a:t>12.12.2018</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12.12.2018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B1DEFA8C-F947-479F-BE07-76B6B3F80BF1}"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12.12.2018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12.12.2018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12.12.2018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D9F75050-0E15-4C5B-92B0-66D068882F1F}" type="datetimeFigureOut">
              <a:rPr lang="tr-TR" smtClean="0"/>
              <a:pPr/>
              <a:t>12.12.2018</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D9F75050-0E15-4C5B-92B0-66D068882F1F}" type="datetimeFigureOut">
              <a:rPr lang="tr-TR" smtClean="0"/>
              <a:pPr/>
              <a:t>12.12.2018</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9F75050-0E15-4C5B-92B0-66D068882F1F}" type="datetimeFigureOut">
              <a:rPr lang="tr-TR" smtClean="0"/>
              <a:pPr/>
              <a:t>12.12.2018</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4234" y="381001"/>
            <a:ext cx="8229600" cy="1463823"/>
          </a:xfrm>
        </p:spPr>
        <p:txBody>
          <a:bodyPr>
            <a:normAutofit/>
          </a:bodyPr>
          <a:lstStyle/>
          <a:p>
            <a:pPr algn="ctr"/>
            <a:r>
              <a:rPr lang="tr-TR" sz="5400" b="1" dirty="0" smtClean="0">
                <a:solidFill>
                  <a:srgbClr val="CCECFA"/>
                </a:solidFill>
                <a:latin typeface="Cooper Black" pitchFamily="18" charset="0"/>
              </a:rPr>
              <a:t>ÇOCUK HAKLARI</a:t>
            </a:r>
            <a:endParaRPr lang="tr-TR" sz="5400" b="1" dirty="0">
              <a:solidFill>
                <a:srgbClr val="CCECFA"/>
              </a:solidFill>
              <a:latin typeface="Cooper Black" pitchFamily="18" charset="0"/>
            </a:endParaRPr>
          </a:p>
        </p:txBody>
      </p:sp>
      <p:pic>
        <p:nvPicPr>
          <p:cNvPr id="4" name="3 Resim" descr="kid-1241817__340.jpg"/>
          <p:cNvPicPr>
            <a:picLocks noChangeAspect="1"/>
          </p:cNvPicPr>
          <p:nvPr/>
        </p:nvPicPr>
        <p:blipFill>
          <a:blip r:embed="rId2" cstate="print"/>
          <a:stretch>
            <a:fillRect/>
          </a:stretch>
        </p:blipFill>
        <p:spPr>
          <a:xfrm>
            <a:off x="3460381" y="2636912"/>
            <a:ext cx="5683619" cy="42210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1447800"/>
            <a:ext cx="7859216" cy="4572000"/>
          </a:xfrm>
        </p:spPr>
        <p:txBody>
          <a:bodyPr/>
          <a:lstStyle/>
          <a:p>
            <a:r>
              <a:rPr lang="tr-TR" dirty="0" smtClean="0"/>
              <a:t>Çocuk haklarıyla ilgili sözleşmeleri onaylayan devletler, sözleşmede öngörülen hakların gerçek manada hayata geçirilmesini ve kendilerini geliştirmelerini sağlayacak imkânları geliştirmeyi taahhüt etmektedirler.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980728"/>
            <a:ext cx="8147248" cy="5039072"/>
          </a:xfrm>
        </p:spPr>
        <p:txBody>
          <a:bodyPr>
            <a:normAutofit lnSpcReduction="10000"/>
          </a:bodyPr>
          <a:lstStyle/>
          <a:p>
            <a:r>
              <a:rPr lang="tr-TR" dirty="0" smtClean="0"/>
              <a:t>ÇHS çocukların ekonomik, sosyal, kültürel, medeni ve siyasi haklarını oldukça ayrıntılı bir biçimde kaleme alan ve çocuğa karşı devletin, idarenin pozitif yükümlülüklerinin neler olduğunu irdeleyen ayrıntılı bir sözleşmedir. Devletin çocuğa yaklaşımının ne olması gerektiğini, bilimsel yöntemlere dayanarak evrenselleştirmeyi ve çocuğun hakları bakımından temel ilkeleri somutlaştırmayı amaç edinmiştir.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Birleşmiş Milletler Çocuk Hakları Sözleşmesine göre, herkese tanınan insan haklarına ek olarak çocuklara tanınan bazı özel haklar çocuk haklarıdır.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Çocuk hakları ele alınırken Birleşmiş Milletler Çocuk Hakları Sözleşmesinde belirtilen 4 temel kriter gözetilerek yasa ve uygulamalar gerçekleştirilmektedir.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844824"/>
            <a:ext cx="8147248" cy="3312368"/>
          </a:xfrm>
        </p:spPr>
        <p:txBody>
          <a:bodyPr>
            <a:normAutofit/>
          </a:bodyPr>
          <a:lstStyle/>
          <a:p>
            <a:pPr marL="514350" indent="-514350" algn="just">
              <a:buNone/>
            </a:pPr>
            <a:r>
              <a:rPr lang="tr-TR" sz="4000" dirty="0" smtClean="0"/>
              <a:t>1. Çocuk haklarının hiçbir ayrım gözetmeksizin tüm çocuklara tanınması</a:t>
            </a:r>
            <a:endParaRPr lang="tr-TR"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916832"/>
            <a:ext cx="8147248" cy="4102968"/>
          </a:xfrm>
        </p:spPr>
        <p:txBody>
          <a:bodyPr>
            <a:normAutofit/>
          </a:bodyPr>
          <a:lstStyle/>
          <a:p>
            <a:pPr algn="just">
              <a:buNone/>
            </a:pPr>
            <a:r>
              <a:rPr lang="tr-TR" sz="4000" dirty="0" smtClean="0"/>
              <a:t>2. Çocuğun yüksek yararının ön plana alınması</a:t>
            </a:r>
            <a:endParaRPr lang="tr-TR"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772816"/>
            <a:ext cx="8424936" cy="4246984"/>
          </a:xfrm>
        </p:spPr>
        <p:txBody>
          <a:bodyPr>
            <a:normAutofit/>
          </a:bodyPr>
          <a:lstStyle/>
          <a:p>
            <a:pPr algn="just">
              <a:buNone/>
            </a:pPr>
            <a:r>
              <a:rPr lang="tr-TR" sz="4000" dirty="0" smtClean="0"/>
              <a:t>3. Çocuğun yaşama ve gelişme hakkının korunması</a:t>
            </a:r>
            <a:endParaRPr lang="tr-TR"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447800"/>
            <a:ext cx="8424936" cy="4572000"/>
          </a:xfrm>
        </p:spPr>
        <p:txBody>
          <a:bodyPr>
            <a:normAutofit/>
          </a:bodyPr>
          <a:lstStyle/>
          <a:p>
            <a:pPr algn="just">
              <a:buNone/>
            </a:pPr>
            <a:r>
              <a:rPr lang="tr-TR" sz="4000" dirty="0" smtClean="0"/>
              <a:t>4. Çocuğun tüm düzeylerde karar alma süreçlerine dahil edilmesi ve fikirlerini ifade etmesinin teşvik edilmesi </a:t>
            </a:r>
            <a:endParaRPr lang="tr-TR"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 Hakları</a:t>
            </a:r>
            <a:endParaRPr lang="tr-TR" dirty="0"/>
          </a:p>
        </p:txBody>
      </p:sp>
      <p:sp>
        <p:nvSpPr>
          <p:cNvPr id="3" name="2 İçerik Yer Tutucusu"/>
          <p:cNvSpPr>
            <a:spLocks noGrp="1"/>
          </p:cNvSpPr>
          <p:nvPr>
            <p:ph idx="1"/>
          </p:nvPr>
        </p:nvSpPr>
        <p:spPr>
          <a:xfrm>
            <a:off x="467544" y="1628800"/>
            <a:ext cx="7772400" cy="2160240"/>
          </a:xfrm>
        </p:spPr>
        <p:txBody>
          <a:bodyPr/>
          <a:lstStyle/>
          <a:p>
            <a:r>
              <a:rPr lang="tr-TR" dirty="0" smtClean="0"/>
              <a:t>Bütün çocuklar eşit haklara sahiptir. Hiçbir çocuk ayrıma tabi tutulamaz.</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83568" y="1556792"/>
            <a:ext cx="7488832" cy="1384995"/>
          </a:xfrm>
          <a:prstGeom prst="rect">
            <a:avLst/>
          </a:prstGeom>
          <a:noFill/>
        </p:spPr>
        <p:txBody>
          <a:bodyPr wrap="square" rtlCol="0">
            <a:spAutoFit/>
          </a:bodyPr>
          <a:lstStyle/>
          <a:p>
            <a:r>
              <a:rPr lang="tr-TR" sz="2800" dirty="0" smtClean="0"/>
              <a:t>Çocuklar sağlıklı yaşama, duygusal yakınlık ve güvenlik içinde olma ve hiçbir yoksulluk çekmeme hakkına sahiptir.</a:t>
            </a:r>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53536"/>
            <a:ext cx="8435280" cy="1015224"/>
          </a:xfrm>
        </p:spPr>
        <p:txBody>
          <a:bodyPr>
            <a:normAutofit fontScale="90000"/>
          </a:bodyPr>
          <a:lstStyle/>
          <a:p>
            <a:pPr algn="ctr"/>
            <a:r>
              <a:rPr lang="tr-TR" b="1" dirty="0" smtClean="0">
                <a:solidFill>
                  <a:srgbClr val="FCFC70"/>
                </a:solidFill>
                <a:effectLst/>
              </a:rPr>
              <a:t>Çocuk Kavramı ve Çocuk Hakları</a:t>
            </a:r>
            <a:endParaRPr lang="tr-TR" b="1" dirty="0">
              <a:solidFill>
                <a:srgbClr val="FCFC70"/>
              </a:solidFill>
              <a:effectLst/>
            </a:endParaRPr>
          </a:p>
        </p:txBody>
      </p:sp>
      <p:sp>
        <p:nvSpPr>
          <p:cNvPr id="3" name="2 İçerik Yer Tutucusu"/>
          <p:cNvSpPr>
            <a:spLocks noGrp="1"/>
          </p:cNvSpPr>
          <p:nvPr>
            <p:ph idx="1"/>
          </p:nvPr>
        </p:nvSpPr>
        <p:spPr>
          <a:xfrm>
            <a:off x="2627784" y="4869160"/>
            <a:ext cx="6203032" cy="1510680"/>
          </a:xfrm>
        </p:spPr>
        <p:txBody>
          <a:bodyPr>
            <a:normAutofit fontScale="70000" lnSpcReduction="20000"/>
          </a:bodyPr>
          <a:lstStyle/>
          <a:p>
            <a:r>
              <a:rPr lang="tr-TR" sz="4000" dirty="0" smtClean="0">
                <a:latin typeface="Bookman Old Style" pitchFamily="18" charset="0"/>
              </a:rPr>
              <a:t>Bütün toplumların temelini ve geleceğini oluşturan çocukların iyi bir yaşam sürmesi ülkeler açısından oldukça önemlidir. </a:t>
            </a:r>
          </a:p>
          <a:p>
            <a:endParaRPr lang="tr-TR" sz="4000" dirty="0" smtClean="0"/>
          </a:p>
          <a:p>
            <a:endParaRPr lang="tr-TR" dirty="0" smtClean="0"/>
          </a:p>
          <a:p>
            <a:endParaRPr lang="tr-TR" dirty="0" smtClean="0"/>
          </a:p>
        </p:txBody>
      </p:sp>
      <p:pic>
        <p:nvPicPr>
          <p:cNvPr id="4" name="3 Resim" descr="children-602967__340.jpg"/>
          <p:cNvPicPr>
            <a:picLocks noChangeAspect="1"/>
          </p:cNvPicPr>
          <p:nvPr/>
        </p:nvPicPr>
        <p:blipFill>
          <a:blip r:embed="rId2" cstate="print"/>
          <a:stretch>
            <a:fillRect/>
          </a:stretch>
        </p:blipFill>
        <p:spPr>
          <a:xfrm>
            <a:off x="467544" y="1484784"/>
            <a:ext cx="5040560" cy="331236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827584" y="1196752"/>
            <a:ext cx="7344816" cy="1384995"/>
          </a:xfrm>
          <a:prstGeom prst="rect">
            <a:avLst/>
          </a:prstGeom>
          <a:noFill/>
        </p:spPr>
        <p:txBody>
          <a:bodyPr wrap="square" rtlCol="0">
            <a:spAutoFit/>
          </a:bodyPr>
          <a:lstStyle/>
          <a:p>
            <a:r>
              <a:rPr lang="tr-TR" sz="2800" dirty="0" smtClean="0"/>
              <a:t>Çocuklar ihtiyaçlarına, ilgilerine ve yeteneklerine uygun kalitede bir eğitim görme hakkına sahiptir.</a:t>
            </a:r>
            <a:endParaRPr lang="tr-T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2" y="1124744"/>
            <a:ext cx="7920880" cy="1661993"/>
          </a:xfrm>
          <a:prstGeom prst="rect">
            <a:avLst/>
          </a:prstGeom>
          <a:noFill/>
        </p:spPr>
        <p:txBody>
          <a:bodyPr wrap="square" rtlCol="0">
            <a:spAutoFit/>
          </a:bodyPr>
          <a:lstStyle/>
          <a:p>
            <a:r>
              <a:rPr lang="tr-TR" sz="2800" dirty="0" smtClean="0"/>
              <a:t>Çocuklar oyun, dinlenme, eğlenme, boş zamanlarını değerlendirme ve sanatsal etkinliklere katılma hakkına sahiptir.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83568" y="1124744"/>
            <a:ext cx="7560840" cy="1384995"/>
          </a:xfrm>
          <a:prstGeom prst="rect">
            <a:avLst/>
          </a:prstGeom>
        </p:spPr>
        <p:txBody>
          <a:bodyPr wrap="square">
            <a:spAutoFit/>
          </a:bodyPr>
          <a:lstStyle/>
          <a:p>
            <a:r>
              <a:rPr lang="tr-TR" sz="2800" dirty="0" smtClean="0"/>
              <a:t>Çocuklar kendilerini ilgilendiren bütün konu ve sorunlarda düşüncelerini söyleme, karara katılma hakkına sahiptir</a:t>
            </a:r>
            <a:r>
              <a:rPr lang="tr-TR" dirty="0" smtClean="0"/>
              <a:t>.</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1700808"/>
            <a:ext cx="7416824" cy="954107"/>
          </a:xfrm>
          <a:prstGeom prst="rect">
            <a:avLst/>
          </a:prstGeom>
        </p:spPr>
        <p:txBody>
          <a:bodyPr wrap="square">
            <a:spAutoFit/>
          </a:bodyPr>
          <a:lstStyle/>
          <a:p>
            <a:r>
              <a:rPr lang="tr-TR" sz="2800" dirty="0" smtClean="0"/>
              <a:t>Çocuklar şiddet, sömürü ve istismardan korunma hakkına sahiptir.</a:t>
            </a:r>
            <a:endParaRPr lang="tr-T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1628800"/>
            <a:ext cx="8136904" cy="1815882"/>
          </a:xfrm>
          <a:prstGeom prst="rect">
            <a:avLst/>
          </a:prstGeom>
        </p:spPr>
        <p:txBody>
          <a:bodyPr wrap="square">
            <a:spAutoFit/>
          </a:bodyPr>
          <a:lstStyle/>
          <a:p>
            <a:r>
              <a:rPr lang="tr-TR" sz="2800" dirty="0" smtClean="0"/>
              <a:t>Çocuklar ihtiyaç duydukları bütün bilgileri edinme ve düşüncelerini yayma hakkına sahiptir. Aynı zamanda zararlı yayınlara karşı korunma hakkına sahiptir.</a:t>
            </a:r>
            <a:endParaRPr lang="tr-TR"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1916832"/>
            <a:ext cx="8208912" cy="1077218"/>
          </a:xfrm>
          <a:prstGeom prst="rect">
            <a:avLst/>
          </a:prstGeom>
        </p:spPr>
        <p:txBody>
          <a:bodyPr wrap="square">
            <a:spAutoFit/>
          </a:bodyPr>
          <a:lstStyle/>
          <a:p>
            <a:r>
              <a:rPr lang="tr-TR" sz="3200" dirty="0" smtClean="0"/>
              <a:t>Çocuklar özel yaşam, onur ve saygınlıklarının korunması hakkına sahiptir</a:t>
            </a:r>
            <a:r>
              <a:rPr lang="tr-TR" dirty="0" smtClean="0"/>
              <a:t>.</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1916832"/>
            <a:ext cx="7776864" cy="1384995"/>
          </a:xfrm>
          <a:prstGeom prst="rect">
            <a:avLst/>
          </a:prstGeom>
        </p:spPr>
        <p:txBody>
          <a:bodyPr wrap="square">
            <a:spAutoFit/>
          </a:bodyPr>
          <a:lstStyle/>
          <a:p>
            <a:r>
              <a:rPr lang="tr-TR" sz="2800" dirty="0" smtClean="0"/>
              <a:t>Engelli çocuklar yaşama aktif olarak katılmak için özel bakım, destek ve eğitim alma hakkına sahiptir.</a:t>
            </a:r>
            <a:endParaRPr lang="tr-T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83568" y="1988841"/>
            <a:ext cx="7848872" cy="954107"/>
          </a:xfrm>
          <a:prstGeom prst="rect">
            <a:avLst/>
          </a:prstGeom>
        </p:spPr>
        <p:txBody>
          <a:bodyPr wrap="square">
            <a:spAutoFit/>
          </a:bodyPr>
          <a:lstStyle/>
          <a:p>
            <a:r>
              <a:rPr lang="tr-TR" sz="2800" dirty="0" smtClean="0"/>
              <a:t>Çocuklar savaşta ve sığınmacı durumlarda özel olarak korunma hakkına sahiptir.</a:t>
            </a:r>
            <a:endParaRPr lang="tr-TR"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a:t>
            </a:r>
            <a:r>
              <a:rPr lang="tr-TR" dirty="0" smtClean="0">
                <a:latin typeface="Bookman Old Style" pitchFamily="18" charset="0"/>
              </a:rPr>
              <a:t>Toplumların </a:t>
            </a:r>
            <a:r>
              <a:rPr lang="tr-TR" dirty="0" smtClean="0">
                <a:latin typeface="Bookman Old Style" pitchFamily="18" charset="0"/>
              </a:rPr>
              <a:t>geleceği olarak çocukların karşılaştıkları sorunların değerlendirilmesi ve bu sorunlara ilişkin çözümlerin gerçekleştirilmesi de bu açıdan hayati önem taşımaktadır.</a:t>
            </a:r>
          </a:p>
          <a:p>
            <a:endParaRPr lang="tr-TR" dirty="0"/>
          </a:p>
        </p:txBody>
      </p:sp>
      <p:pic>
        <p:nvPicPr>
          <p:cNvPr id="4" name="3 Resim" descr="images.jpg"/>
          <p:cNvPicPr>
            <a:picLocks noChangeAspect="1"/>
          </p:cNvPicPr>
          <p:nvPr/>
        </p:nvPicPr>
        <p:blipFill>
          <a:blip r:embed="rId2" cstate="print"/>
          <a:stretch>
            <a:fillRect/>
          </a:stretch>
        </p:blipFill>
        <p:spPr>
          <a:xfrm>
            <a:off x="6012160" y="4509120"/>
            <a:ext cx="1497707" cy="116750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196752"/>
            <a:ext cx="8147248" cy="4823048"/>
          </a:xfrm>
        </p:spPr>
        <p:txBody>
          <a:bodyPr>
            <a:normAutofit fontScale="92500" lnSpcReduction="10000"/>
          </a:bodyPr>
          <a:lstStyle/>
          <a:p>
            <a:r>
              <a:rPr lang="tr-TR" dirty="0" smtClean="0"/>
              <a:t>Çocukların sevgiye, şefkate ve korunmaya herkesten daha çok ihtiyacı olduğu su götürmez bir gerçektir. Çocuk toplumun bir parçası ve gelecekteki toplumun güvencesidir. Bu bakımdan çocuk haklarının özgürlük içinde ve dengeli bir şekilde korunması hem çocuğun hem de toplumun yararınadır. Bu nedenle çocukların gelişimine önem vermek zorunludur. Kişi nasıl bir çocukluk geçirirse ileride de öyle bir birey olur.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1124744"/>
            <a:ext cx="7818072" cy="5123656"/>
          </a:xfrm>
        </p:spPr>
        <p:txBody>
          <a:bodyPr/>
          <a:lstStyle/>
          <a:p>
            <a:r>
              <a:rPr lang="tr-TR" dirty="0" smtClean="0"/>
              <a:t>Ancak, özgürlük içinde, baskıya ve şiddete maruz bırakılmadan yetişen çocuk ileride yaşadığı toplumun sağlıklı olmasını ve aynı zamanda kendisinin de yaşadığı topluluğun bir parçası olmasını sağlayacaktır. Çocuk haklarını kökleştirmek bir toplumun geleceği için yapılan en önemli yatırımdır.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“Eğer bir toplumda çocuklar ihmal ediliyorsa o toplum geri kalmış bir kültürdür. Ancak çocukların gelişimine önem veriliyorsa o toplumun kültürü gelişmiş bir kültürdür”</a:t>
            </a:r>
          </a:p>
          <a:p>
            <a:endParaRPr lang="tr-TR" dirty="0" smtClean="0"/>
          </a:p>
          <a:p>
            <a:endParaRPr lang="tr-TR" dirty="0" smtClean="0"/>
          </a:p>
          <a:p>
            <a:pPr>
              <a:buNone/>
            </a:pPr>
            <a:r>
              <a:rPr lang="tr-TR" dirty="0" smtClean="0"/>
              <a:t>                                                      JOHN DEWEY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Birleşmiş Milletler Çocuk Hakları Sözleşmesi’ne göre 18 yaşından küçük her birey çocuk olarak kabul edilmektedir. Bu maddeye göre ulusal hukuk tarafından daha erken bir yaş tespit edilmediği sürece 18 yaşın altındaki herkes çocuk sayılacaktır.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556792"/>
            <a:ext cx="8003232" cy="4463008"/>
          </a:xfrm>
        </p:spPr>
        <p:txBody>
          <a:bodyPr>
            <a:normAutofit fontScale="92500"/>
          </a:bodyPr>
          <a:lstStyle/>
          <a:p>
            <a:r>
              <a:rPr lang="tr-TR" dirty="0" smtClean="0"/>
              <a:t>Çocuk hakları Avrupa Konseyinin ifadesiyle “çocukların insan hakları”, çocuğun fiziksel, zihinsel ve ruhsal gelişimini henüz tamamlamamış olmalarından hareketle özel korumaya gereksinim duymalarının bir sonucu olarak uluslararası kuruluşların girişimleriyle geliştirilmiş ve ulusal mevzuatlarca da tanınmış temel haklardır.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136904" cy="5111080"/>
          </a:xfrm>
        </p:spPr>
        <p:txBody>
          <a:bodyPr>
            <a:normAutofit fontScale="85000" lnSpcReduction="10000"/>
          </a:bodyPr>
          <a:lstStyle/>
          <a:p>
            <a:r>
              <a:rPr lang="tr-TR" dirty="0" smtClean="0"/>
              <a:t>Çocuklar hukukun öncelikli konusudur ve çocukların özel olarak korunması hukuken anayasal olarak koruma altına alınmış olmalıdır. Çünkü çocuklar bedensel, zihinsel yönden en güçsüz, en bağımlı kesimdir. Dünya üzerinde birçok çocuk ya savaş ortasında ya da açlık sınırında yaşamını sürdürmektedir. Bu koşulları ortadan kaldırmak ve onlara daha iyi bir yaşam sağlamak amacıyla hazırlanan Çocuk Hakları Sözleşmesi, 191 ülke tarafından kabul edilmiştir. Türkiye Çocuk Hakları Sözleşmesini (ÇHS) 1994 yılında imzalamış  ve 1995 yılından itibaren uygulamaya başlamıştır.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550</TotalTime>
  <Words>643</Words>
  <Application>Microsoft Office PowerPoint</Application>
  <PresentationFormat>Ekran Gösterisi (4:3)</PresentationFormat>
  <Paragraphs>33</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Döküm</vt:lpstr>
      <vt:lpstr>ÇOCUK HAKLARI</vt:lpstr>
      <vt:lpstr>Çocuk Kavramı ve Çocuk Hakları</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Çocuk Hakları</vt:lpstr>
      <vt:lpstr>Slayt 19</vt:lpstr>
      <vt:lpstr>Slayt 20</vt:lpstr>
      <vt:lpstr>Slayt 21</vt:lpstr>
      <vt:lpstr>Slayt 22</vt:lpstr>
      <vt:lpstr>Slayt 23</vt:lpstr>
      <vt:lpstr>Slayt 24</vt:lpstr>
      <vt:lpstr>Slayt 25</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HAKLARI</dc:title>
  <dc:creator>Rehberlik 2</dc:creator>
  <cp:lastModifiedBy>Rehberlik 2</cp:lastModifiedBy>
  <cp:revision>7</cp:revision>
  <dcterms:created xsi:type="dcterms:W3CDTF">2018-12-03T08:18:52Z</dcterms:created>
  <dcterms:modified xsi:type="dcterms:W3CDTF">2018-12-12T11:37:11Z</dcterms:modified>
</cp:coreProperties>
</file>