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7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up 103" descr="Slaydın altında boydan boya çeşitli çiçeklerden oluşan bir grup"/>
          <p:cNvGrpSpPr/>
          <p:nvPr/>
        </p:nvGrpSpPr>
        <p:grpSpPr bwMode="gray">
          <a:xfrm>
            <a:off x="286013" y="4191000"/>
            <a:ext cx="11616798" cy="2513417"/>
            <a:chOff x="286013" y="4191000"/>
            <a:chExt cx="11616798" cy="2513417"/>
          </a:xfrm>
        </p:grpSpPr>
        <p:sp>
          <p:nvSpPr>
            <p:cNvPr id="8" name="Serbest 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 name="Satır 6"/>
            <p:cNvSpPr>
              <a:spLocks noChangeShapeType="1"/>
            </p:cNvSpPr>
            <p:nvPr/>
          </p:nvSpPr>
          <p:spPr bwMode="gray">
            <a:xfrm flipV="1">
              <a:off x="2411413" y="6283770"/>
              <a:ext cx="6350" cy="127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erbest 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11" name="Grup 10"/>
            <p:cNvGrpSpPr/>
            <p:nvPr/>
          </p:nvGrpSpPr>
          <p:grpSpPr bwMode="gray">
            <a:xfrm rot="20793512">
              <a:off x="445930" y="5452235"/>
              <a:ext cx="365582" cy="421970"/>
              <a:chOff x="1457010" y="1673260"/>
              <a:chExt cx="617538" cy="712788"/>
            </a:xfrm>
          </p:grpSpPr>
          <p:sp>
            <p:nvSpPr>
              <p:cNvPr id="12" name="Serbest 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13" name="Serbest 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4" name="Serbest 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15" name="Serbest 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grpSp>
          <p:nvGrpSpPr>
            <p:cNvPr id="20" name="Grup 19"/>
            <p:cNvGrpSpPr/>
            <p:nvPr/>
          </p:nvGrpSpPr>
          <p:grpSpPr bwMode="gray">
            <a:xfrm>
              <a:off x="749894" y="5783561"/>
              <a:ext cx="325521" cy="364355"/>
              <a:chOff x="2114915" y="2460535"/>
              <a:chExt cx="452438" cy="506413"/>
            </a:xfrm>
          </p:grpSpPr>
          <p:sp>
            <p:nvSpPr>
              <p:cNvPr id="21" name="Serbest 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3" name="Serbest 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erbest 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Serbest 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atır 76"/>
            <p:cNvSpPr>
              <a:spLocks noChangeShapeType="1"/>
            </p:cNvSpPr>
            <p:nvPr/>
          </p:nvSpPr>
          <p:spPr bwMode="gray">
            <a:xfrm>
              <a:off x="4164013" y="6440932"/>
              <a:ext cx="1270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 name="Serbest 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Oval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39" name="Oval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40" name="Oval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41" name="Grup 40"/>
            <p:cNvGrpSpPr/>
            <p:nvPr/>
          </p:nvGrpSpPr>
          <p:grpSpPr bwMode="gray">
            <a:xfrm>
              <a:off x="803704" y="4858573"/>
              <a:ext cx="1154448" cy="1149586"/>
              <a:chOff x="4277517" y="3752400"/>
              <a:chExt cx="1154448" cy="1149586"/>
            </a:xfrm>
          </p:grpSpPr>
          <p:sp>
            <p:nvSpPr>
              <p:cNvPr id="42" name="Serbest 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 name="Serbest 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Serbest 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grpSp>
        <p:sp>
          <p:nvSpPr>
            <p:cNvPr id="47" name="Serbest 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9" name="Serbest 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0" name="Serbest 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erbest 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Oval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53" name="Serbest 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atır 6"/>
            <p:cNvSpPr>
              <a:spLocks noChangeShapeType="1"/>
            </p:cNvSpPr>
            <p:nvPr/>
          </p:nvSpPr>
          <p:spPr bwMode="gray">
            <a:xfrm flipH="1" flipV="1">
              <a:off x="9771061" y="6283770"/>
              <a:ext cx="6350" cy="127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56" name="Grup 55"/>
            <p:cNvGrpSpPr/>
            <p:nvPr/>
          </p:nvGrpSpPr>
          <p:grpSpPr bwMode="gray">
            <a:xfrm rot="806488" flipH="1">
              <a:off x="11377312" y="5452235"/>
              <a:ext cx="365582" cy="421970"/>
              <a:chOff x="1457010" y="1673260"/>
              <a:chExt cx="617538" cy="712788"/>
            </a:xfrm>
          </p:grpSpPr>
          <p:sp>
            <p:nvSpPr>
              <p:cNvPr id="57" name="Serbest 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58" name="Serbest 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59" name="Serbest 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60" name="Serbest 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1" name="Serbest 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2" name="Serbest 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Serbest 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grpSp>
          <p:nvGrpSpPr>
            <p:cNvPr id="65" name="Grup 64"/>
            <p:cNvGrpSpPr/>
            <p:nvPr/>
          </p:nvGrpSpPr>
          <p:grpSpPr bwMode="gray">
            <a:xfrm flipH="1">
              <a:off x="11113409" y="5783561"/>
              <a:ext cx="325521" cy="364355"/>
              <a:chOff x="2114915" y="2460535"/>
              <a:chExt cx="452438" cy="506413"/>
            </a:xfrm>
          </p:grpSpPr>
          <p:sp>
            <p:nvSpPr>
              <p:cNvPr id="66" name="Serbest 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68" name="Serbest 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9" name="Serbest 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0" name="Serbest 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1" name="Serbest 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2" name="Serbest 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3" name="Serbest 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4" name="Serbest 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5" name="Serbest 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6" name="Satır 76"/>
            <p:cNvSpPr>
              <a:spLocks noChangeShapeType="1"/>
            </p:cNvSpPr>
            <p:nvPr/>
          </p:nvSpPr>
          <p:spPr bwMode="gray">
            <a:xfrm flipH="1">
              <a:off x="8012111" y="6440932"/>
              <a:ext cx="1270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7" name="Serbest 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8" name="Serbest 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9" name="Serbest 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0" name="Serbest 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1" name="Serbest 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2" name="Serbest 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3" name="Oval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84" name="Oval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85" name="Oval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86" name="Grup 85"/>
            <p:cNvGrpSpPr/>
            <p:nvPr/>
          </p:nvGrpSpPr>
          <p:grpSpPr bwMode="gray">
            <a:xfrm flipH="1">
              <a:off x="10230672" y="4858573"/>
              <a:ext cx="1154448" cy="1149586"/>
              <a:chOff x="4277517" y="3752400"/>
              <a:chExt cx="1154448" cy="1149586"/>
            </a:xfrm>
          </p:grpSpPr>
          <p:sp>
            <p:nvSpPr>
              <p:cNvPr id="87" name="Serbest 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8" name="Serbest 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9" name="Serbest 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0" name="Serbest 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1" name="Serbest 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grpSp>
        <p:sp>
          <p:nvSpPr>
            <p:cNvPr id="92" name="Serbest 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3" name="Serbest 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4" name="Serbest 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5" name="Serbest 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6" name="Serbest 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7" name="Oval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98" name="Grup 97"/>
            <p:cNvGrpSpPr/>
            <p:nvPr/>
          </p:nvGrpSpPr>
          <p:grpSpPr bwMode="gray">
            <a:xfrm>
              <a:off x="4803790" y="5319186"/>
              <a:ext cx="2690707" cy="1385231"/>
              <a:chOff x="5184534" y="1125344"/>
              <a:chExt cx="2690707" cy="1385231"/>
            </a:xfrm>
          </p:grpSpPr>
          <p:sp>
            <p:nvSpPr>
              <p:cNvPr id="99" name="Serbest 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0" name="Serbest 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1" name="Serbest 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2" name="Serbest 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103" name="Serbest 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grpSp>
      <p:sp>
        <p:nvSpPr>
          <p:cNvPr id="2" name="Başlık 1"/>
          <p:cNvSpPr>
            <a:spLocks noGrp="1"/>
          </p:cNvSpPr>
          <p:nvPr>
            <p:ph type="ctrTitle"/>
          </p:nvPr>
        </p:nvSpPr>
        <p:spPr>
          <a:xfrm>
            <a:off x="1524000" y="1005840"/>
            <a:ext cx="9144000" cy="2651760"/>
          </a:xfrm>
        </p:spPr>
        <p:txBody>
          <a:bodyPr rtlCol="0"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1524000" y="3719568"/>
            <a:ext cx="9144000" cy="1082939"/>
          </a:xfrm>
        </p:spPr>
        <p:txBody>
          <a:bodyPr rtlCol="0"/>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Tree>
    <p:extLst>
      <p:ext uri="{BB962C8B-B14F-4D97-AF65-F5344CB8AC3E}">
        <p14:creationId xmlns=""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728DCEDC-5747-47C2-9446-F480522BD699}" type="datetime1">
              <a:rPr lang="tr-TR" noProof="0" smtClean="0"/>
              <a:pPr rtl="0"/>
              <a:t>20.02.2019</a:t>
            </a:fld>
            <a:endParaRPr lang="tr-TR" noProof="0" dirty="0"/>
          </a:p>
        </p:txBody>
      </p:sp>
      <p:sp>
        <p:nvSpPr>
          <p:cNvPr id="6" name="Slayt Numarası Yer Tutucusu 5"/>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133678281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022080" y="567651"/>
            <a:ext cx="1645920" cy="5452149"/>
          </a:xfrm>
        </p:spPr>
        <p:txBody>
          <a:bodyPr vert="eaVert" rtlCol="0"/>
          <a:lstStyle>
            <a:lvl1pPr>
              <a:defRPr/>
            </a:lvl1pPr>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1524000" y="567652"/>
            <a:ext cx="7315200" cy="5452148"/>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F0E0F1CC-2C2B-4A1A-A99A-F7625290E7AC}" type="datetime1">
              <a:rPr lang="tr-TR" noProof="0" smtClean="0"/>
              <a:pPr rtl="0"/>
              <a:t>20.02.2019</a:t>
            </a:fld>
            <a:endParaRPr lang="tr-TR" noProof="0" dirty="0"/>
          </a:p>
        </p:txBody>
      </p:sp>
      <p:sp>
        <p:nvSpPr>
          <p:cNvPr id="6" name="Slayt Numarası Yer Tutucusu 5"/>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26507388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77603451-5E8E-4931-8BD5-3753074CC50B}" type="datetime1">
              <a:rPr lang="tr-TR" noProof="0" smtClean="0"/>
              <a:pPr rtl="0"/>
              <a:t>20.02.2019</a:t>
            </a:fld>
            <a:endParaRPr lang="tr-TR" noProof="0" dirty="0"/>
          </a:p>
        </p:txBody>
      </p:sp>
      <p:sp>
        <p:nvSpPr>
          <p:cNvPr id="6" name="Slayt Numarası Yer Tutucusu 5"/>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32643110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4" name="Grup 83" descr="Slaydın sol tarafında bir çiçek grubu"/>
          <p:cNvGrpSpPr/>
          <p:nvPr/>
        </p:nvGrpSpPr>
        <p:grpSpPr bwMode="gray">
          <a:xfrm>
            <a:off x="-111192" y="56187"/>
            <a:ext cx="1187090" cy="6801813"/>
            <a:chOff x="-111192" y="56187"/>
            <a:chExt cx="1187090" cy="6801813"/>
          </a:xfrm>
        </p:grpSpPr>
        <p:sp>
          <p:nvSpPr>
            <p:cNvPr id="7" name="Serbest 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 name="Oval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9" name="Grup 8"/>
            <p:cNvGrpSpPr/>
            <p:nvPr/>
          </p:nvGrpSpPr>
          <p:grpSpPr bwMode="gray">
            <a:xfrm rot="21351673">
              <a:off x="188910" y="3285460"/>
              <a:ext cx="886988" cy="656333"/>
              <a:chOff x="452438" y="3540125"/>
              <a:chExt cx="750888" cy="555625"/>
            </a:xfrm>
          </p:grpSpPr>
          <p:sp>
            <p:nvSpPr>
              <p:cNvPr id="10" name="Serbest 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2" name="Serbest 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noAutofit/>
            </a:bodyPr>
            <a:lstStyle/>
            <a:p>
              <a:pPr rtl="0"/>
              <a:endParaRPr lang="tr-TR" noProof="0" dirty="0"/>
            </a:p>
          </p:txBody>
        </p:sp>
        <p:sp>
          <p:nvSpPr>
            <p:cNvPr id="14" name="Serbest 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Oval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20" name="Serbest 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21" name="Serbest 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3" name="Grup 22"/>
            <p:cNvGrpSpPr/>
            <p:nvPr/>
          </p:nvGrpSpPr>
          <p:grpSpPr bwMode="gray">
            <a:xfrm rot="399179" flipH="1">
              <a:off x="322913" y="912037"/>
              <a:ext cx="740803" cy="743600"/>
              <a:chOff x="2051052" y="5522596"/>
              <a:chExt cx="892175" cy="895542"/>
            </a:xfrm>
          </p:grpSpPr>
          <p:sp>
            <p:nvSpPr>
              <p:cNvPr id="24" name="Serbest 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atır 6"/>
              <p:cNvSpPr>
                <a:spLocks noChangeShapeType="1"/>
              </p:cNvSpPr>
              <p:nvPr/>
            </p:nvSpPr>
            <p:spPr bwMode="gray">
              <a:xfrm flipV="1">
                <a:off x="2411413" y="6283770"/>
                <a:ext cx="6350" cy="127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erbest 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Oval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sp>
          <p:nvSpPr>
            <p:cNvPr id="30" name="Serbest 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erbest 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32" name="Serbest 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33" name="Grup 32"/>
            <p:cNvGrpSpPr/>
            <p:nvPr/>
          </p:nvGrpSpPr>
          <p:grpSpPr bwMode="gray">
            <a:xfrm rot="16304340" flipH="1">
              <a:off x="178634" y="4276817"/>
              <a:ext cx="888787" cy="885044"/>
              <a:chOff x="4277517" y="3752400"/>
              <a:chExt cx="1154448" cy="1149586"/>
            </a:xfrm>
          </p:grpSpPr>
          <p:sp>
            <p:nvSpPr>
              <p:cNvPr id="34" name="Serbest 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Serbest 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grpSp>
      </p:grpSp>
      <p:grpSp>
        <p:nvGrpSpPr>
          <p:cNvPr id="83" name="Grup 82" descr="Slaydın sağ tarafında bir çiçek grubu"/>
          <p:cNvGrpSpPr/>
          <p:nvPr/>
        </p:nvGrpSpPr>
        <p:grpSpPr bwMode="gray">
          <a:xfrm>
            <a:off x="10666412" y="2618021"/>
            <a:ext cx="1376735" cy="4239979"/>
            <a:chOff x="10666412" y="2618021"/>
            <a:chExt cx="1376735" cy="4239979"/>
          </a:xfrm>
        </p:grpSpPr>
        <p:sp>
          <p:nvSpPr>
            <p:cNvPr id="82" name="Serbest 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 name="Serbest 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 name="Serbest 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43" name="Serbest 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Satır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46" name="Serbest 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9" name="Serbest 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0" name="Serbest 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erbest 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Satır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3" name="Serbest 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6" name="Serbest 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7" name="Serbest 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59" name="Grup 58"/>
            <p:cNvGrpSpPr/>
            <p:nvPr/>
          </p:nvGrpSpPr>
          <p:grpSpPr bwMode="gray">
            <a:xfrm rot="21311827">
              <a:off x="11197677" y="5664822"/>
              <a:ext cx="407354" cy="408816"/>
              <a:chOff x="11057071" y="5480091"/>
              <a:chExt cx="473402" cy="475102"/>
            </a:xfrm>
          </p:grpSpPr>
          <p:sp>
            <p:nvSpPr>
              <p:cNvPr id="65" name="Serbest 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6" name="Serbest 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60" name="Grup 59"/>
            <p:cNvGrpSpPr/>
            <p:nvPr/>
          </p:nvGrpSpPr>
          <p:grpSpPr bwMode="gray">
            <a:xfrm rot="21311827">
              <a:off x="10666412" y="5053297"/>
              <a:ext cx="643645" cy="641225"/>
              <a:chOff x="10472909" y="4641517"/>
              <a:chExt cx="895542" cy="892175"/>
            </a:xfrm>
          </p:grpSpPr>
          <p:sp>
            <p:nvSpPr>
              <p:cNvPr id="61" name="Serbest 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2" name="Serbest 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Oval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sp>
        <p:nvSpPr>
          <p:cNvPr id="2" name="Başlık 1"/>
          <p:cNvSpPr>
            <a:spLocks noGrp="1"/>
          </p:cNvSpPr>
          <p:nvPr>
            <p:ph type="title"/>
          </p:nvPr>
        </p:nvSpPr>
        <p:spPr>
          <a:xfrm>
            <a:off x="1524000" y="1709738"/>
            <a:ext cx="9144000" cy="2862262"/>
          </a:xfrm>
        </p:spPr>
        <p:txBody>
          <a:bodyPr rtlCol="0" anchor="b">
            <a:normAutofit/>
          </a:bodyPr>
          <a:lstStyle>
            <a:lvl1pPr>
              <a:defRPr sz="520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524000" y="4589463"/>
            <a:ext cx="9144000" cy="1280160"/>
          </a:xfrm>
        </p:spPr>
        <p:txBody>
          <a:bodyPr rtlCol="0"/>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tr-TR" noProof="0" smtClean="0"/>
              <a:t>Asıl metin stillerini düzenlemek için tıklatın</a:t>
            </a:r>
          </a:p>
        </p:txBody>
      </p:sp>
    </p:spTree>
    <p:extLst>
      <p:ext uri="{BB962C8B-B14F-4D97-AF65-F5344CB8AC3E}">
        <p14:creationId xmlns="" xmlns:p14="http://schemas.microsoft.com/office/powerpoint/2010/main" val="41331632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1524000" y="1904999"/>
            <a:ext cx="4389120" cy="41148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6278880" y="1904999"/>
            <a:ext cx="4389120" cy="41148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5150B232-F2E9-46A7-A98D-6222BCA2F03C}" type="datetime1">
              <a:rPr lang="tr-TR" noProof="0" smtClean="0"/>
              <a:pPr rtl="0"/>
              <a:t>20.02.2019</a:t>
            </a:fld>
            <a:endParaRPr lang="tr-TR" noProof="0" dirty="0"/>
          </a:p>
        </p:txBody>
      </p:sp>
      <p:sp>
        <p:nvSpPr>
          <p:cNvPr id="7" name="Slayt Numarası Yer Tutucusu 6"/>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31135282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524000" y="1905000"/>
            <a:ext cx="4389120" cy="683106"/>
          </a:xfrm>
        </p:spPr>
        <p:txBody>
          <a:bodyPr rtlCol="0"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1524000" y="2588106"/>
            <a:ext cx="4389120" cy="3431694"/>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6278880" y="1905000"/>
            <a:ext cx="4389120" cy="683106"/>
          </a:xfrm>
        </p:spPr>
        <p:txBody>
          <a:bodyPr rtlCol="0"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6" name="İçerik Yer Tutucusu 5"/>
          <p:cNvSpPr>
            <a:spLocks noGrp="1"/>
          </p:cNvSpPr>
          <p:nvPr>
            <p:ph sz="quarter" idx="4"/>
          </p:nvPr>
        </p:nvSpPr>
        <p:spPr>
          <a:xfrm>
            <a:off x="6278880" y="2588106"/>
            <a:ext cx="4389120" cy="3431694"/>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Tarih Yer Tutucusu 6"/>
          <p:cNvSpPr>
            <a:spLocks noGrp="1"/>
          </p:cNvSpPr>
          <p:nvPr>
            <p:ph type="dt" sz="half" idx="10"/>
          </p:nvPr>
        </p:nvSpPr>
        <p:spPr/>
        <p:txBody>
          <a:bodyPr rtlCol="0"/>
          <a:lstStyle/>
          <a:p>
            <a:pPr rtl="0"/>
            <a:fld id="{850CD6D8-5CC9-4050-9746-850C04236B03}" type="datetime1">
              <a:rPr lang="tr-TR" noProof="0" smtClean="0"/>
              <a:pPr rtl="0"/>
              <a:t>20.02.2019</a:t>
            </a:fld>
            <a:endParaRPr lang="tr-TR" noProof="0" dirty="0"/>
          </a:p>
        </p:txBody>
      </p:sp>
      <p:sp>
        <p:nvSpPr>
          <p:cNvPr id="9" name="Slayt Numarası Yer Tutucusu 8"/>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5480422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ekleme</a:t>
            </a:r>
            <a:endParaRPr lang="tr-TR" noProof="0" dirty="0"/>
          </a:p>
        </p:txBody>
      </p:sp>
      <p:sp>
        <p:nvSpPr>
          <p:cNvPr id="3" name="Tarih Yer Tutucusu 2"/>
          <p:cNvSpPr>
            <a:spLocks noGrp="1"/>
          </p:cNvSpPr>
          <p:nvPr>
            <p:ph type="dt" sz="half" idx="10"/>
          </p:nvPr>
        </p:nvSpPr>
        <p:spPr/>
        <p:txBody>
          <a:bodyPr rtlCol="0"/>
          <a:lstStyle/>
          <a:p>
            <a:pPr rtl="0"/>
            <a:fld id="{09DF1704-10C7-466A-AC68-28E96BF0A588}" type="datetime1">
              <a:rPr lang="tr-TR" noProof="0" smtClean="0"/>
              <a:pPr rtl="0"/>
              <a:t>20.02.2019</a:t>
            </a:fld>
            <a:endParaRPr lang="tr-TR" noProof="0" dirty="0"/>
          </a:p>
        </p:txBody>
      </p:sp>
      <p:sp>
        <p:nvSpPr>
          <p:cNvPr id="5" name="Slayt Numarası Yer Tutucusu 4"/>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313486874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2" name="Tarih Yer Tutucusu 1"/>
          <p:cNvSpPr>
            <a:spLocks noGrp="1"/>
          </p:cNvSpPr>
          <p:nvPr>
            <p:ph type="dt" sz="half" idx="10"/>
          </p:nvPr>
        </p:nvSpPr>
        <p:spPr/>
        <p:txBody>
          <a:bodyPr rtlCol="0"/>
          <a:lstStyle/>
          <a:p>
            <a:pPr rtl="0"/>
            <a:fld id="{050EF7B2-0AC3-4503-BBDE-55795BFD6D3E}" type="datetime1">
              <a:rPr lang="tr-TR" noProof="0" smtClean="0"/>
              <a:pPr rtl="0"/>
              <a:t>20.02.2019</a:t>
            </a:fld>
            <a:endParaRPr lang="tr-TR" noProof="0" dirty="0"/>
          </a:p>
        </p:txBody>
      </p:sp>
      <p:sp>
        <p:nvSpPr>
          <p:cNvPr id="4" name="Slayt Numarası Yer Tutucusu 3"/>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12249875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Resim Yazılı İçerik">
    <p:spTree>
      <p:nvGrpSpPr>
        <p:cNvPr id="1" name=""/>
        <p:cNvGrpSpPr/>
        <p:nvPr/>
      </p:nvGrpSpPr>
      <p:grpSpPr>
        <a:xfrm>
          <a:off x="0" y="0"/>
          <a:ext cx="0" cy="0"/>
          <a:chOff x="0" y="0"/>
          <a:chExt cx="0" cy="0"/>
        </a:xfrm>
      </p:grpSpPr>
      <p:grpSp>
        <p:nvGrpSpPr>
          <p:cNvPr id="8" name="Grup 7"/>
          <p:cNvGrpSpPr/>
          <p:nvPr/>
        </p:nvGrpSpPr>
        <p:grpSpPr>
          <a:xfrm>
            <a:off x="11123612" y="4051301"/>
            <a:ext cx="965215" cy="2807461"/>
            <a:chOff x="11123612" y="4051301"/>
            <a:chExt cx="965215" cy="2807461"/>
          </a:xfrm>
        </p:grpSpPr>
        <p:sp>
          <p:nvSpPr>
            <p:cNvPr id="9" name="Serbest 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atır 45"/>
            <p:cNvSpPr>
              <a:spLocks noChangeShapeType="1"/>
            </p:cNvSpPr>
            <p:nvPr/>
          </p:nvSpPr>
          <p:spPr bwMode="auto">
            <a:xfrm flipH="1">
              <a:off x="11669712" y="6858762"/>
              <a:ext cx="15875"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1"/>
          <p:cNvSpPr>
            <a:spLocks noGrp="1"/>
          </p:cNvSpPr>
          <p:nvPr>
            <p:ph type="title"/>
          </p:nvPr>
        </p:nvSpPr>
        <p:spPr>
          <a:xfrm>
            <a:off x="7699248" y="1996440"/>
            <a:ext cx="3200400" cy="2194560"/>
          </a:xfrm>
        </p:spPr>
        <p:txBody>
          <a:bodyPr rtlCol="0" anchor="b">
            <a:normAutofit/>
          </a:bodyPr>
          <a:lstStyle>
            <a:lvl1pPr>
              <a:defRPr sz="34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838200" y="838200"/>
            <a:ext cx="6400800" cy="51816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7697724" y="4258426"/>
            <a:ext cx="3203448" cy="1761373"/>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C53B4B78-6F88-46DD-B809-3A5416190837}" type="datetime1">
              <a:rPr lang="tr-TR" noProof="0" smtClean="0"/>
              <a:pPr rtl="0"/>
              <a:t>20.02.2019</a:t>
            </a:fld>
            <a:endParaRPr lang="tr-TR" noProof="0" dirty="0"/>
          </a:p>
        </p:txBody>
      </p:sp>
      <p:sp>
        <p:nvSpPr>
          <p:cNvPr id="7" name="Slayt Numarası Yer Tutucusu 6"/>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20553664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grpSp>
        <p:nvGrpSpPr>
          <p:cNvPr id="8" name="Grup 7"/>
          <p:cNvGrpSpPr/>
          <p:nvPr/>
        </p:nvGrpSpPr>
        <p:grpSpPr>
          <a:xfrm>
            <a:off x="11123612" y="4051301"/>
            <a:ext cx="965215" cy="2807461"/>
            <a:chOff x="11123612" y="4051301"/>
            <a:chExt cx="965215" cy="2807461"/>
          </a:xfrm>
        </p:grpSpPr>
        <p:sp>
          <p:nvSpPr>
            <p:cNvPr id="9" name="Serbest 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atır 45"/>
            <p:cNvSpPr>
              <a:spLocks noChangeShapeType="1"/>
            </p:cNvSpPr>
            <p:nvPr/>
          </p:nvSpPr>
          <p:spPr bwMode="auto">
            <a:xfrm flipH="1">
              <a:off x="11669712" y="6858762"/>
              <a:ext cx="15875"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1"/>
          <p:cNvSpPr>
            <a:spLocks noGrp="1"/>
          </p:cNvSpPr>
          <p:nvPr>
            <p:ph type="title"/>
          </p:nvPr>
        </p:nvSpPr>
        <p:spPr>
          <a:xfrm>
            <a:off x="7699248" y="1993392"/>
            <a:ext cx="3200400" cy="2194560"/>
          </a:xfrm>
        </p:spPr>
        <p:txBody>
          <a:bodyPr rtlCol="0" anchor="b">
            <a:normAutofit/>
          </a:bodyPr>
          <a:lstStyle>
            <a:lvl1pPr>
              <a:defRPr sz="3400"/>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7699248" y="4255008"/>
            <a:ext cx="3200400" cy="1764792"/>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21B5813A-BF99-4765-9D5A-1AC2D361BCB8}" type="datetime1">
              <a:rPr lang="tr-TR" noProof="0" smtClean="0"/>
              <a:pPr rtl="0"/>
              <a:t>20.02.2019</a:t>
            </a:fld>
            <a:endParaRPr lang="tr-TR" noProof="0" dirty="0"/>
          </a:p>
        </p:txBody>
      </p:sp>
      <p:sp>
        <p:nvSpPr>
          <p:cNvPr id="7" name="Slayt Numarası Yer Tutucusu 6"/>
          <p:cNvSpPr>
            <a:spLocks noGrp="1"/>
          </p:cNvSpPr>
          <p:nvPr>
            <p:ph type="sldNum" sz="quarter" idx="12"/>
          </p:nvPr>
        </p:nvSpPr>
        <p:spPr/>
        <p:txBody>
          <a:bodyPr rtlCol="0"/>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10631485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up 62" descr="Slaydın sağ tarafında tek bir çiçek"/>
          <p:cNvGrpSpPr/>
          <p:nvPr/>
        </p:nvGrpSpPr>
        <p:grpSpPr bwMode="gray">
          <a:xfrm>
            <a:off x="11123612" y="4051301"/>
            <a:ext cx="965215" cy="2807461"/>
            <a:chOff x="11123612" y="4051301"/>
            <a:chExt cx="965215" cy="2807461"/>
          </a:xfrm>
        </p:grpSpPr>
        <p:sp>
          <p:nvSpPr>
            <p:cNvPr id="38" name="Serbest 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 name="Satır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 name="Serbest 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 name="Serbest 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 name="Serbest 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 name="Serbest 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62" name="Grup 61" descr="Slaydın sol tarafında bir çiçek grubu"/>
          <p:cNvGrpSpPr/>
          <p:nvPr/>
        </p:nvGrpSpPr>
        <p:grpSpPr bwMode="gray">
          <a:xfrm>
            <a:off x="44450" y="1370013"/>
            <a:ext cx="1198563" cy="5487987"/>
            <a:chOff x="44450" y="1370013"/>
            <a:chExt cx="1198563" cy="5487987"/>
          </a:xfrm>
        </p:grpSpPr>
        <p:sp>
          <p:nvSpPr>
            <p:cNvPr id="9" name="Serbest 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atır 6"/>
            <p:cNvSpPr>
              <a:spLocks noChangeShapeType="1"/>
            </p:cNvSpPr>
            <p:nvPr userDrawn="1"/>
          </p:nvSpPr>
          <p:spPr bwMode="gray">
            <a:xfrm>
              <a:off x="277813" y="6858000"/>
              <a:ext cx="12700"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atır 14"/>
            <p:cNvSpPr>
              <a:spLocks noChangeShapeType="1"/>
            </p:cNvSpPr>
            <p:nvPr userDrawn="1"/>
          </p:nvSpPr>
          <p:spPr bwMode="gray">
            <a:xfrm>
              <a:off x="273050" y="6858000"/>
              <a:ext cx="9525"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 name="Serbest 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 name="Serbest 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 name="Serbest 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atır 27"/>
            <p:cNvSpPr>
              <a:spLocks noChangeShapeType="1"/>
            </p:cNvSpPr>
            <p:nvPr userDrawn="1"/>
          </p:nvSpPr>
          <p:spPr bwMode="gray">
            <a:xfrm>
              <a:off x="608013" y="6858000"/>
              <a:ext cx="9525"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28" name="Grup 27"/>
            <p:cNvGrpSpPr/>
            <p:nvPr userDrawn="1"/>
          </p:nvGrpSpPr>
          <p:grpSpPr bwMode="gray">
            <a:xfrm rot="21049918">
              <a:off x="516851" y="3319634"/>
              <a:ext cx="682233" cy="504823"/>
              <a:chOff x="452438" y="3540125"/>
              <a:chExt cx="750888" cy="555625"/>
            </a:xfrm>
          </p:grpSpPr>
          <p:sp>
            <p:nvSpPr>
              <p:cNvPr id="29" name="Serbest 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31" name="Oval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 name="Serbest 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Oval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49" name="Grup 48"/>
            <p:cNvGrpSpPr/>
            <p:nvPr userDrawn="1"/>
          </p:nvGrpSpPr>
          <p:grpSpPr bwMode="gray">
            <a:xfrm>
              <a:off x="603252" y="4833897"/>
              <a:ext cx="607348" cy="609642"/>
              <a:chOff x="2051052" y="5522596"/>
              <a:chExt cx="892175" cy="895542"/>
            </a:xfrm>
          </p:grpSpPr>
          <p:sp>
            <p:nvSpPr>
              <p:cNvPr id="50" name="Serbest 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atır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Serbest 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3" name="Serbest 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Oval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nvGrpSpPr>
            <p:cNvPr id="56" name="Grup 55"/>
            <p:cNvGrpSpPr/>
            <p:nvPr userDrawn="1"/>
          </p:nvGrpSpPr>
          <p:grpSpPr bwMode="gray">
            <a:xfrm rot="19876682">
              <a:off x="80098" y="1916305"/>
              <a:ext cx="878030" cy="874332"/>
              <a:chOff x="4277517" y="3752400"/>
              <a:chExt cx="1154448" cy="1149586"/>
            </a:xfrm>
          </p:grpSpPr>
          <p:sp>
            <p:nvSpPr>
              <p:cNvPr id="57" name="Serbest 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9" name="Serbest 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0" name="Serbest 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1" name="Serbest 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rtlCol="0" anchor="t" anchorCtr="0" compatLnSpc="1">
                <a:prstTxWarp prst="textNoShape">
                  <a:avLst/>
                </a:prstTxWarp>
              </a:bodyPr>
              <a:lstStyle/>
              <a:p>
                <a:pPr lvl="0" rtl="0"/>
                <a:endParaRPr lang="tr-TR" noProof="0" dirty="0"/>
              </a:p>
            </p:txBody>
          </p:sp>
        </p:grpSp>
      </p:grpSp>
      <p:sp>
        <p:nvSpPr>
          <p:cNvPr id="2" name="Başlık Yer Tutucusu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pPr rtl="0"/>
            <a:r>
              <a:rPr lang="tr-TR" noProof="0" dirty="0" smtClean="0"/>
              <a:t>Asıl başlık stilini düzenlemek için tıklayın</a:t>
            </a:r>
            <a:endParaRPr lang="tr-TR" noProof="0" dirty="0"/>
          </a:p>
        </p:txBody>
      </p:sp>
      <p:sp>
        <p:nvSpPr>
          <p:cNvPr id="3" name="Metin Yer Tutucusu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5" name="Alt Bilgi Yer Tutucusu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pPr rtl="0"/>
            <a:r>
              <a:rPr lang="tr-TR" noProof="0" dirty="0" smtClean="0"/>
              <a:t>Alt bilgi ekleme</a:t>
            </a:r>
            <a:endParaRPr lang="tr-TR" noProof="0" dirty="0"/>
          </a:p>
        </p:txBody>
      </p:sp>
      <p:sp>
        <p:nvSpPr>
          <p:cNvPr id="4" name="Tarih Yer Tutucusu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pPr rtl="0"/>
            <a:fld id="{2E9AD596-55A6-494A-BDD0-6BD76EA163EB}" type="datetime1">
              <a:rPr lang="tr-TR" noProof="0" smtClean="0"/>
              <a:pPr rtl="0"/>
              <a:t>20.02.2019</a:t>
            </a:fld>
            <a:endParaRPr lang="tr-TR" noProof="0" dirty="0"/>
          </a:p>
        </p:txBody>
      </p:sp>
      <p:sp>
        <p:nvSpPr>
          <p:cNvPr id="6" name="Slayt Numarası Yer Tutucusu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pPr rtl="0"/>
            <a:fld id="{484FD59D-33F1-4A76-843D-E67207CAFE54}" type="slidenum">
              <a:rPr lang="tr-TR" noProof="0" smtClean="0"/>
              <a:pPr rtl="0"/>
              <a:t>‹#›</a:t>
            </a:fld>
            <a:endParaRPr lang="tr-TR" noProof="0" dirty="0"/>
          </a:p>
        </p:txBody>
      </p:sp>
    </p:spTree>
    <p:extLst>
      <p:ext uri="{BB962C8B-B14F-4D97-AF65-F5344CB8AC3E}">
        <p14:creationId xmlns=""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24000" y="1005840"/>
            <a:ext cx="9144000" cy="1847096"/>
          </a:xfrm>
        </p:spPr>
        <p:txBody>
          <a:bodyPr/>
          <a:lstStyle/>
          <a:p>
            <a:r>
              <a:rPr lang="tr-TR" dirty="0" smtClean="0"/>
              <a:t>SINAV KAYGISI</a:t>
            </a:r>
            <a:endParaRPr lang="tr-TR" dirty="0"/>
          </a:p>
        </p:txBody>
      </p:sp>
      <p:sp>
        <p:nvSpPr>
          <p:cNvPr id="3" name="2 Alt Başlık"/>
          <p:cNvSpPr>
            <a:spLocks noGrp="1"/>
          </p:cNvSpPr>
          <p:nvPr>
            <p:ph type="subTitle" idx="1"/>
          </p:nvPr>
        </p:nvSpPr>
        <p:spPr/>
        <p:txBody>
          <a:bodyPr/>
          <a:lstStyle/>
          <a:p>
            <a:pPr algn="r"/>
            <a:r>
              <a:rPr lang="tr-TR" dirty="0" smtClean="0"/>
              <a:t>AYSUN ABLAK</a:t>
            </a:r>
            <a:endParaRPr lang="tr-TR"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7488" y="188640"/>
            <a:ext cx="9144000" cy="1143000"/>
          </a:xfrm>
        </p:spPr>
        <p:txBody>
          <a:bodyPr/>
          <a:lstStyle/>
          <a:p>
            <a:r>
              <a:rPr lang="tr-TR" dirty="0" smtClean="0">
                <a:solidFill>
                  <a:srgbClr val="7030A0"/>
                </a:solidFill>
              </a:rPr>
              <a:t>SINAV KAYGISININ ETKİLERİ</a:t>
            </a:r>
            <a:endParaRPr lang="tr-TR" dirty="0">
              <a:solidFill>
                <a:srgbClr val="7030A0"/>
              </a:solidFill>
            </a:endParaRPr>
          </a:p>
        </p:txBody>
      </p:sp>
      <p:sp>
        <p:nvSpPr>
          <p:cNvPr id="3" name="2 Dikdörtgen"/>
          <p:cNvSpPr/>
          <p:nvPr/>
        </p:nvSpPr>
        <p:spPr>
          <a:xfrm>
            <a:off x="1487488" y="1844824"/>
            <a:ext cx="9937104" cy="3970318"/>
          </a:xfrm>
          <a:prstGeom prst="rect">
            <a:avLst/>
          </a:prstGeom>
        </p:spPr>
        <p:txBody>
          <a:bodyPr wrap="square">
            <a:spAutoFit/>
          </a:bodyPr>
          <a:lstStyle/>
          <a:p>
            <a:pPr>
              <a:lnSpc>
                <a:spcPct val="150000"/>
              </a:lnSpc>
              <a:buFont typeface="Wingdings" pitchFamily="2" charset="2"/>
              <a:buChar char="Ø"/>
            </a:pPr>
            <a:r>
              <a:rPr lang="tr-TR" sz="2400" dirty="0" smtClean="0"/>
              <a:t>Öğrenilen bilgiler transfer edilemez,</a:t>
            </a:r>
          </a:p>
          <a:p>
            <a:pPr>
              <a:lnSpc>
                <a:spcPct val="150000"/>
              </a:lnSpc>
              <a:buFont typeface="Wingdings" pitchFamily="2" charset="2"/>
              <a:buChar char="Ø"/>
            </a:pPr>
            <a:r>
              <a:rPr lang="tr-TR" sz="2400" dirty="0" smtClean="0"/>
              <a:t>Okuduğunu anlama ve düşünceleri organize etmede zorluk yaşanır,</a:t>
            </a:r>
          </a:p>
          <a:p>
            <a:pPr>
              <a:lnSpc>
                <a:spcPct val="150000"/>
              </a:lnSpc>
              <a:buFont typeface="Wingdings" pitchFamily="2" charset="2"/>
              <a:buChar char="Ø"/>
            </a:pPr>
            <a:r>
              <a:rPr lang="tr-TR" sz="2400" dirty="0" smtClean="0"/>
              <a:t>Dikkatde bir daralma ve azalma olur, dikkat sınavın içeriğine değil sınavın kendisine ve bağlı olarak yaşananlara odaklanır,</a:t>
            </a:r>
          </a:p>
          <a:p>
            <a:pPr>
              <a:lnSpc>
                <a:spcPct val="150000"/>
              </a:lnSpc>
              <a:buFont typeface="Wingdings" pitchFamily="2" charset="2"/>
              <a:buChar char="Ø"/>
            </a:pPr>
            <a:r>
              <a:rPr lang="tr-TR" sz="2400" dirty="0" smtClean="0"/>
              <a:t>Zihinsel beceriler zayıflar, bilgilerin hatırlanmasını engeller,</a:t>
            </a:r>
          </a:p>
          <a:p>
            <a:pPr>
              <a:lnSpc>
                <a:spcPct val="150000"/>
              </a:lnSpc>
              <a:buFont typeface="Wingdings" pitchFamily="2" charset="2"/>
              <a:buChar char="Ø"/>
            </a:pPr>
            <a:r>
              <a:rPr lang="tr-TR" sz="2400" dirty="0" smtClean="0"/>
              <a:t>Enerji tükenir ve israf edilmiş olur,</a:t>
            </a:r>
          </a:p>
          <a:p>
            <a:pPr>
              <a:lnSpc>
                <a:spcPct val="150000"/>
              </a:lnSpc>
              <a:buFont typeface="Wingdings" pitchFamily="2" charset="2"/>
              <a:buChar char="Ø"/>
            </a:pPr>
            <a:r>
              <a:rPr lang="tr-TR" sz="2400" dirty="0" smtClean="0"/>
              <a:t>Fiziksel rahatsızlıkların ortaya çıkmasına neden olur</a:t>
            </a: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7488" y="188640"/>
            <a:ext cx="9144000" cy="1143000"/>
          </a:xfrm>
        </p:spPr>
        <p:txBody>
          <a:bodyPr/>
          <a:lstStyle/>
          <a:p>
            <a:r>
              <a:rPr lang="tr-TR" dirty="0" smtClean="0">
                <a:solidFill>
                  <a:srgbClr val="7030A0"/>
                </a:solidFill>
              </a:rPr>
              <a:t>SINAV KAYGISININ BELİRTİLERİ</a:t>
            </a:r>
            <a:endParaRPr lang="tr-TR" dirty="0">
              <a:solidFill>
                <a:srgbClr val="7030A0"/>
              </a:solidFill>
            </a:endParaRPr>
          </a:p>
        </p:txBody>
      </p:sp>
      <p:sp>
        <p:nvSpPr>
          <p:cNvPr id="3" name="2 Dikdörtgen"/>
          <p:cNvSpPr/>
          <p:nvPr/>
        </p:nvSpPr>
        <p:spPr>
          <a:xfrm>
            <a:off x="1559496" y="1700808"/>
            <a:ext cx="8496944" cy="4455835"/>
          </a:xfrm>
          <a:prstGeom prst="rect">
            <a:avLst/>
          </a:prstGeom>
        </p:spPr>
        <p:txBody>
          <a:bodyPr wrap="square">
            <a:spAutoFit/>
          </a:bodyPr>
          <a:lstStyle/>
          <a:p>
            <a:pPr>
              <a:lnSpc>
                <a:spcPct val="150000"/>
              </a:lnSpc>
              <a:buFont typeface="Wingdings" pitchFamily="2" charset="2"/>
              <a:buChar char="v"/>
            </a:pPr>
            <a:r>
              <a:rPr lang="tr-TR" sz="2400" dirty="0" smtClean="0"/>
              <a:t>Kalp atışlarında hızlanma ve artış, çarpıntı,</a:t>
            </a:r>
          </a:p>
          <a:p>
            <a:pPr>
              <a:lnSpc>
                <a:spcPct val="150000"/>
              </a:lnSpc>
              <a:buFont typeface="Wingdings" pitchFamily="2" charset="2"/>
              <a:buChar char="v"/>
            </a:pPr>
            <a:r>
              <a:rPr lang="tr-TR" sz="2400" dirty="0" smtClean="0"/>
              <a:t>Hızlı nefes alıp-verme,</a:t>
            </a:r>
          </a:p>
          <a:p>
            <a:pPr>
              <a:lnSpc>
                <a:spcPct val="150000"/>
              </a:lnSpc>
              <a:buFont typeface="Wingdings" pitchFamily="2" charset="2"/>
              <a:buChar char="v"/>
            </a:pPr>
            <a:r>
              <a:rPr lang="tr-TR" sz="2400" dirty="0" smtClean="0"/>
              <a:t>Gerginlik ve/veya sinirlilik hali,</a:t>
            </a:r>
          </a:p>
          <a:p>
            <a:pPr>
              <a:lnSpc>
                <a:spcPct val="150000"/>
              </a:lnSpc>
              <a:buFont typeface="Wingdings" pitchFamily="2" charset="2"/>
              <a:buChar char="v"/>
            </a:pPr>
            <a:r>
              <a:rPr lang="tr-TR" sz="2400" dirty="0" smtClean="0"/>
              <a:t>Terleme ve/veya titreme,</a:t>
            </a:r>
          </a:p>
          <a:p>
            <a:pPr>
              <a:lnSpc>
                <a:spcPct val="150000"/>
              </a:lnSpc>
              <a:buFont typeface="Wingdings" pitchFamily="2" charset="2"/>
              <a:buChar char="v"/>
            </a:pPr>
            <a:r>
              <a:rPr lang="tr-TR" sz="2400" dirty="0" smtClean="0"/>
              <a:t>Dilin damağın kuruması,</a:t>
            </a:r>
          </a:p>
          <a:p>
            <a:pPr>
              <a:lnSpc>
                <a:spcPct val="150000"/>
              </a:lnSpc>
              <a:buFont typeface="Wingdings" pitchFamily="2" charset="2"/>
              <a:buChar char="v"/>
            </a:pPr>
            <a:r>
              <a:rPr lang="tr-TR" sz="2400" dirty="0" smtClean="0"/>
              <a:t>Mide şikayetleri,</a:t>
            </a:r>
          </a:p>
          <a:p>
            <a:pPr>
              <a:lnSpc>
                <a:spcPct val="150000"/>
              </a:lnSpc>
              <a:buFont typeface="Wingdings" pitchFamily="2" charset="2"/>
              <a:buChar char="v"/>
            </a:pPr>
            <a:r>
              <a:rPr lang="tr-TR" sz="2400" dirty="0" smtClean="0"/>
              <a:t>Bağırsak hareketlerinde değişme (ishal-kabızlık),</a:t>
            </a:r>
          </a:p>
          <a:p>
            <a:pPr>
              <a:lnSpc>
                <a:spcPct val="150000"/>
              </a:lnSpc>
              <a:buFont typeface="Wingdings" pitchFamily="2" charset="2"/>
              <a:buChar char="v"/>
            </a:pPr>
            <a:r>
              <a:rPr lang="tr-TR" sz="2400" dirty="0" smtClean="0"/>
              <a:t>Telaş, şaşkınlık, organize olamama</a:t>
            </a: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847528" y="1340768"/>
            <a:ext cx="7992888" cy="3970318"/>
          </a:xfrm>
          <a:prstGeom prst="rect">
            <a:avLst/>
          </a:prstGeom>
        </p:spPr>
        <p:txBody>
          <a:bodyPr wrap="square">
            <a:spAutoFit/>
          </a:bodyPr>
          <a:lstStyle/>
          <a:p>
            <a:pPr>
              <a:lnSpc>
                <a:spcPct val="150000"/>
              </a:lnSpc>
              <a:buFont typeface="Wingdings" pitchFamily="2" charset="2"/>
              <a:buChar char="v"/>
            </a:pPr>
            <a:r>
              <a:rPr lang="tr-TR" sz="2400" dirty="0" smtClean="0"/>
              <a:t>Başağrısı,</a:t>
            </a:r>
          </a:p>
          <a:p>
            <a:pPr>
              <a:lnSpc>
                <a:spcPct val="150000"/>
              </a:lnSpc>
              <a:buFont typeface="Wingdings" pitchFamily="2" charset="2"/>
              <a:buChar char="v"/>
            </a:pPr>
            <a:r>
              <a:rPr lang="tr-TR" sz="2400" dirty="0" smtClean="0"/>
              <a:t>Huzursuz uyku, kabus görme,</a:t>
            </a:r>
          </a:p>
          <a:p>
            <a:pPr>
              <a:lnSpc>
                <a:spcPct val="150000"/>
              </a:lnSpc>
              <a:buFont typeface="Wingdings" pitchFamily="2" charset="2"/>
              <a:buChar char="v"/>
            </a:pPr>
            <a:r>
              <a:rPr lang="tr-TR" sz="2400" dirty="0" smtClean="0"/>
              <a:t>Konsantrasyon bozuklukları,</a:t>
            </a:r>
          </a:p>
          <a:p>
            <a:pPr>
              <a:lnSpc>
                <a:spcPct val="150000"/>
              </a:lnSpc>
              <a:buFont typeface="Wingdings" pitchFamily="2" charset="2"/>
              <a:buChar char="v"/>
            </a:pPr>
            <a:r>
              <a:rPr lang="tr-TR" sz="2400" dirty="0" smtClean="0"/>
              <a:t>Kaygı ve korku ifadeleri içeren düşünceler,</a:t>
            </a:r>
          </a:p>
          <a:p>
            <a:pPr>
              <a:lnSpc>
                <a:spcPct val="150000"/>
              </a:lnSpc>
              <a:buFont typeface="Wingdings" pitchFamily="2" charset="2"/>
              <a:buChar char="v"/>
            </a:pPr>
            <a:r>
              <a:rPr lang="tr-TR" sz="2400" dirty="0" smtClean="0"/>
              <a:t>Ortamdan uzaklaşmak isteme,</a:t>
            </a:r>
          </a:p>
          <a:p>
            <a:pPr>
              <a:lnSpc>
                <a:spcPct val="150000"/>
              </a:lnSpc>
              <a:buFont typeface="Wingdings" pitchFamily="2" charset="2"/>
              <a:buChar char="v"/>
            </a:pPr>
            <a:r>
              <a:rPr lang="tr-TR" sz="2400" dirty="0" smtClean="0"/>
              <a:t>Yorgunluk belirtileri,</a:t>
            </a:r>
          </a:p>
          <a:p>
            <a:pPr>
              <a:lnSpc>
                <a:spcPct val="150000"/>
              </a:lnSpc>
              <a:buFont typeface="Wingdings" pitchFamily="2" charset="2"/>
              <a:buChar char="v"/>
            </a:pPr>
            <a:r>
              <a:rPr lang="tr-TR" sz="2400" dirty="0" smtClean="0"/>
              <a:t>Yeme alışkanlıklarında değişme vs.</a:t>
            </a: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67808" y="2852936"/>
            <a:ext cx="4032448" cy="1135155"/>
          </a:xfrm>
        </p:spPr>
        <p:txBody>
          <a:bodyPr>
            <a:normAutofit fontScale="90000"/>
          </a:bodyPr>
          <a:lstStyle/>
          <a:p>
            <a:r>
              <a:rPr lang="tr-TR" dirty="0" smtClean="0">
                <a:solidFill>
                  <a:schemeClr val="accent5">
                    <a:lumMod val="50000"/>
                  </a:schemeClr>
                </a:solidFill>
              </a:rPr>
              <a:t>SINAV KAYGISININ YOL AÇTIĞI DUYGULAR</a:t>
            </a:r>
            <a:endParaRPr lang="tr-TR" dirty="0">
              <a:solidFill>
                <a:schemeClr val="accent5">
                  <a:lumMod val="50000"/>
                </a:schemeClr>
              </a:solidFill>
            </a:endParaRPr>
          </a:p>
        </p:txBody>
      </p:sp>
      <p:sp>
        <p:nvSpPr>
          <p:cNvPr id="3" name="2 Oval"/>
          <p:cNvSpPr/>
          <p:nvPr/>
        </p:nvSpPr>
        <p:spPr>
          <a:xfrm>
            <a:off x="2351584" y="1196752"/>
            <a:ext cx="1656184" cy="100811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ENDİŞE</a:t>
            </a:r>
            <a:endParaRPr lang="tr-TR" dirty="0"/>
          </a:p>
        </p:txBody>
      </p:sp>
      <p:sp>
        <p:nvSpPr>
          <p:cNvPr id="4" name="3 Oval"/>
          <p:cNvSpPr/>
          <p:nvPr/>
        </p:nvSpPr>
        <p:spPr>
          <a:xfrm>
            <a:off x="4439816" y="476672"/>
            <a:ext cx="2880320" cy="1224136"/>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dirty="0" smtClean="0"/>
              <a:t>HUZURSUZLUK</a:t>
            </a:r>
            <a:endParaRPr lang="tr-TR" dirty="0"/>
          </a:p>
        </p:txBody>
      </p:sp>
      <p:sp>
        <p:nvSpPr>
          <p:cNvPr id="5" name="4 Oval"/>
          <p:cNvSpPr/>
          <p:nvPr/>
        </p:nvSpPr>
        <p:spPr>
          <a:xfrm>
            <a:off x="8184232" y="836712"/>
            <a:ext cx="2016224"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ÖFKE/</a:t>
            </a:r>
          </a:p>
          <a:p>
            <a:pPr algn="ctr"/>
            <a:r>
              <a:rPr lang="tr-TR" dirty="0" smtClean="0"/>
              <a:t>KIZGINLIK</a:t>
            </a:r>
            <a:endParaRPr lang="tr-TR" dirty="0"/>
          </a:p>
        </p:txBody>
      </p:sp>
      <p:sp>
        <p:nvSpPr>
          <p:cNvPr id="6" name="5 Oval"/>
          <p:cNvSpPr/>
          <p:nvPr/>
        </p:nvSpPr>
        <p:spPr>
          <a:xfrm>
            <a:off x="1847528" y="4293096"/>
            <a:ext cx="2088232" cy="1296144"/>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dirty="0" smtClean="0"/>
              <a:t>KORKU</a:t>
            </a:r>
          </a:p>
          <a:p>
            <a:pPr algn="ctr"/>
            <a:r>
              <a:rPr lang="tr-TR" dirty="0" smtClean="0"/>
              <a:t>ÜMİTSİZLİK</a:t>
            </a:r>
            <a:endParaRPr lang="tr-TR" dirty="0"/>
          </a:p>
        </p:txBody>
      </p:sp>
      <p:sp>
        <p:nvSpPr>
          <p:cNvPr id="7" name="6 Oval"/>
          <p:cNvSpPr/>
          <p:nvPr/>
        </p:nvSpPr>
        <p:spPr>
          <a:xfrm>
            <a:off x="4583832" y="4869160"/>
            <a:ext cx="288032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MAHÇUBİYET</a:t>
            </a:r>
            <a:endParaRPr lang="tr-TR" dirty="0"/>
          </a:p>
        </p:txBody>
      </p:sp>
      <p:sp>
        <p:nvSpPr>
          <p:cNvPr id="8" name="7 Oval"/>
          <p:cNvSpPr/>
          <p:nvPr/>
        </p:nvSpPr>
        <p:spPr>
          <a:xfrm>
            <a:off x="8040216" y="4365104"/>
            <a:ext cx="2376264" cy="144016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dirty="0" smtClean="0"/>
              <a:t>HAYAL KIRIKLIĞI</a:t>
            </a:r>
            <a:endParaRPr lang="tr-TR" dirty="0"/>
          </a:p>
        </p:txBody>
      </p:sp>
      <p:sp>
        <p:nvSpPr>
          <p:cNvPr id="9" name="8 Oval"/>
          <p:cNvSpPr/>
          <p:nvPr/>
        </p:nvSpPr>
        <p:spPr>
          <a:xfrm>
            <a:off x="8688288" y="2852936"/>
            <a:ext cx="2592288" cy="1008112"/>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dirty="0" smtClean="0"/>
              <a:t>MUTSUZLUK</a:t>
            </a:r>
            <a:endParaRPr lang="tr-TR" dirty="0"/>
          </a:p>
        </p:txBody>
      </p:sp>
      <p:sp>
        <p:nvSpPr>
          <p:cNvPr id="10" name="9 Oval"/>
          <p:cNvSpPr/>
          <p:nvPr/>
        </p:nvSpPr>
        <p:spPr>
          <a:xfrm>
            <a:off x="1415480" y="2636912"/>
            <a:ext cx="2304256" cy="115212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dirty="0" smtClean="0"/>
              <a:t>TEDİRGİNLİK</a:t>
            </a:r>
            <a:endParaRPr lang="tr-TR"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15480" y="260649"/>
            <a:ext cx="9144000" cy="648072"/>
          </a:xfrm>
        </p:spPr>
        <p:txBody>
          <a:bodyPr>
            <a:normAutofit fontScale="90000"/>
          </a:bodyPr>
          <a:lstStyle/>
          <a:p>
            <a:r>
              <a:rPr lang="tr-TR" dirty="0" smtClean="0">
                <a:solidFill>
                  <a:srgbClr val="7030A0"/>
                </a:solidFill>
              </a:rPr>
              <a:t>GERÇEKÇİ OLMAYAN YARARSIZ DÜŞÜNCELER</a:t>
            </a:r>
            <a:endParaRPr lang="tr-TR" dirty="0">
              <a:solidFill>
                <a:srgbClr val="7030A0"/>
              </a:solidFill>
            </a:endParaRPr>
          </a:p>
        </p:txBody>
      </p:sp>
      <p:sp>
        <p:nvSpPr>
          <p:cNvPr id="3" name="2 Dikdörtgen"/>
          <p:cNvSpPr/>
          <p:nvPr/>
        </p:nvSpPr>
        <p:spPr>
          <a:xfrm>
            <a:off x="1559496" y="1412776"/>
            <a:ext cx="9001000" cy="4524315"/>
          </a:xfrm>
          <a:prstGeom prst="rect">
            <a:avLst/>
          </a:prstGeom>
        </p:spPr>
        <p:txBody>
          <a:bodyPr wrap="square">
            <a:spAutoFit/>
          </a:bodyPr>
          <a:lstStyle/>
          <a:p>
            <a:pPr>
              <a:lnSpc>
                <a:spcPct val="150000"/>
              </a:lnSpc>
              <a:buFont typeface="Wingdings" pitchFamily="2" charset="2"/>
              <a:buChar char="§"/>
            </a:pPr>
            <a:r>
              <a:rPr lang="tr-TR" sz="2400" dirty="0" smtClean="0"/>
              <a:t>Sınava hazır değilim.</a:t>
            </a:r>
          </a:p>
          <a:p>
            <a:pPr>
              <a:lnSpc>
                <a:spcPct val="150000"/>
              </a:lnSpc>
              <a:buFont typeface="Wingdings" pitchFamily="2" charset="2"/>
              <a:buChar char="§"/>
            </a:pPr>
            <a:r>
              <a:rPr lang="tr-TR" sz="2400" dirty="0" smtClean="0"/>
              <a:t>Bu bilgiler çok gereksiz ve saçma. Nerede ve ne zaman kullanacağım ki?</a:t>
            </a:r>
          </a:p>
          <a:p>
            <a:pPr>
              <a:lnSpc>
                <a:spcPct val="150000"/>
              </a:lnSpc>
              <a:buFont typeface="Wingdings" pitchFamily="2" charset="2"/>
              <a:buChar char="§"/>
            </a:pPr>
            <a:r>
              <a:rPr lang="tr-TR" sz="2400" dirty="0" smtClean="0"/>
              <a:t>Çok fazla konu var, hangi birine hazırlanabilirim ki?</a:t>
            </a:r>
          </a:p>
          <a:p>
            <a:pPr>
              <a:lnSpc>
                <a:spcPct val="150000"/>
              </a:lnSpc>
              <a:buFont typeface="Wingdings" pitchFamily="2" charset="2"/>
              <a:buChar char="§"/>
            </a:pPr>
            <a:r>
              <a:rPr lang="tr-TR" sz="2400" dirty="0" smtClean="0"/>
              <a:t>Sınavda başarılı olamazsam her şey berbat olur</a:t>
            </a:r>
          </a:p>
          <a:p>
            <a:pPr>
              <a:lnSpc>
                <a:spcPct val="150000"/>
              </a:lnSpc>
              <a:buFont typeface="Wingdings" pitchFamily="2" charset="2"/>
              <a:buChar char="§"/>
            </a:pPr>
            <a:r>
              <a:rPr lang="tr-TR" sz="2400" dirty="0" smtClean="0"/>
              <a:t>Bu bilgiler gelecekte benim işime yaramaz.</a:t>
            </a:r>
          </a:p>
          <a:p>
            <a:pPr>
              <a:lnSpc>
                <a:spcPct val="150000"/>
              </a:lnSpc>
              <a:buFont typeface="Wingdings" pitchFamily="2" charset="2"/>
              <a:buChar char="§"/>
            </a:pPr>
            <a:r>
              <a:rPr lang="tr-TR" sz="2400" dirty="0" smtClean="0"/>
              <a:t>Sınava hazırlanmak için gerekli zamanım yok ki.</a:t>
            </a:r>
          </a:p>
          <a:p>
            <a:pPr>
              <a:lnSpc>
                <a:spcPct val="150000"/>
              </a:lnSpc>
              <a:buFont typeface="Wingdings" pitchFamily="2" charset="2"/>
              <a:buChar char="§"/>
            </a:pPr>
            <a:r>
              <a:rPr lang="tr-TR" sz="2400" dirty="0" smtClean="0"/>
              <a:t>Bu konuları anlayamıyorum, aptal olmalıyım.</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703512" y="1196752"/>
            <a:ext cx="6524543" cy="2862322"/>
          </a:xfrm>
          <a:prstGeom prst="rect">
            <a:avLst/>
          </a:prstGeom>
        </p:spPr>
        <p:txBody>
          <a:bodyPr wrap="none">
            <a:spAutoFit/>
          </a:bodyPr>
          <a:lstStyle/>
          <a:p>
            <a:pPr>
              <a:lnSpc>
                <a:spcPct val="150000"/>
              </a:lnSpc>
              <a:buFont typeface="Wingdings" pitchFamily="2" charset="2"/>
              <a:buChar char="§"/>
            </a:pPr>
            <a:r>
              <a:rPr lang="tr-TR" sz="2400" dirty="0" smtClean="0"/>
              <a:t>Biliyorum bu sınavda başarılı olamam.</a:t>
            </a:r>
          </a:p>
          <a:p>
            <a:pPr>
              <a:lnSpc>
                <a:spcPct val="150000"/>
              </a:lnSpc>
              <a:buFont typeface="Wingdings" pitchFamily="2" charset="2"/>
              <a:buChar char="§"/>
            </a:pPr>
            <a:r>
              <a:rPr lang="tr-TR" sz="2400" dirty="0" smtClean="0"/>
              <a:t>Sınav kötü geçecek.</a:t>
            </a:r>
          </a:p>
          <a:p>
            <a:pPr>
              <a:lnSpc>
                <a:spcPct val="150000"/>
              </a:lnSpc>
              <a:buFont typeface="Wingdings" pitchFamily="2" charset="2"/>
              <a:buChar char="§"/>
            </a:pPr>
            <a:r>
              <a:rPr lang="tr-TR" sz="2400" dirty="0" smtClean="0"/>
              <a:t>Sınavda kalbim çarpacak, terleyeceğim.</a:t>
            </a:r>
          </a:p>
          <a:p>
            <a:pPr>
              <a:lnSpc>
                <a:spcPct val="150000"/>
              </a:lnSpc>
              <a:buFont typeface="Wingdings" pitchFamily="2" charset="2"/>
              <a:buChar char="§"/>
            </a:pPr>
            <a:r>
              <a:rPr lang="tr-TR" sz="2400" dirty="0" smtClean="0"/>
              <a:t>Diğer çocuklar benden daha zeki ve çalışkan.</a:t>
            </a:r>
          </a:p>
          <a:p>
            <a:pPr>
              <a:lnSpc>
                <a:spcPct val="150000"/>
              </a:lnSpc>
              <a:buFont typeface="Wingdings" pitchFamily="2" charset="2"/>
              <a:buChar char="§"/>
            </a:pPr>
            <a:r>
              <a:rPr lang="tr-TR" sz="2400" dirty="0" smtClean="0"/>
              <a:t>Her şey bu sınavın sonucuna bağlı.</a:t>
            </a:r>
            <a:endParaRPr lang="tr-TR" sz="2400" dirty="0"/>
          </a:p>
        </p:txBody>
      </p:sp>
      <p:pic>
        <p:nvPicPr>
          <p:cNvPr id="27650" name="Picture 2" descr="SaÄanak, YÄ±ldÄ±rÄ±m, GÃ¶k GÃ¼rÃ¼ltÃ¼sÃ¼, YaÄmur"/>
          <p:cNvPicPr>
            <a:picLocks noChangeAspect="1" noChangeArrowheads="1"/>
          </p:cNvPicPr>
          <p:nvPr/>
        </p:nvPicPr>
        <p:blipFill>
          <a:blip r:embed="rId2" cstate="print"/>
          <a:srcRect/>
          <a:stretch>
            <a:fillRect/>
          </a:stretch>
        </p:blipFill>
        <p:spPr bwMode="auto">
          <a:xfrm>
            <a:off x="8832304" y="0"/>
            <a:ext cx="3095625" cy="3238501"/>
          </a:xfrm>
          <a:prstGeom prst="rect">
            <a:avLst/>
          </a:prstGeom>
          <a:noFill/>
        </p:spPr>
      </p:pic>
      <p:pic>
        <p:nvPicPr>
          <p:cNvPr id="27652" name="Picture 4" descr="KÄ±zgÄ±n, YÃ¼z, Ifade, Animasyonlar, YeÅil"/>
          <p:cNvPicPr>
            <a:picLocks noChangeAspect="1" noChangeArrowheads="1"/>
          </p:cNvPicPr>
          <p:nvPr/>
        </p:nvPicPr>
        <p:blipFill>
          <a:blip r:embed="rId3" cstate="print"/>
          <a:srcRect/>
          <a:stretch>
            <a:fillRect/>
          </a:stretch>
        </p:blipFill>
        <p:spPr bwMode="auto">
          <a:xfrm>
            <a:off x="7176120" y="3356992"/>
            <a:ext cx="3228975" cy="3238501"/>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271464" y="764704"/>
            <a:ext cx="9505056" cy="4893647"/>
          </a:xfrm>
          <a:prstGeom prst="rect">
            <a:avLst/>
          </a:prstGeom>
        </p:spPr>
        <p:txBody>
          <a:bodyPr wrap="square">
            <a:spAutoFit/>
          </a:bodyPr>
          <a:lstStyle/>
          <a:p>
            <a:r>
              <a:rPr lang="tr-TR" sz="2400" dirty="0" smtClean="0">
                <a:solidFill>
                  <a:srgbClr val="C00000"/>
                </a:solidFill>
              </a:rPr>
              <a:t>Yaşanan bütün bu duygular kaygıyı arttırır ve bu tür düşüncelerin performansa hiçbir yararı olmaz. </a:t>
            </a:r>
          </a:p>
          <a:p>
            <a:endParaRPr lang="tr-TR" sz="2400" dirty="0" smtClean="0"/>
          </a:p>
          <a:p>
            <a:r>
              <a:rPr lang="tr-TR" sz="2400" dirty="0" smtClean="0">
                <a:solidFill>
                  <a:srgbClr val="C00000"/>
                </a:solidFill>
              </a:rPr>
              <a:t>Öncelikle kendi iç diyaloğunuzda kendi kendinize neler söylediğinizin ve bu ifadelerin duygularınızı nasıl etkilediğinin farkına varmanız ve daha olumlu yaklaşımlarla daha olumlu ifadeler kullanmayı öğrenmeniz gerekmektedir.</a:t>
            </a:r>
          </a:p>
          <a:p>
            <a:endParaRPr lang="tr-TR" sz="2400" dirty="0" smtClean="0">
              <a:solidFill>
                <a:srgbClr val="C00000"/>
              </a:solidFill>
            </a:endParaRPr>
          </a:p>
          <a:p>
            <a:endParaRPr lang="tr-TR" sz="2400" dirty="0" smtClean="0"/>
          </a:p>
          <a:p>
            <a:r>
              <a:rPr lang="tr-TR" sz="2400" dirty="0" smtClean="0">
                <a:solidFill>
                  <a:srgbClr val="C00000"/>
                </a:solidFill>
              </a:rPr>
              <a:t> Kaygı, düşünce ve beklentilerden kaynaklanır. Yetenekler, geçmiş sınav performansları ve yapabilecekleriniz hakkındaki olumsuz düşünceler, olumsuz duygu ve kaygıya neden olur.Olumsuz düşünceler olumsuz beklentilere ve düşük performansa neden olur.</a:t>
            </a:r>
            <a:endParaRPr lang="tr-TR" sz="2400"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7488" y="332656"/>
            <a:ext cx="9144000" cy="703107"/>
          </a:xfrm>
        </p:spPr>
        <p:txBody>
          <a:bodyPr/>
          <a:lstStyle/>
          <a:p>
            <a:r>
              <a:rPr lang="tr-TR" dirty="0" smtClean="0">
                <a:solidFill>
                  <a:srgbClr val="7030A0"/>
                </a:solidFill>
              </a:rPr>
              <a:t>YARARLI DÜŞÜNCELER</a:t>
            </a:r>
            <a:endParaRPr lang="tr-TR" dirty="0">
              <a:solidFill>
                <a:srgbClr val="7030A0"/>
              </a:solidFill>
            </a:endParaRPr>
          </a:p>
        </p:txBody>
      </p:sp>
      <p:sp>
        <p:nvSpPr>
          <p:cNvPr id="3" name="2 Dikdörtgen"/>
          <p:cNvSpPr/>
          <p:nvPr/>
        </p:nvSpPr>
        <p:spPr>
          <a:xfrm>
            <a:off x="1415480" y="1124744"/>
            <a:ext cx="8856984" cy="6417141"/>
          </a:xfrm>
          <a:prstGeom prst="rect">
            <a:avLst/>
          </a:prstGeom>
        </p:spPr>
        <p:txBody>
          <a:bodyPr wrap="square">
            <a:spAutoFit/>
          </a:bodyPr>
          <a:lstStyle/>
          <a:p>
            <a:pPr>
              <a:spcAft>
                <a:spcPts val="600"/>
              </a:spcAft>
              <a:buBlip>
                <a:blip r:embed="rId2"/>
              </a:buBlip>
            </a:pPr>
            <a:r>
              <a:rPr lang="tr-TR" sz="2400" dirty="0" smtClean="0"/>
              <a:t>Yapmam gereken nedir</a:t>
            </a:r>
            <a:r>
              <a:rPr lang="tr-TR" dirty="0" smtClean="0"/>
              <a:t>?</a:t>
            </a:r>
          </a:p>
          <a:p>
            <a:pPr>
              <a:spcAft>
                <a:spcPts val="600"/>
              </a:spcAft>
              <a:buBlip>
                <a:blip r:embed="rId2"/>
              </a:buBlip>
            </a:pPr>
            <a:r>
              <a:rPr lang="tr-TR" sz="2400" dirty="0" smtClean="0"/>
              <a:t>Yapabildiğimin en iyisini yapmamın bana ne zararı olabilir?</a:t>
            </a:r>
          </a:p>
          <a:p>
            <a:pPr>
              <a:spcAft>
                <a:spcPts val="600"/>
              </a:spcAft>
              <a:buBlip>
                <a:blip r:embed="rId2"/>
              </a:buBlip>
            </a:pPr>
            <a:r>
              <a:rPr lang="tr-TR" sz="2400" dirty="0" smtClean="0"/>
              <a:t>Yeterli zamanımın olmadığı doğru, ancak olan zamanımı en etkili şekilde nasıl kullanabilirim?</a:t>
            </a:r>
          </a:p>
          <a:p>
            <a:pPr>
              <a:spcAft>
                <a:spcPts val="600"/>
              </a:spcAft>
              <a:buBlip>
                <a:blip r:embed="rId2"/>
              </a:buBlip>
            </a:pPr>
            <a:r>
              <a:rPr lang="tr-TR" sz="2400" dirty="0" smtClean="0"/>
              <a:t>Tüm mataryelleri çalışamasam bile, önemli bölümlere öncelik vererek sınava hazırlanabilirim, hiç olmazsa bu bölümlerden puan kazanırım.</a:t>
            </a:r>
          </a:p>
          <a:p>
            <a:pPr>
              <a:spcAft>
                <a:spcPts val="600"/>
              </a:spcAft>
              <a:buBlip>
                <a:blip r:embed="rId2"/>
              </a:buBlip>
            </a:pPr>
            <a:r>
              <a:rPr lang="tr-TR" sz="2400" dirty="0" smtClean="0"/>
              <a:t>Hangi sorular sıklıkla soruluyor, onlardan başlamalıyım.</a:t>
            </a:r>
          </a:p>
          <a:p>
            <a:pPr>
              <a:spcAft>
                <a:spcPts val="600"/>
              </a:spcAft>
              <a:buBlip>
                <a:blip r:embed="rId2"/>
              </a:buBlip>
            </a:pPr>
            <a:r>
              <a:rPr lang="tr-TR" sz="2400" dirty="0" smtClean="0"/>
              <a:t>Takıldığım yerler olabilir, bilenlere soracağım ve yardım alacağım.</a:t>
            </a:r>
          </a:p>
          <a:p>
            <a:pPr>
              <a:spcAft>
                <a:spcPts val="600"/>
              </a:spcAft>
              <a:buBlip>
                <a:blip r:embed="rId2"/>
              </a:buBlip>
            </a:pPr>
            <a:r>
              <a:rPr lang="tr-TR" sz="2400" dirty="0" smtClean="0"/>
              <a:t>Diğer öğrenciler de gergin ve telaşlı. Ben de kendimi kontrol edbilir ve başarılı olabilirim.</a:t>
            </a:r>
          </a:p>
          <a:p>
            <a:pPr>
              <a:spcAft>
                <a:spcPts val="600"/>
              </a:spcAft>
              <a:buBlip>
                <a:blip r:embed="rId2"/>
              </a:buBlip>
            </a:pPr>
            <a:r>
              <a:rPr lang="tr-TR" sz="2400" dirty="0" smtClean="0"/>
              <a:t>Duygularım kontrolüm altında, başarabilirim.</a:t>
            </a:r>
          </a:p>
          <a:p>
            <a:pPr>
              <a:spcAft>
                <a:spcPts val="600"/>
              </a:spcAft>
            </a:pPr>
            <a:endParaRPr lang="tr-TR" dirty="0" smtClean="0"/>
          </a:p>
          <a:p>
            <a:pPr>
              <a:spcAft>
                <a:spcPts val="600"/>
              </a:spcAft>
            </a:pPr>
            <a:r>
              <a:rPr lang="tr-TR" dirty="0" smtClean="0"/>
              <a:t/>
            </a:r>
            <a:br>
              <a:rPr lang="tr-TR" dirty="0" smtClean="0"/>
            </a:br>
            <a:endParaRPr lang="tr-TR" dirty="0"/>
          </a:p>
        </p:txBody>
      </p:sp>
      <p:pic>
        <p:nvPicPr>
          <p:cNvPr id="25602" name="Picture 2" descr="DiÅli, Simgesi, Hizmet, YapÄ±landÄ±rma"/>
          <p:cNvPicPr>
            <a:picLocks noChangeAspect="1" noChangeArrowheads="1"/>
          </p:cNvPicPr>
          <p:nvPr/>
        </p:nvPicPr>
        <p:blipFill>
          <a:blip r:embed="rId3" cstate="print"/>
          <a:srcRect/>
          <a:stretch>
            <a:fillRect/>
          </a:stretch>
        </p:blipFill>
        <p:spPr bwMode="auto">
          <a:xfrm>
            <a:off x="9840416" y="0"/>
            <a:ext cx="2351584" cy="2351585"/>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0" y="565653"/>
            <a:ext cx="9144000" cy="847123"/>
          </a:xfrm>
        </p:spPr>
        <p:txBody>
          <a:bodyPr/>
          <a:lstStyle/>
          <a:p>
            <a:r>
              <a:rPr lang="tr-TR" dirty="0" smtClean="0">
                <a:solidFill>
                  <a:srgbClr val="7030A0"/>
                </a:solidFill>
              </a:rPr>
              <a:t>SINAV KAYGISINI AZALTAN FAKTÖRLER</a:t>
            </a:r>
            <a:endParaRPr lang="tr-TR" dirty="0">
              <a:solidFill>
                <a:srgbClr val="7030A0"/>
              </a:solidFill>
            </a:endParaRPr>
          </a:p>
        </p:txBody>
      </p:sp>
      <p:sp>
        <p:nvSpPr>
          <p:cNvPr id="3" name="2 Metin kutusu"/>
          <p:cNvSpPr txBox="1"/>
          <p:nvPr/>
        </p:nvSpPr>
        <p:spPr>
          <a:xfrm>
            <a:off x="1559496" y="1844824"/>
            <a:ext cx="9217024" cy="5355312"/>
          </a:xfrm>
          <a:prstGeom prst="rect">
            <a:avLst/>
          </a:prstGeom>
          <a:noFill/>
        </p:spPr>
        <p:txBody>
          <a:bodyPr wrap="square" rtlCol="0">
            <a:spAutoFit/>
          </a:bodyPr>
          <a:lstStyle/>
          <a:p>
            <a:r>
              <a:rPr lang="tr-TR" sz="2400" b="1" i="1" dirty="0" smtClean="0">
                <a:solidFill>
                  <a:srgbClr val="002060"/>
                </a:solidFill>
              </a:rPr>
              <a:t>Sınavlardan Önce</a:t>
            </a:r>
            <a:r>
              <a:rPr lang="tr-TR" dirty="0" smtClean="0"/>
              <a:t>;</a:t>
            </a:r>
          </a:p>
          <a:p>
            <a:endParaRPr lang="tr-TR" dirty="0" smtClean="0"/>
          </a:p>
          <a:p>
            <a:pPr>
              <a:lnSpc>
                <a:spcPct val="150000"/>
              </a:lnSpc>
              <a:buBlip>
                <a:blip r:embed="rId2"/>
              </a:buBlip>
            </a:pPr>
            <a:r>
              <a:rPr lang="tr-TR" sz="2400" dirty="0" smtClean="0"/>
              <a:t> Çalışma alışkanlıklarınızı ve sınava ilişkin tutumlarınızı gözden geçirerek yeni bir zihinsel yapılanma yaratmaya çalışın.</a:t>
            </a:r>
          </a:p>
          <a:p>
            <a:pPr>
              <a:lnSpc>
                <a:spcPct val="150000"/>
              </a:lnSpc>
              <a:buBlip>
                <a:blip r:embed="rId2"/>
              </a:buBlip>
            </a:pPr>
            <a:r>
              <a:rPr lang="tr-TR" sz="2400" dirty="0" smtClean="0"/>
              <a:t> Zamanı iyi kullanmayı öğrenin.</a:t>
            </a:r>
          </a:p>
          <a:p>
            <a:pPr>
              <a:lnSpc>
                <a:spcPct val="150000"/>
              </a:lnSpc>
              <a:buBlip>
                <a:blip r:embed="rId2"/>
              </a:buBlip>
            </a:pPr>
            <a:r>
              <a:rPr lang="tr-TR" sz="2400" dirty="0" smtClean="0"/>
              <a:t> Kendinizi rahat hissederseniz sınavlarda panik yaşamazsınız.</a:t>
            </a:r>
          </a:p>
          <a:p>
            <a:pPr>
              <a:lnSpc>
                <a:spcPct val="150000"/>
              </a:lnSpc>
              <a:buBlip>
                <a:blip r:embed="rId2"/>
              </a:buBlip>
            </a:pPr>
            <a:r>
              <a:rPr lang="tr-TR" sz="2400" dirty="0" smtClean="0"/>
              <a:t> Beslenmenize ve uykunuza dikkat edin.</a:t>
            </a:r>
          </a:p>
          <a:p>
            <a:pPr>
              <a:lnSpc>
                <a:spcPct val="150000"/>
              </a:lnSpc>
              <a:buBlip>
                <a:blip r:embed="rId2"/>
              </a:buBlip>
            </a:pPr>
            <a:r>
              <a:rPr lang="tr-TR" sz="2400" dirty="0" smtClean="0"/>
              <a:t> Sınava hazırlanma çalışmalarınızı son geceye ve ya sabaha bırakmayın.</a:t>
            </a:r>
          </a:p>
          <a:p>
            <a:r>
              <a:rPr lang="tr-TR" sz="2400" dirty="0" smtClean="0"/>
              <a:t/>
            </a:r>
            <a:br>
              <a:rPr lang="tr-TR" sz="2400" dirty="0" smtClean="0"/>
            </a:b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343472" y="1124744"/>
            <a:ext cx="9649072" cy="4825167"/>
          </a:xfrm>
          <a:prstGeom prst="rect">
            <a:avLst/>
          </a:prstGeom>
          <a:noFill/>
        </p:spPr>
        <p:txBody>
          <a:bodyPr wrap="square" rtlCol="0">
            <a:spAutoFit/>
          </a:bodyPr>
          <a:lstStyle/>
          <a:p>
            <a:endParaRPr lang="tr-TR" sz="2400" dirty="0" smtClean="0"/>
          </a:p>
          <a:p>
            <a:pPr>
              <a:lnSpc>
                <a:spcPct val="150000"/>
              </a:lnSpc>
              <a:buBlip>
                <a:blip r:embed="rId2"/>
              </a:buBlip>
            </a:pPr>
            <a:r>
              <a:rPr lang="tr-TR" sz="2400" dirty="0" smtClean="0"/>
              <a:t> Sınavlardaki tutumunuz ve kendinize ilişkin olumlu bir düşünce yapısı geliştirmeye çalışın.</a:t>
            </a:r>
          </a:p>
          <a:p>
            <a:pPr>
              <a:lnSpc>
                <a:spcPct val="150000"/>
              </a:lnSpc>
              <a:buBlip>
                <a:blip r:embed="rId2"/>
              </a:buBlip>
            </a:pPr>
            <a:r>
              <a:rPr lang="tr-TR" sz="2400" dirty="0" smtClean="0"/>
              <a:t> Sınava elinizden geldiğince hazırlanmış olma duygusu, kendinizi rahat hissetmenize ve kaygınızı azaltmanıza yardımcı olur.</a:t>
            </a:r>
          </a:p>
          <a:p>
            <a:pPr>
              <a:lnSpc>
                <a:spcPct val="150000"/>
              </a:lnSpc>
              <a:buBlip>
                <a:blip r:embed="rId2"/>
              </a:buBlip>
            </a:pPr>
            <a:r>
              <a:rPr lang="tr-TR" sz="2400" dirty="0" smtClean="0"/>
              <a:t> Mükemmeliyetçi olmayın.</a:t>
            </a:r>
          </a:p>
          <a:p>
            <a:pPr>
              <a:lnSpc>
                <a:spcPct val="150000"/>
              </a:lnSpc>
              <a:buBlip>
                <a:blip r:embed="rId2"/>
              </a:buBlip>
            </a:pPr>
            <a:r>
              <a:rPr lang="tr-TR" sz="2400" dirty="0" smtClean="0"/>
              <a:t> Beklentilerinizin gerçekçi ve hedeflerinizin ulaşılabilir olmasına dikkat edin. </a:t>
            </a:r>
            <a:br>
              <a:rPr lang="tr-TR" sz="2400" dirty="0" smtClean="0"/>
            </a:b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7030A0"/>
                </a:solidFill>
              </a:rPr>
              <a:t>KAYGI NEDİR?</a:t>
            </a:r>
            <a:endParaRPr lang="tr-TR" dirty="0">
              <a:solidFill>
                <a:srgbClr val="7030A0"/>
              </a:solidFill>
            </a:endParaRPr>
          </a:p>
        </p:txBody>
      </p:sp>
      <p:sp>
        <p:nvSpPr>
          <p:cNvPr id="3" name="2 İçerik Yer Tutucusu"/>
          <p:cNvSpPr>
            <a:spLocks noGrp="1"/>
          </p:cNvSpPr>
          <p:nvPr>
            <p:ph idx="1"/>
          </p:nvPr>
        </p:nvSpPr>
        <p:spPr>
          <a:xfrm>
            <a:off x="1487488" y="2348880"/>
            <a:ext cx="7308304" cy="3040345"/>
          </a:xfrm>
        </p:spPr>
        <p:txBody>
          <a:bodyPr/>
          <a:lstStyle/>
          <a:p>
            <a:r>
              <a:rPr lang="tr-TR" sz="2800" dirty="0" smtClean="0">
                <a:solidFill>
                  <a:schemeClr val="tx2">
                    <a:lumMod val="95000"/>
                    <a:lumOff val="5000"/>
                  </a:schemeClr>
                </a:solidFill>
              </a:rPr>
              <a:t>İçsel ya da dışsal bir uyarana cevap olarak verilen fiziksel, duygusal ve zihinsel değişimlerle karakterize alarm durumu veya uyarılmışlık hali kaygı olarak isimlendirilir.</a:t>
            </a:r>
          </a:p>
          <a:p>
            <a:endParaRPr lang="tr-TR" dirty="0" smtClean="0">
              <a:solidFill>
                <a:schemeClr val="tx2">
                  <a:lumMod val="95000"/>
                  <a:lumOff val="5000"/>
                </a:schemeClr>
              </a:solidFill>
            </a:endParaRPr>
          </a:p>
          <a:p>
            <a:endParaRPr lang="tr-TR" dirty="0">
              <a:solidFill>
                <a:schemeClr val="tx2">
                  <a:lumMod val="95000"/>
                  <a:lumOff val="5000"/>
                </a:schemeClr>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nket, Geribildirim, ÃalÄ±Åan"/>
          <p:cNvPicPr>
            <a:picLocks noChangeAspect="1" noChangeArrowheads="1"/>
          </p:cNvPicPr>
          <p:nvPr/>
        </p:nvPicPr>
        <p:blipFill>
          <a:blip r:embed="rId2" cstate="print"/>
          <a:srcRect/>
          <a:stretch>
            <a:fillRect/>
          </a:stretch>
        </p:blipFill>
        <p:spPr bwMode="auto">
          <a:xfrm>
            <a:off x="6619875" y="0"/>
            <a:ext cx="5572125" cy="3238501"/>
          </a:xfrm>
          <a:prstGeom prst="rect">
            <a:avLst/>
          </a:prstGeom>
          <a:noFill/>
        </p:spPr>
      </p:pic>
      <p:sp>
        <p:nvSpPr>
          <p:cNvPr id="3" name="2 Metin kutusu"/>
          <p:cNvSpPr txBox="1"/>
          <p:nvPr/>
        </p:nvSpPr>
        <p:spPr>
          <a:xfrm>
            <a:off x="1487488" y="1268760"/>
            <a:ext cx="9145016" cy="4616648"/>
          </a:xfrm>
          <a:prstGeom prst="rect">
            <a:avLst/>
          </a:prstGeom>
          <a:noFill/>
        </p:spPr>
        <p:txBody>
          <a:bodyPr wrap="square" rtlCol="0">
            <a:spAutoFit/>
          </a:bodyPr>
          <a:lstStyle/>
          <a:p>
            <a:r>
              <a:rPr lang="tr-TR" sz="2400" b="1" i="1" dirty="0" smtClean="0">
                <a:solidFill>
                  <a:srgbClr val="002060"/>
                </a:solidFill>
              </a:rPr>
              <a:t>Sınav esnasında</a:t>
            </a:r>
            <a:r>
              <a:rPr lang="tr-TR" dirty="0" smtClean="0"/>
              <a:t>; </a:t>
            </a:r>
          </a:p>
          <a:p>
            <a:endParaRPr lang="tr-TR" dirty="0" smtClean="0"/>
          </a:p>
          <a:p>
            <a:pPr>
              <a:lnSpc>
                <a:spcPct val="150000"/>
              </a:lnSpc>
              <a:buFont typeface="Wingdings" pitchFamily="2" charset="2"/>
              <a:buChar char="Ø"/>
            </a:pPr>
            <a:r>
              <a:rPr lang="tr-TR" sz="2400" dirty="0" smtClean="0"/>
              <a:t>Olumsuz otomatik düşüncelere</a:t>
            </a:r>
          </a:p>
          <a:p>
            <a:pPr>
              <a:lnSpc>
                <a:spcPct val="150000"/>
              </a:lnSpc>
            </a:pPr>
            <a:r>
              <a:rPr lang="tr-TR" sz="2400" dirty="0" smtClean="0"/>
              <a:t>karşı alternatif açıklamalar getirme,</a:t>
            </a:r>
          </a:p>
          <a:p>
            <a:pPr>
              <a:lnSpc>
                <a:spcPct val="150000"/>
              </a:lnSpc>
              <a:buFont typeface="Wingdings" pitchFamily="2" charset="2"/>
              <a:buChar char="Ø"/>
            </a:pPr>
            <a:r>
              <a:rPr lang="tr-TR" sz="2400" dirty="0" smtClean="0"/>
              <a:t> kontrolün kendisinde olduğunu hatırlatma,</a:t>
            </a:r>
          </a:p>
          <a:p>
            <a:pPr>
              <a:lnSpc>
                <a:spcPct val="150000"/>
              </a:lnSpc>
              <a:buFont typeface="Wingdings" pitchFamily="2" charset="2"/>
              <a:buChar char="Ø"/>
            </a:pPr>
            <a:r>
              <a:rPr lang="tr-TR" sz="2400" dirty="0" smtClean="0"/>
              <a:t> Yanıtlayabileceği sorulardan başlama,</a:t>
            </a:r>
          </a:p>
          <a:p>
            <a:pPr>
              <a:lnSpc>
                <a:spcPct val="150000"/>
              </a:lnSpc>
              <a:buFont typeface="Wingdings" pitchFamily="2" charset="2"/>
              <a:buChar char="Ø"/>
            </a:pPr>
            <a:r>
              <a:rPr lang="tr-TR" sz="2400" dirty="0" smtClean="0"/>
              <a:t> kaygıyı azaltmaya yönelik teknikler kullanma (hızlı gevşeme, dikkat artırma teknikleri, kontrollü nefes alıştırması) sınav esnasında yapılabilecek bazı çalışmalardır.</a:t>
            </a: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343472" y="1628800"/>
            <a:ext cx="9361040" cy="2954655"/>
          </a:xfrm>
          <a:prstGeom prst="rect">
            <a:avLst/>
          </a:prstGeom>
          <a:noFill/>
        </p:spPr>
        <p:txBody>
          <a:bodyPr wrap="square" rtlCol="0">
            <a:spAutoFit/>
          </a:bodyPr>
          <a:lstStyle/>
          <a:p>
            <a:r>
              <a:rPr lang="tr-TR" sz="2400" b="1" i="1" dirty="0" smtClean="0">
                <a:solidFill>
                  <a:srgbClr val="002060"/>
                </a:solidFill>
              </a:rPr>
              <a:t>Sınav sonrasında</a:t>
            </a:r>
            <a:r>
              <a:rPr lang="tr-TR" dirty="0" smtClean="0"/>
              <a:t>;</a:t>
            </a:r>
          </a:p>
          <a:p>
            <a:endParaRPr lang="tr-TR" dirty="0" smtClean="0"/>
          </a:p>
          <a:p>
            <a:pPr>
              <a:lnSpc>
                <a:spcPct val="150000"/>
              </a:lnSpc>
              <a:buBlip>
                <a:blip r:embed="rId2"/>
              </a:buBlip>
            </a:pPr>
            <a:r>
              <a:rPr lang="tr-TR" sz="2400" dirty="0" smtClean="0"/>
              <a:t>Kendini ödüllendirme,</a:t>
            </a:r>
          </a:p>
          <a:p>
            <a:pPr>
              <a:lnSpc>
                <a:spcPct val="150000"/>
              </a:lnSpc>
              <a:buBlip>
                <a:blip r:embed="rId2"/>
              </a:buBlip>
            </a:pPr>
            <a:r>
              <a:rPr lang="tr-TR" sz="2400" dirty="0" smtClean="0"/>
              <a:t>Keyif veren etkinlikler,</a:t>
            </a:r>
          </a:p>
          <a:p>
            <a:pPr>
              <a:lnSpc>
                <a:spcPct val="150000"/>
              </a:lnSpc>
              <a:buBlip>
                <a:blip r:embed="rId2"/>
              </a:buBlip>
            </a:pPr>
            <a:r>
              <a:rPr lang="tr-TR" sz="2400" dirty="0" smtClean="0"/>
              <a:t>Eksikler üzerine düşünme ve geleceğe yönelik yani planlama yapılabilecek aktivitelerdir.</a:t>
            </a:r>
            <a:endParaRPr lang="tr-TR" sz="2400" dirty="0"/>
          </a:p>
        </p:txBody>
      </p:sp>
      <p:pic>
        <p:nvPicPr>
          <p:cNvPr id="21506" name="Picture 2" descr="Madalya, Mavi, Åerit, ÃdÃ¼lÃ¼, BaÅarÄ±, Ilk"/>
          <p:cNvPicPr>
            <a:picLocks noChangeAspect="1" noChangeArrowheads="1"/>
          </p:cNvPicPr>
          <p:nvPr/>
        </p:nvPicPr>
        <p:blipFill>
          <a:blip r:embed="rId3" cstate="print"/>
          <a:srcRect/>
          <a:stretch>
            <a:fillRect/>
          </a:stretch>
        </p:blipFill>
        <p:spPr bwMode="auto">
          <a:xfrm>
            <a:off x="6816080" y="332656"/>
            <a:ext cx="3057525" cy="3238501"/>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7030A0"/>
                </a:solidFill>
              </a:rPr>
              <a:t>SINAV KAYGISIYLA BAŞ ETME TEKNİKLERİ</a:t>
            </a:r>
            <a:endParaRPr lang="tr-TR" dirty="0">
              <a:solidFill>
                <a:srgbClr val="7030A0"/>
              </a:solidFill>
            </a:endParaRPr>
          </a:p>
        </p:txBody>
      </p:sp>
      <p:sp>
        <p:nvSpPr>
          <p:cNvPr id="3" name="2 Dikdörtgen"/>
          <p:cNvSpPr/>
          <p:nvPr/>
        </p:nvSpPr>
        <p:spPr>
          <a:xfrm>
            <a:off x="1415480" y="2060848"/>
            <a:ext cx="7728520" cy="4114334"/>
          </a:xfrm>
          <a:prstGeom prst="rect">
            <a:avLst/>
          </a:prstGeom>
        </p:spPr>
        <p:txBody>
          <a:bodyPr wrap="square">
            <a:spAutoFit/>
          </a:bodyPr>
          <a:lstStyle/>
          <a:p>
            <a:pPr>
              <a:lnSpc>
                <a:spcPct val="150000"/>
              </a:lnSpc>
              <a:buBlip>
                <a:blip r:embed="rId2"/>
              </a:buBlip>
            </a:pPr>
            <a:r>
              <a:rPr lang="tr-TR" sz="2800" dirty="0" smtClean="0">
                <a:solidFill>
                  <a:srgbClr val="FF0000"/>
                </a:solidFill>
              </a:rPr>
              <a:t>Düşünceleri Durdurma Tekniği</a:t>
            </a:r>
          </a:p>
          <a:p>
            <a:pPr>
              <a:lnSpc>
                <a:spcPct val="150000"/>
              </a:lnSpc>
              <a:buBlip>
                <a:blip r:embed="rId2"/>
              </a:buBlip>
            </a:pPr>
            <a:r>
              <a:rPr lang="tr-TR" sz="2800" dirty="0" smtClean="0">
                <a:solidFill>
                  <a:srgbClr val="FF0000"/>
                </a:solidFill>
              </a:rPr>
              <a:t>Kendi Kendine Telkin Etme Tekniği</a:t>
            </a:r>
          </a:p>
          <a:p>
            <a:pPr>
              <a:lnSpc>
                <a:spcPct val="150000"/>
              </a:lnSpc>
              <a:buBlip>
                <a:blip r:embed="rId2"/>
              </a:buBlip>
            </a:pPr>
            <a:r>
              <a:rPr lang="tr-TR" sz="2800" dirty="0" smtClean="0">
                <a:solidFill>
                  <a:srgbClr val="FF0000"/>
                </a:solidFill>
              </a:rPr>
              <a:t>Dikkatini Başka Noktalara Odaklama Tekniği</a:t>
            </a:r>
          </a:p>
          <a:p>
            <a:pPr>
              <a:lnSpc>
                <a:spcPct val="150000"/>
              </a:lnSpc>
              <a:buBlip>
                <a:blip r:embed="rId2"/>
              </a:buBlip>
            </a:pPr>
            <a:r>
              <a:rPr lang="tr-TR" sz="2800" dirty="0" smtClean="0">
                <a:solidFill>
                  <a:srgbClr val="FF0000"/>
                </a:solidFill>
              </a:rPr>
              <a:t>Köprü Objeler Kullanma Tekniği</a:t>
            </a:r>
          </a:p>
          <a:p>
            <a:pPr>
              <a:lnSpc>
                <a:spcPct val="150000"/>
              </a:lnSpc>
              <a:buBlip>
                <a:blip r:embed="rId2"/>
              </a:buBlip>
            </a:pPr>
            <a:r>
              <a:rPr lang="tr-TR" sz="2800" dirty="0" smtClean="0">
                <a:solidFill>
                  <a:srgbClr val="FF0000"/>
                </a:solidFill>
              </a:rPr>
              <a:t>İç-Diyaloğu Kurma Tekniği </a:t>
            </a:r>
          </a:p>
          <a:p>
            <a:pPr>
              <a:lnSpc>
                <a:spcPct val="150000"/>
              </a:lnSpc>
              <a:buBlip>
                <a:blip r:embed="rId2"/>
              </a:buBlip>
            </a:pPr>
            <a:r>
              <a:rPr lang="tr-TR" sz="2800" dirty="0" smtClean="0">
                <a:solidFill>
                  <a:srgbClr val="FF0000"/>
                </a:solidFill>
              </a:rPr>
              <a:t>Gevşeme Tekniği </a:t>
            </a:r>
            <a:endParaRPr lang="tr-TR" sz="2800"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TEŞEKKÜRLER </a:t>
            </a:r>
            <a:endParaRPr lang="tr-TR"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7030A0"/>
                </a:solidFill>
              </a:rPr>
              <a:t>SINAV KAYGISI NEDİR?</a:t>
            </a:r>
            <a:endParaRPr lang="tr-TR" dirty="0">
              <a:solidFill>
                <a:srgbClr val="7030A0"/>
              </a:solidFill>
            </a:endParaRPr>
          </a:p>
        </p:txBody>
      </p:sp>
      <p:sp>
        <p:nvSpPr>
          <p:cNvPr id="3" name="2 İçerik Yer Tutucusu"/>
          <p:cNvSpPr>
            <a:spLocks noGrp="1"/>
          </p:cNvSpPr>
          <p:nvPr>
            <p:ph idx="1"/>
          </p:nvPr>
        </p:nvSpPr>
        <p:spPr>
          <a:xfrm>
            <a:off x="1524000" y="2348879"/>
            <a:ext cx="7668344" cy="2952329"/>
          </a:xfrm>
        </p:spPr>
        <p:txBody>
          <a:bodyPr>
            <a:normAutofit/>
          </a:bodyPr>
          <a:lstStyle/>
          <a:p>
            <a:r>
              <a:rPr lang="tr-TR" sz="2800" dirty="0" smtClean="0">
                <a:solidFill>
                  <a:schemeClr val="tx2">
                    <a:lumMod val="95000"/>
                    <a:lumOff val="5000"/>
                  </a:schemeClr>
                </a:solidFill>
              </a:rPr>
              <a:t>Sınav kaygısı; öncesinde öğrenilen bilginin sınav sırasında etkili bir biçimde kullanılmasına engel olan ve başarının düşmesine yol açan yoğun kaygı olarak tanımlanır.</a:t>
            </a:r>
            <a:endParaRPr lang="tr-TR" sz="2800" dirty="0">
              <a:solidFill>
                <a:schemeClr val="tx2">
                  <a:lumMod val="95000"/>
                  <a:lumOff val="5000"/>
                </a:schemeClr>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5720" y="2564904"/>
            <a:ext cx="6984776" cy="2520280"/>
          </a:xfrm>
        </p:spPr>
        <p:txBody>
          <a:bodyPr>
            <a:normAutofit/>
          </a:bodyPr>
          <a:lstStyle/>
          <a:p>
            <a:r>
              <a:rPr lang="tr-TR" sz="2800" dirty="0" smtClean="0"/>
              <a:t>Öğrenciler için sınava girmek stres dolu ve kaygı yaratan bir yaşantıdır. Her öğrenci, sınava bağlı olarak, kaygının etkilerini değişik şekillerde yaşar ve hisseder.</a:t>
            </a:r>
            <a:endParaRPr lang="tr-TR" sz="2800" dirty="0"/>
          </a:p>
        </p:txBody>
      </p:sp>
      <p:sp>
        <p:nvSpPr>
          <p:cNvPr id="1026" name="AutoShape 2" descr="ÃNLEM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8" name="Picture 4" descr="Ãnlem IÅareti, Dikkat, UyarÄ±, Uyarmak"/>
          <p:cNvPicPr>
            <a:picLocks noChangeAspect="1" noChangeArrowheads="1"/>
          </p:cNvPicPr>
          <p:nvPr/>
        </p:nvPicPr>
        <p:blipFill>
          <a:blip r:embed="rId2" cstate="print"/>
          <a:srcRect/>
          <a:stretch>
            <a:fillRect/>
          </a:stretch>
        </p:blipFill>
        <p:spPr bwMode="auto">
          <a:xfrm>
            <a:off x="767408" y="548680"/>
            <a:ext cx="3124200" cy="3238501"/>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59496" y="980728"/>
            <a:ext cx="9144000" cy="559092"/>
          </a:xfrm>
        </p:spPr>
        <p:txBody>
          <a:bodyPr/>
          <a:lstStyle/>
          <a:p>
            <a:r>
              <a:rPr lang="tr-TR" dirty="0" smtClean="0">
                <a:solidFill>
                  <a:srgbClr val="7030A0"/>
                </a:solidFill>
              </a:rPr>
              <a:t>Hafif düzeyde sınav kaygısı;</a:t>
            </a:r>
            <a:endParaRPr lang="tr-TR" dirty="0">
              <a:solidFill>
                <a:srgbClr val="7030A0"/>
              </a:solidFill>
            </a:endParaRPr>
          </a:p>
        </p:txBody>
      </p:sp>
      <p:sp>
        <p:nvSpPr>
          <p:cNvPr id="3" name="2 Metin kutusu"/>
          <p:cNvSpPr txBox="1"/>
          <p:nvPr/>
        </p:nvSpPr>
        <p:spPr>
          <a:xfrm>
            <a:off x="1775520" y="2132856"/>
            <a:ext cx="7272808" cy="2523768"/>
          </a:xfrm>
          <a:prstGeom prst="rect">
            <a:avLst/>
          </a:prstGeom>
          <a:noFill/>
        </p:spPr>
        <p:txBody>
          <a:bodyPr wrap="square" rtlCol="0">
            <a:spAutoFit/>
          </a:bodyPr>
          <a:lstStyle/>
          <a:p>
            <a:pPr>
              <a:buFont typeface="Wingdings" pitchFamily="2" charset="2"/>
              <a:buChar char="ü"/>
            </a:pPr>
            <a:r>
              <a:rPr lang="tr-TR" sz="2800" dirty="0" smtClean="0"/>
              <a:t>Kontrol edilebilir</a:t>
            </a:r>
          </a:p>
          <a:p>
            <a:pPr>
              <a:buFont typeface="Wingdings" pitchFamily="2" charset="2"/>
              <a:buChar char="ü"/>
            </a:pPr>
            <a:r>
              <a:rPr lang="tr-TR" sz="2800" dirty="0" smtClean="0"/>
              <a:t>Dikkati arttırır.</a:t>
            </a:r>
          </a:p>
          <a:p>
            <a:pPr>
              <a:buFont typeface="Wingdings" pitchFamily="2" charset="2"/>
              <a:buChar char="ü"/>
            </a:pPr>
            <a:r>
              <a:rPr lang="tr-TR" sz="2800" dirty="0" smtClean="0"/>
              <a:t>Zamanı doğru kullanma becerisi geliştirir.</a:t>
            </a:r>
          </a:p>
          <a:p>
            <a:pPr>
              <a:buFont typeface="Wingdings" pitchFamily="2" charset="2"/>
              <a:buChar char="ü"/>
            </a:pPr>
            <a:r>
              <a:rPr lang="tr-TR" sz="2800" dirty="0" smtClean="0"/>
              <a:t>Motivasyon sağlar.</a:t>
            </a:r>
          </a:p>
          <a:p>
            <a:pPr>
              <a:buFont typeface="Wingdings" pitchFamily="2" charset="2"/>
              <a:buChar char="ü"/>
            </a:pPr>
            <a:r>
              <a:rPr lang="tr-TR" sz="2800" dirty="0" smtClean="0"/>
              <a:t>Hatırlamayı kolaylaştırır.</a:t>
            </a:r>
          </a:p>
          <a:p>
            <a:pPr>
              <a:buFont typeface="Wingdings" pitchFamily="2" charset="2"/>
              <a:buChar char="ü"/>
            </a:pPr>
            <a:endParaRPr lang="tr-TR" dirty="0"/>
          </a:p>
        </p:txBody>
      </p:sp>
      <p:pic>
        <p:nvPicPr>
          <p:cNvPr id="19458" name="Picture 2" descr="Hedef Belirleme, Hedefi, Dart, Hedef"/>
          <p:cNvPicPr>
            <a:picLocks noChangeAspect="1" noChangeArrowheads="1"/>
          </p:cNvPicPr>
          <p:nvPr/>
        </p:nvPicPr>
        <p:blipFill>
          <a:blip r:embed="rId2" cstate="print"/>
          <a:srcRect/>
          <a:stretch>
            <a:fillRect/>
          </a:stretch>
        </p:blipFill>
        <p:spPr bwMode="auto">
          <a:xfrm>
            <a:off x="6384032" y="3933056"/>
            <a:ext cx="4669530" cy="2617813"/>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83432" y="404664"/>
            <a:ext cx="7056784" cy="4154984"/>
          </a:xfrm>
          <a:prstGeom prst="rect">
            <a:avLst/>
          </a:prstGeom>
        </p:spPr>
        <p:txBody>
          <a:bodyPr wrap="square">
            <a:spAutoFit/>
          </a:bodyPr>
          <a:lstStyle/>
          <a:p>
            <a:r>
              <a:rPr lang="tr-TR" sz="2400" dirty="0" smtClean="0">
                <a:solidFill>
                  <a:srgbClr val="7030A0"/>
                </a:solidFill>
              </a:rPr>
              <a:t>Buradan da anlıyoruz ki; aslında bir miktar kaygı yaşamanın, en iyi performansı göstermede olumlu etkileri vardır. Yaşanan kaygı sırasında salgılanan Adrenalin miktarının, uyarıcı etkisi ve dikkati odaklamada önemli rolü vardır. Ancak aşırı kaygı durumunda salgılanan yoğun Adrenalin, bilgi transferini engeller, bir takım fiziksel belirtilerin ortaya çıkmasına ve paniğe sebep olur. </a:t>
            </a:r>
          </a:p>
          <a:p>
            <a:endParaRPr lang="tr-TR" sz="2400" dirty="0" smtClean="0">
              <a:solidFill>
                <a:srgbClr val="7030A0"/>
              </a:solidFill>
            </a:endParaRPr>
          </a:p>
          <a:p>
            <a:endParaRPr lang="tr-TR" sz="2400" dirty="0" smtClean="0">
              <a:solidFill>
                <a:srgbClr val="7030A0"/>
              </a:solidFill>
            </a:endParaRPr>
          </a:p>
          <a:p>
            <a:pPr algn="r"/>
            <a:r>
              <a:rPr lang="tr-TR" sz="2400" dirty="0" smtClean="0">
                <a:solidFill>
                  <a:srgbClr val="7030A0"/>
                </a:solidFill>
              </a:rPr>
              <a:t>                 </a:t>
            </a:r>
            <a:endParaRPr lang="tr-TR" sz="2400" dirty="0">
              <a:solidFill>
                <a:srgbClr val="7030A0"/>
              </a:solidFill>
            </a:endParaRPr>
          </a:p>
        </p:txBody>
      </p:sp>
      <p:pic>
        <p:nvPicPr>
          <p:cNvPr id="17410" name="Picture 2" descr="Psikoloji, Zihin, DÃ¼ÅÃ¼nceler, DÃ¼ÅÃ¼nce"/>
          <p:cNvPicPr>
            <a:picLocks noChangeAspect="1" noChangeArrowheads="1"/>
          </p:cNvPicPr>
          <p:nvPr/>
        </p:nvPicPr>
        <p:blipFill>
          <a:blip r:embed="rId2" cstate="print"/>
          <a:srcRect/>
          <a:stretch>
            <a:fillRect/>
          </a:stretch>
        </p:blipFill>
        <p:spPr bwMode="auto">
          <a:xfrm>
            <a:off x="8760296" y="0"/>
            <a:ext cx="3238500" cy="3238501"/>
          </a:xfrm>
          <a:prstGeom prst="rect">
            <a:avLst/>
          </a:prstGeom>
          <a:noFill/>
        </p:spPr>
      </p:pic>
      <p:pic>
        <p:nvPicPr>
          <p:cNvPr id="17412" name="Picture 4" descr="Korku, KorkarÄ±m, Oturma, Sinirlilik"/>
          <p:cNvPicPr>
            <a:picLocks noChangeAspect="1" noChangeArrowheads="1"/>
          </p:cNvPicPr>
          <p:nvPr/>
        </p:nvPicPr>
        <p:blipFill>
          <a:blip r:embed="rId3" cstate="print"/>
          <a:srcRect/>
          <a:stretch>
            <a:fillRect/>
          </a:stretch>
        </p:blipFill>
        <p:spPr bwMode="auto">
          <a:xfrm>
            <a:off x="191344" y="3284984"/>
            <a:ext cx="3238500" cy="3238501"/>
          </a:xfrm>
          <a:prstGeom prst="rect">
            <a:avLst/>
          </a:prstGeom>
          <a:noFill/>
        </p:spPr>
      </p:pic>
      <p:sp>
        <p:nvSpPr>
          <p:cNvPr id="5" name="4 Dikdörtgen"/>
          <p:cNvSpPr/>
          <p:nvPr/>
        </p:nvSpPr>
        <p:spPr>
          <a:xfrm>
            <a:off x="4007768" y="4365104"/>
            <a:ext cx="7632848" cy="1569660"/>
          </a:xfrm>
          <a:prstGeom prst="rect">
            <a:avLst/>
          </a:prstGeom>
        </p:spPr>
        <p:txBody>
          <a:bodyPr wrap="square">
            <a:spAutoFit/>
          </a:bodyPr>
          <a:lstStyle/>
          <a:p>
            <a:r>
              <a:rPr lang="tr-TR" sz="2400" dirty="0" smtClean="0">
                <a:solidFill>
                  <a:srgbClr val="7030A0"/>
                </a:solidFill>
              </a:rPr>
              <a:t>Yaşanan kaygı düzeyi, sınava hazırlığı ve sınavda gösterilen performansı etkiler ancak bu etki performansa olumsuz yönde yansıdığında “sınav kaygısı” bir sorun olarak karşımıza çıkar.</a:t>
            </a:r>
            <a:endParaRPr lang="tr-TR" sz="2400"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0" y="565653"/>
            <a:ext cx="9144000" cy="847123"/>
          </a:xfrm>
        </p:spPr>
        <p:txBody>
          <a:bodyPr/>
          <a:lstStyle/>
          <a:p>
            <a:r>
              <a:rPr lang="tr-TR" dirty="0" smtClean="0">
                <a:solidFill>
                  <a:srgbClr val="7030A0"/>
                </a:solidFill>
              </a:rPr>
              <a:t>Yoğun sınav kaygısı;</a:t>
            </a:r>
            <a:endParaRPr lang="tr-TR" dirty="0">
              <a:solidFill>
                <a:srgbClr val="7030A0"/>
              </a:solidFill>
            </a:endParaRPr>
          </a:p>
        </p:txBody>
      </p:sp>
      <p:sp>
        <p:nvSpPr>
          <p:cNvPr id="3" name="2 İçerik Yer Tutucusu"/>
          <p:cNvSpPr>
            <a:spLocks noGrp="1"/>
          </p:cNvSpPr>
          <p:nvPr>
            <p:ph idx="1"/>
          </p:nvPr>
        </p:nvSpPr>
        <p:spPr/>
        <p:txBody>
          <a:bodyPr>
            <a:normAutofit/>
          </a:bodyPr>
          <a:lstStyle/>
          <a:p>
            <a:r>
              <a:rPr lang="tr-TR" sz="2800" dirty="0" smtClean="0"/>
              <a:t>Kontrol edilemez.</a:t>
            </a:r>
          </a:p>
          <a:p>
            <a:r>
              <a:rPr lang="tr-TR" sz="2800" dirty="0" smtClean="0"/>
              <a:t>Unutkanlığa,</a:t>
            </a:r>
          </a:p>
          <a:p>
            <a:r>
              <a:rPr lang="tr-TR" sz="2800" dirty="0" smtClean="0"/>
              <a:t>Öğrenileni kullanamamaya, </a:t>
            </a:r>
          </a:p>
          <a:p>
            <a:r>
              <a:rPr lang="tr-TR" sz="2800" dirty="0" smtClean="0"/>
              <a:t>Dikkatin fiziksel belirtilere kaymasına,</a:t>
            </a:r>
          </a:p>
          <a:p>
            <a:r>
              <a:rPr lang="tr-TR" sz="2800" dirty="0" smtClean="0"/>
              <a:t>Karar vermekte zorlanmaya,</a:t>
            </a:r>
          </a:p>
          <a:p>
            <a:r>
              <a:rPr lang="tr-TR" sz="2800" dirty="0" smtClean="0"/>
              <a:t>Konsantrasyon olmakta güçlüğe sebep olur. </a:t>
            </a:r>
          </a:p>
          <a:p>
            <a:pPr>
              <a:buNone/>
            </a:pPr>
            <a:endParaRPr lang="tr-TR" sz="2400" dirty="0"/>
          </a:p>
        </p:txBody>
      </p:sp>
      <p:pic>
        <p:nvPicPr>
          <p:cNvPr id="18434" name="Picture 2" descr="YetiÅkin, RahatsÄ±z, BulanÄ±klÄ±k, Burnout"/>
          <p:cNvPicPr>
            <a:picLocks noChangeAspect="1" noChangeArrowheads="1"/>
          </p:cNvPicPr>
          <p:nvPr/>
        </p:nvPicPr>
        <p:blipFill>
          <a:blip r:embed="rId2" cstate="print"/>
          <a:srcRect/>
          <a:stretch>
            <a:fillRect/>
          </a:stretch>
        </p:blipFill>
        <p:spPr bwMode="auto">
          <a:xfrm>
            <a:off x="9336360" y="188640"/>
            <a:ext cx="2584698" cy="3888485"/>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271464" y="620688"/>
            <a:ext cx="9865096" cy="3108543"/>
          </a:xfrm>
          <a:prstGeom prst="rect">
            <a:avLst/>
          </a:prstGeom>
        </p:spPr>
        <p:txBody>
          <a:bodyPr wrap="square">
            <a:spAutoFit/>
          </a:bodyPr>
          <a:lstStyle/>
          <a:p>
            <a:pPr algn="just"/>
            <a:r>
              <a:rPr lang="tr-TR" sz="2800" dirty="0" smtClean="0">
                <a:solidFill>
                  <a:srgbClr val="C00000"/>
                </a:solidFill>
              </a:rPr>
              <a:t>Eğer sınav sırasında bir boşluk yaşıyor, tüm bildiklerinizi unuttuğunuzu hissediyor ve kendinizde bazı fiziksel değişimleri farkediyorsanız; sınavdan sonra, serbest bir ortamda ve rahatlamış olduğunuzda sınav sorularını cevaplayabiliyorsanız, ve gerçek performansınıza bu sebeple ulaşamadığınıza inanıyorsanız </a:t>
            </a:r>
            <a:r>
              <a:rPr lang="tr-TR" sz="2800" b="1" dirty="0" smtClean="0">
                <a:solidFill>
                  <a:srgbClr val="C00000"/>
                </a:solidFill>
              </a:rPr>
              <a:t>SINAV KAYGINIZ VAR</a:t>
            </a:r>
            <a:r>
              <a:rPr lang="tr-TR" sz="2800" dirty="0" smtClean="0">
                <a:solidFill>
                  <a:srgbClr val="C00000"/>
                </a:solidFill>
              </a:rPr>
              <a:t> demektir.</a:t>
            </a:r>
            <a:endParaRPr lang="tr-TR" sz="2800" dirty="0">
              <a:solidFill>
                <a:srgbClr val="C00000"/>
              </a:solidFill>
            </a:endParaRPr>
          </a:p>
        </p:txBody>
      </p:sp>
      <p:pic>
        <p:nvPicPr>
          <p:cNvPr id="20482" name="Picture 2" descr="Halat, Duvar, KadÄ±n, KaygÄ±, KÄ±z, Gri"/>
          <p:cNvPicPr>
            <a:picLocks noChangeAspect="1" noChangeArrowheads="1"/>
          </p:cNvPicPr>
          <p:nvPr/>
        </p:nvPicPr>
        <p:blipFill>
          <a:blip r:embed="rId2" cstate="print"/>
          <a:srcRect/>
          <a:stretch>
            <a:fillRect/>
          </a:stretch>
        </p:blipFill>
        <p:spPr bwMode="auto">
          <a:xfrm>
            <a:off x="5303912" y="3356992"/>
            <a:ext cx="4848225" cy="3238501"/>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nda, KarÄ±ÅÄ±k, Sorular, Omuz Silkme"/>
          <p:cNvPicPr>
            <a:picLocks noChangeAspect="1" noChangeArrowheads="1"/>
          </p:cNvPicPr>
          <p:nvPr/>
        </p:nvPicPr>
        <p:blipFill>
          <a:blip r:embed="rId2" cstate="print"/>
          <a:srcRect/>
          <a:stretch>
            <a:fillRect/>
          </a:stretch>
        </p:blipFill>
        <p:spPr bwMode="auto">
          <a:xfrm>
            <a:off x="0" y="2060848"/>
            <a:ext cx="3105150" cy="3238501"/>
          </a:xfrm>
          <a:prstGeom prst="rect">
            <a:avLst/>
          </a:prstGeom>
          <a:noFill/>
        </p:spPr>
      </p:pic>
      <p:sp>
        <p:nvSpPr>
          <p:cNvPr id="3" name="1 Başlık"/>
          <p:cNvSpPr txBox="1">
            <a:spLocks/>
          </p:cNvSpPr>
          <p:nvPr/>
        </p:nvSpPr>
        <p:spPr>
          <a:xfrm>
            <a:off x="3431704" y="692696"/>
            <a:ext cx="9144000" cy="1143000"/>
          </a:xfrm>
          <a:prstGeom prst="rect">
            <a:avLst/>
          </a:prstGeom>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3400" b="0" i="0" u="none" strike="noStrike" kern="1200" cap="none" spc="0" normalizeH="0" baseline="0" noProof="0" smtClean="0">
                <a:ln>
                  <a:noFill/>
                </a:ln>
                <a:solidFill>
                  <a:srgbClr val="7030A0"/>
                </a:solidFill>
                <a:effectLst/>
                <a:uLnTx/>
                <a:uFillTx/>
                <a:latin typeface="+mj-lt"/>
                <a:ea typeface="+mj-ea"/>
                <a:cs typeface="+mj-cs"/>
              </a:rPr>
              <a:t>SINAV KAYGISININ NEDENLERİ</a:t>
            </a:r>
            <a:endParaRPr kumimoji="0" lang="tr-TR" sz="3400" b="0" i="0" u="none" strike="noStrike" kern="1200" cap="none" spc="0" normalizeH="0" baseline="0" noProof="0" dirty="0">
              <a:ln>
                <a:noFill/>
              </a:ln>
              <a:solidFill>
                <a:srgbClr val="7030A0"/>
              </a:solidFill>
              <a:effectLst/>
              <a:uLnTx/>
              <a:uFillTx/>
              <a:latin typeface="+mj-lt"/>
              <a:ea typeface="+mj-ea"/>
              <a:cs typeface="+mj-cs"/>
            </a:endParaRPr>
          </a:p>
        </p:txBody>
      </p:sp>
      <p:sp>
        <p:nvSpPr>
          <p:cNvPr id="4" name="2 İçerik Yer Tutucusu"/>
          <p:cNvSpPr txBox="1">
            <a:spLocks/>
          </p:cNvSpPr>
          <p:nvPr/>
        </p:nvSpPr>
        <p:spPr>
          <a:xfrm>
            <a:off x="3143672" y="1988840"/>
            <a:ext cx="8316416" cy="4026783"/>
          </a:xfrm>
          <a:prstGeom prst="rect">
            <a:avLst/>
          </a:prstGeom>
        </p:spPr>
        <p:txBody>
          <a:bodyPr>
            <a:normAutofit/>
          </a:bodyPr>
          <a:lstStyle/>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Gerçekçi olmayan olumsuz düşünme biçimi,</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Zamanı iyi kullanamama,</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Kötü çalışma alışkanlıkları,</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Beklenti düzeyi,</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Mükemmeliyetçi yaklaşım,</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Görev ve sorumlulukları erteleme,</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r>
              <a:rPr kumimoji="0" lang="tr-TR" sz="2400" b="0" i="0" u="none" strike="noStrike" kern="1200" cap="none" spc="0" normalizeH="0" baseline="0" noProof="0" smtClean="0">
                <a:ln>
                  <a:noFill/>
                </a:ln>
                <a:solidFill>
                  <a:schemeClr val="tx1"/>
                </a:solidFill>
                <a:effectLst/>
                <a:uLnTx/>
                <a:uFillTx/>
                <a:latin typeface="+mn-lt"/>
                <a:ea typeface="+mn-ea"/>
                <a:cs typeface="+mn-cs"/>
              </a:rPr>
              <a:t>Başarısız olma ve değerlendirilme korkusu vs.</a:t>
            </a:r>
          </a:p>
          <a:p>
            <a:pPr marL="274320" marR="0" lvl="0" indent="-228600" algn="l" defTabSz="914400" rtl="0" eaLnBrk="1" fontAlgn="auto" latinLnBrk="0" hangingPunct="1">
              <a:lnSpc>
                <a:spcPct val="90000"/>
              </a:lnSpc>
              <a:spcBef>
                <a:spcPts val="1800"/>
              </a:spcBef>
              <a:spcAft>
                <a:spcPts val="0"/>
              </a:spcAft>
              <a:buClrTx/>
              <a:buSzPct val="90000"/>
              <a:buFont typeface="Arial" panose="020B0604020202020204" pitchFamily="34" charset="0"/>
              <a:buChar char="•"/>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2">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15459556_TF03098890" id="{F470B908-3719-46C0-9EBD-8F0447365D78}" vid="{1F4DD07F-CC62-4DD5-A9A1-B8C50EAF93CF}"/>
    </a:ext>
  </a:extLst>
</a:theme>
</file>

<file path=docProps/app.xml><?xml version="1.0" encoding="utf-8"?>
<Properties xmlns="http://schemas.openxmlformats.org/officeDocument/2006/extended-properties" xmlns:vt="http://schemas.openxmlformats.org/officeDocument/2006/docPropsVTypes">
  <Template>Tema2</Template>
  <TotalTime>89</TotalTime>
  <Words>878</Words>
  <Application>Microsoft Office PowerPoint</Application>
  <PresentationFormat>Özel</PresentationFormat>
  <Paragraphs>132</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Tema2</vt:lpstr>
      <vt:lpstr>SINAV KAYGISI</vt:lpstr>
      <vt:lpstr>KAYGI NEDİR?</vt:lpstr>
      <vt:lpstr>SINAV KAYGISI NEDİR?</vt:lpstr>
      <vt:lpstr>Slayt 4</vt:lpstr>
      <vt:lpstr>Hafif düzeyde sınav kaygısı;</vt:lpstr>
      <vt:lpstr>Slayt 6</vt:lpstr>
      <vt:lpstr>Yoğun sınav kaygısı;</vt:lpstr>
      <vt:lpstr>Slayt 8</vt:lpstr>
      <vt:lpstr>Slayt 9</vt:lpstr>
      <vt:lpstr>SINAV KAYGISININ ETKİLERİ</vt:lpstr>
      <vt:lpstr>SINAV KAYGISININ BELİRTİLERİ</vt:lpstr>
      <vt:lpstr>Slayt 12</vt:lpstr>
      <vt:lpstr>SINAV KAYGISININ YOL AÇTIĞI DUYGULAR</vt:lpstr>
      <vt:lpstr>GERÇEKÇİ OLMAYAN YARARSIZ DÜŞÜNCELER</vt:lpstr>
      <vt:lpstr>Slayt 15</vt:lpstr>
      <vt:lpstr>Slayt 16</vt:lpstr>
      <vt:lpstr>YARARLI DÜŞÜNCELER</vt:lpstr>
      <vt:lpstr>SINAV KAYGISINI AZALTAN FAKTÖRLER</vt:lpstr>
      <vt:lpstr>Slayt 19</vt:lpstr>
      <vt:lpstr>Slayt 20</vt:lpstr>
      <vt:lpstr>Slayt 21</vt:lpstr>
      <vt:lpstr>SINAV KAYGISIYLA BAŞ ETME TEKNİKLERİ</vt:lpstr>
      <vt:lpstr>TEŞEKKÜRLER </vt:lpstr>
    </vt:vector>
  </TitlesOfParts>
  <Company>Silentall.Com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Rehberlik 2</dc:creator>
  <cp:lastModifiedBy>Rehberlik 2</cp:lastModifiedBy>
  <cp:revision>8</cp:revision>
  <dcterms:created xsi:type="dcterms:W3CDTF">2019-02-19T12:48:18Z</dcterms:created>
  <dcterms:modified xsi:type="dcterms:W3CDTF">2019-02-20T08:11:10Z</dcterms:modified>
</cp:coreProperties>
</file>