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9" r:id="rId5"/>
    <p:sldId id="258" r:id="rId6"/>
    <p:sldId id="261" r:id="rId7"/>
    <p:sldId id="262" r:id="rId8"/>
    <p:sldId id="263" r:id="rId9"/>
    <p:sldId id="264" r:id="rId10"/>
    <p:sldId id="265" r:id="rId11"/>
    <p:sldId id="266" r:id="rId12"/>
    <p:sldId id="267"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168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BBA8C35-5F59-4755-AC6F-5242B435C1F8}" type="datetimeFigureOut">
              <a:rPr lang="tr-TR" smtClean="0"/>
              <a:t>16.3.2021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4B3981-7636-4332-AA44-3EC3012F1F08}"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BBA8C35-5F59-4755-AC6F-5242B435C1F8}" type="datetimeFigureOut">
              <a:rPr lang="tr-TR" smtClean="0"/>
              <a:t>16.3.2021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4B3981-7636-4332-AA44-3EC3012F1F0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BBA8C35-5F59-4755-AC6F-5242B435C1F8}" type="datetimeFigureOut">
              <a:rPr lang="tr-TR" smtClean="0"/>
              <a:t>16.3.2021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4B3981-7636-4332-AA44-3EC3012F1F08}"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BBA8C35-5F59-4755-AC6F-5242B435C1F8}" type="datetimeFigureOut">
              <a:rPr lang="tr-TR" smtClean="0"/>
              <a:t>16.3.2021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4B3981-7636-4332-AA44-3EC3012F1F08}"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BBA8C35-5F59-4755-AC6F-5242B435C1F8}" type="datetimeFigureOut">
              <a:rPr lang="tr-TR" smtClean="0"/>
              <a:t>16.3.2021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4B3981-7636-4332-AA44-3EC3012F1F08}"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3BBA8C35-5F59-4755-AC6F-5242B435C1F8}" type="datetimeFigureOut">
              <a:rPr lang="tr-TR" smtClean="0"/>
              <a:t>16.3.2021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74B3981-7636-4332-AA44-3EC3012F1F08}"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BBA8C35-5F59-4755-AC6F-5242B435C1F8}" type="datetimeFigureOut">
              <a:rPr lang="tr-TR" smtClean="0"/>
              <a:t>16.3.2021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74B3981-7636-4332-AA44-3EC3012F1F0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3BBA8C35-5F59-4755-AC6F-5242B435C1F8}" type="datetimeFigureOut">
              <a:rPr lang="tr-TR" smtClean="0"/>
              <a:t>16.3.2021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74B3981-7636-4332-AA44-3EC3012F1F0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BBA8C35-5F59-4755-AC6F-5242B435C1F8}" type="datetimeFigureOut">
              <a:rPr lang="tr-TR" smtClean="0"/>
              <a:t>16.3.2021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74B3981-7636-4332-AA44-3EC3012F1F0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BA8C35-5F59-4755-AC6F-5242B435C1F8}" type="datetimeFigureOut">
              <a:rPr lang="tr-TR" smtClean="0"/>
              <a:t>16.3.2021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74B3981-7636-4332-AA44-3EC3012F1F08}"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BBA8C35-5F59-4755-AC6F-5242B435C1F8}" type="datetimeFigureOut">
              <a:rPr lang="tr-TR" smtClean="0"/>
              <a:t>16.3.2021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74B3981-7636-4332-AA44-3EC3012F1F08}"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BBA8C35-5F59-4755-AC6F-5242B435C1F8}" type="datetimeFigureOut">
              <a:rPr lang="tr-TR" smtClean="0"/>
              <a:t>16.3.2021</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74B3981-7636-4332-AA44-3EC3012F1F08}"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204864"/>
            <a:ext cx="7772400" cy="1008112"/>
          </a:xfrm>
        </p:spPr>
        <p:txBody>
          <a:bodyPr>
            <a:normAutofit fontScale="90000"/>
          </a:bodyPr>
          <a:lstStyle/>
          <a:p>
            <a:r>
              <a:rPr lang="tr-TR" dirty="0" smtClean="0"/>
              <a:t>OTİZM SPEKTRUM BOZUKLUĞU</a:t>
            </a:r>
            <a:endParaRPr lang="tr-TR" dirty="0"/>
          </a:p>
        </p:txBody>
      </p:sp>
      <p:sp>
        <p:nvSpPr>
          <p:cNvPr id="3" name="Alt Başlık 2"/>
          <p:cNvSpPr>
            <a:spLocks noGrp="1"/>
          </p:cNvSpPr>
          <p:nvPr>
            <p:ph type="subTitle" idx="1"/>
          </p:nvPr>
        </p:nvSpPr>
        <p:spPr>
          <a:xfrm>
            <a:off x="1079612" y="3501008"/>
            <a:ext cx="6984776" cy="1656184"/>
          </a:xfrm>
        </p:spPr>
        <p:txBody>
          <a:bodyPr>
            <a:normAutofit/>
          </a:bodyPr>
          <a:lstStyle/>
          <a:p>
            <a:r>
              <a:rPr lang="tr-TR" sz="2400" dirty="0"/>
              <a:t>BOZÜYÜK REHBERLİK VE ARAŞTIRMA MERKEZİ</a:t>
            </a:r>
          </a:p>
          <a:p>
            <a:r>
              <a:rPr lang="tr-TR" sz="2400" dirty="0"/>
              <a:t>ÖZEL EĞİTİM HİZMETLERİ BÖLÜMÜ</a:t>
            </a:r>
          </a:p>
          <a:p>
            <a:r>
              <a:rPr lang="tr-TR" sz="2400" dirty="0"/>
              <a:t>Özel Eğitim Öğretmeni Nihal GÜL GÜNEŞ</a:t>
            </a:r>
          </a:p>
          <a:p>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378316" cy="19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36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4392487" cy="4392488"/>
          </a:xfrm>
        </p:spPr>
        <p:txBody>
          <a:bodyPr>
            <a:normAutofit fontScale="92500" lnSpcReduction="20000"/>
          </a:bodyPr>
          <a:lstStyle/>
          <a:p>
            <a:pPr marL="0" indent="0">
              <a:buNone/>
            </a:pPr>
            <a:r>
              <a:rPr lang="tr-TR" dirty="0" err="1"/>
              <a:t>OSB’li</a:t>
            </a:r>
            <a:r>
              <a:rPr lang="tr-TR" dirty="0"/>
              <a:t> çocuklarda diğer yetersizlik gruplarında olduğu gibi öncelikle yetersizliği olmayan akranlarının devam ettiği sınıf olmak üzere, özel eğitim sınıfı, özel eğitim okulu/kurumu gibi en az sınırlandırılmış ortamdan en çok sınırlandırılmış ortamda eğitimlerini sürdürmelerini sağlayacak şekilde yerleştirilmelerine dikkat edilir. Çocuklar için gerekli görülürse destek eğitim amacıyla Özel Eğitim Değerlendirme Kurul Raporu da yine Rehberlik ve Araştırma Merkezleri tarafından düzenlenebilir.</a:t>
            </a:r>
          </a:p>
          <a:p>
            <a:endParaRPr lang="tr-TR" dirty="0"/>
          </a:p>
        </p:txBody>
      </p:sp>
      <p:pic>
        <p:nvPicPr>
          <p:cNvPr id="10242" name="Picture 2" descr="C:\Users\w81'\Desktop\NİHAL GÜL GÜNEŞ\GÖRSELLER\1696339-vector-black-and-white-library-png-pinterest-clip-art-journaling-and-vector-library-library-children-sharing-toys-kids-sharing-toys-png-800_643_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80928"/>
            <a:ext cx="4168949" cy="335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01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772816"/>
            <a:ext cx="8280919" cy="4608512"/>
          </a:xfrm>
        </p:spPr>
        <p:txBody>
          <a:bodyPr>
            <a:normAutofit fontScale="85000" lnSpcReduction="20000"/>
          </a:bodyPr>
          <a:lstStyle/>
          <a:p>
            <a:pPr marL="0" indent="0">
              <a:buNone/>
            </a:pPr>
            <a:r>
              <a:rPr lang="tr-TR" dirty="0"/>
              <a:t>Otizm alanında kullanılan eğitim, terapi ve tedavi yöntemleri çok çeşitlidir ve her geçen gün bunlara yenileri eklenmektedir.  </a:t>
            </a:r>
          </a:p>
          <a:p>
            <a:r>
              <a:rPr lang="tr-TR" dirty="0"/>
              <a:t>Uygulamalı Davranış Analizi, </a:t>
            </a:r>
            <a:endParaRPr lang="tr-TR" dirty="0" smtClean="0"/>
          </a:p>
          <a:p>
            <a:r>
              <a:rPr lang="tr-TR" dirty="0" smtClean="0"/>
              <a:t>Erken </a:t>
            </a:r>
            <a:r>
              <a:rPr lang="tr-TR" dirty="0"/>
              <a:t>Yoğun Davranışsal Eğitim, </a:t>
            </a:r>
            <a:endParaRPr lang="tr-TR" dirty="0" smtClean="0"/>
          </a:p>
          <a:p>
            <a:r>
              <a:rPr lang="tr-TR" dirty="0" smtClean="0"/>
              <a:t>OÇİDEP</a:t>
            </a:r>
            <a:r>
              <a:rPr lang="tr-TR" dirty="0"/>
              <a:t>, </a:t>
            </a:r>
            <a:endParaRPr lang="tr-TR" dirty="0" smtClean="0"/>
          </a:p>
          <a:p>
            <a:r>
              <a:rPr lang="tr-TR" dirty="0" smtClean="0"/>
              <a:t>Ayrık </a:t>
            </a:r>
            <a:r>
              <a:rPr lang="tr-TR" dirty="0"/>
              <a:t>Denemelerle Öğretim Ve Yanlışsız Öğretim, </a:t>
            </a:r>
            <a:endParaRPr lang="tr-TR" dirty="0" smtClean="0"/>
          </a:p>
          <a:p>
            <a:r>
              <a:rPr lang="tr-TR" dirty="0" smtClean="0"/>
              <a:t>Etkinlik </a:t>
            </a:r>
            <a:r>
              <a:rPr lang="tr-TR" dirty="0"/>
              <a:t>Çizelgeleriyle Öğretim, </a:t>
            </a:r>
            <a:endParaRPr lang="tr-TR" dirty="0" smtClean="0"/>
          </a:p>
          <a:p>
            <a:r>
              <a:rPr lang="tr-TR" dirty="0" smtClean="0"/>
              <a:t>Videoyla </a:t>
            </a:r>
            <a:r>
              <a:rPr lang="tr-TR" dirty="0"/>
              <a:t>Model Olma, Fırsat Öğretimi, </a:t>
            </a:r>
            <a:endParaRPr lang="tr-TR" dirty="0" smtClean="0"/>
          </a:p>
          <a:p>
            <a:r>
              <a:rPr lang="tr-TR" dirty="0" smtClean="0"/>
              <a:t>İşlevsel </a:t>
            </a:r>
            <a:r>
              <a:rPr lang="tr-TR" dirty="0"/>
              <a:t>Değerlendirme ve Analiz, </a:t>
            </a:r>
            <a:endParaRPr lang="tr-TR" dirty="0" smtClean="0"/>
          </a:p>
          <a:p>
            <a:r>
              <a:rPr lang="tr-TR" dirty="0" smtClean="0"/>
              <a:t>PECS</a:t>
            </a:r>
            <a:r>
              <a:rPr lang="tr-TR" dirty="0"/>
              <a:t>, </a:t>
            </a:r>
            <a:endParaRPr lang="tr-TR" dirty="0" smtClean="0"/>
          </a:p>
          <a:p>
            <a:r>
              <a:rPr lang="tr-TR" dirty="0" smtClean="0"/>
              <a:t>Akran </a:t>
            </a:r>
            <a:r>
              <a:rPr lang="tr-TR" dirty="0"/>
              <a:t>Aracılı Uygulamalar, </a:t>
            </a:r>
            <a:endParaRPr lang="tr-TR" dirty="0" smtClean="0"/>
          </a:p>
          <a:p>
            <a:r>
              <a:rPr lang="tr-TR" dirty="0" smtClean="0"/>
              <a:t>TEACHH</a:t>
            </a:r>
            <a:r>
              <a:rPr lang="tr-TR" dirty="0"/>
              <a:t>, </a:t>
            </a:r>
            <a:endParaRPr lang="tr-TR" dirty="0" smtClean="0"/>
          </a:p>
          <a:p>
            <a:r>
              <a:rPr lang="tr-TR" dirty="0" smtClean="0"/>
              <a:t>Sosyal </a:t>
            </a:r>
            <a:r>
              <a:rPr lang="tr-TR" dirty="0"/>
              <a:t>Öyküler </a:t>
            </a:r>
            <a:endParaRPr lang="tr-TR" dirty="0" smtClean="0"/>
          </a:p>
          <a:p>
            <a:pPr marL="0" indent="0">
              <a:buNone/>
            </a:pPr>
            <a:r>
              <a:rPr lang="tr-TR" dirty="0" smtClean="0"/>
              <a:t>gibi </a:t>
            </a:r>
            <a:r>
              <a:rPr lang="tr-TR" dirty="0"/>
              <a:t>yöntem ve programlar OSB’de kullanılabilir.</a:t>
            </a:r>
          </a:p>
          <a:p>
            <a:pPr marL="0" indent="0">
              <a:buNone/>
            </a:pPr>
            <a:endParaRPr lang="tr-TR" dirty="0"/>
          </a:p>
        </p:txBody>
      </p:sp>
      <p:sp>
        <p:nvSpPr>
          <p:cNvPr id="3" name="Başlık 2"/>
          <p:cNvSpPr>
            <a:spLocks noGrp="1"/>
          </p:cNvSpPr>
          <p:nvPr>
            <p:ph type="title"/>
          </p:nvPr>
        </p:nvSpPr>
        <p:spPr/>
        <p:txBody>
          <a:bodyPr>
            <a:normAutofit fontScale="90000"/>
          </a:bodyPr>
          <a:lstStyle/>
          <a:p>
            <a:r>
              <a:rPr lang="tr-TR" dirty="0"/>
              <a:t>Hangi Eğitim Programları ve Yöntemleri Kullanılabilir</a:t>
            </a:r>
            <a:r>
              <a:rPr lang="tr-TR" dirty="0" smtClean="0"/>
              <a:t>?</a:t>
            </a:r>
            <a:endParaRPr lang="tr-TR" dirty="0"/>
          </a:p>
        </p:txBody>
      </p:sp>
    </p:spTree>
    <p:extLst>
      <p:ext uri="{BB962C8B-B14F-4D97-AF65-F5344CB8AC3E}">
        <p14:creationId xmlns:p14="http://schemas.microsoft.com/office/powerpoint/2010/main" val="202246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w81'\Desktop\NİHAL GÜL GÜNEŞ\GÖRSELLER\group-happy-children-waving-camera-600w-1241164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51310" cy="62646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608413" y="1074219"/>
            <a:ext cx="5400599" cy="2246769"/>
          </a:xfrm>
          <a:prstGeom prst="rect">
            <a:avLst/>
          </a:prstGeom>
          <a:noFill/>
        </p:spPr>
        <p:txBody>
          <a:bodyPr wrap="square" rtlCol="0">
            <a:spAutoFit/>
          </a:bodyPr>
          <a:lstStyle/>
          <a:p>
            <a:pPr algn="ctr"/>
            <a:r>
              <a:rPr lang="tr-TR" sz="2800" dirty="0" smtClean="0">
                <a:solidFill>
                  <a:srgbClr val="0070C0"/>
                </a:solidFill>
                <a:effectLst>
                  <a:outerShdw blurRad="38100" dist="38100" dir="2700000" algn="tl">
                    <a:srgbClr val="000000">
                      <a:alpha val="43137"/>
                    </a:srgbClr>
                  </a:outerShdw>
                </a:effectLst>
              </a:rPr>
              <a:t>Özel Eğitim Hizmetleri Bölümü</a:t>
            </a:r>
          </a:p>
          <a:p>
            <a:pPr algn="ctr"/>
            <a:r>
              <a:rPr lang="tr-TR" sz="2800" dirty="0" smtClean="0">
                <a:solidFill>
                  <a:srgbClr val="0070C0"/>
                </a:solidFill>
                <a:effectLst>
                  <a:outerShdw blurRad="38100" dist="38100" dir="2700000" algn="tl">
                    <a:srgbClr val="000000">
                      <a:alpha val="43137"/>
                    </a:srgbClr>
                  </a:outerShdw>
                </a:effectLst>
              </a:rPr>
              <a:t>Özel Eğitim Öğretmeni</a:t>
            </a:r>
          </a:p>
          <a:p>
            <a:pPr algn="ctr"/>
            <a:r>
              <a:rPr lang="tr-TR" sz="2800" dirty="0" smtClean="0">
                <a:solidFill>
                  <a:srgbClr val="0070C0"/>
                </a:solidFill>
                <a:effectLst>
                  <a:outerShdw blurRad="38100" dist="38100" dir="2700000" algn="tl">
                    <a:srgbClr val="000000">
                      <a:alpha val="43137"/>
                    </a:srgbClr>
                  </a:outerShdw>
                </a:effectLst>
              </a:rPr>
              <a:t> Nihal GÜL GÜNEŞ</a:t>
            </a:r>
          </a:p>
          <a:p>
            <a:pPr algn="ctr"/>
            <a:endParaRPr lang="tr-TR" sz="2800" dirty="0" smtClean="0">
              <a:solidFill>
                <a:srgbClr val="0070C0"/>
              </a:solidFill>
              <a:effectLst>
                <a:outerShdw blurRad="38100" dist="38100" dir="2700000" algn="tl">
                  <a:srgbClr val="000000">
                    <a:alpha val="43137"/>
                  </a:srgbClr>
                </a:outerShdw>
              </a:effectLst>
            </a:endParaRPr>
          </a:p>
          <a:p>
            <a:pPr algn="ctr"/>
            <a:r>
              <a:rPr lang="tr-TR" sz="2800" dirty="0" smtClean="0">
                <a:solidFill>
                  <a:srgbClr val="0070C0"/>
                </a:solidFill>
                <a:effectLst>
                  <a:outerShdw blurRad="38100" dist="38100" dir="2700000" algn="tl">
                    <a:srgbClr val="000000">
                      <a:alpha val="43137"/>
                    </a:srgbClr>
                  </a:outerShdw>
                </a:effectLst>
              </a:rPr>
              <a:t>DİNLEDİĞİNİZ İÇİN TEŞEKKÜRLER</a:t>
            </a:r>
            <a:endParaRPr lang="tr-TR" sz="28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659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91880" y="2492896"/>
            <a:ext cx="5040559" cy="4104456"/>
          </a:xfrm>
        </p:spPr>
        <p:txBody>
          <a:bodyPr>
            <a:normAutofit fontScale="92500" lnSpcReduction="20000"/>
          </a:bodyPr>
          <a:lstStyle/>
          <a:p>
            <a:pPr marL="0" indent="0">
              <a:buNone/>
            </a:pPr>
            <a:r>
              <a:rPr lang="tr-TR" dirty="0"/>
              <a:t>Bebeklikten itibaren karşısındakinin gözüne bakmada, ortak dikkat ve işaret etme davranışlarındaki yetersizlik ve isteksizlikle kendini belli eden, 3 yaşından önce ortaya çıkan, ciddi sosyal etkileşim ve iletişim bozukluğunun yanında sosyal davranış, dil, algısal fonksiyonlar, tekrarlayan davranışlar ve ilgilerle kendini gösteren, yaşam boyu süren, belirtilerin görünümünde ve şiddetinde bireyden bireye farklılık gösterebilen ve özelliklerinde hafiften ağıra kadar değişkenlik olabilen gelişimsel </a:t>
            </a:r>
            <a:r>
              <a:rPr lang="tr-TR" dirty="0" err="1"/>
              <a:t>nöro</a:t>
            </a:r>
            <a:r>
              <a:rPr lang="tr-TR" dirty="0"/>
              <a:t>-gelişimsel bir bozukluktur.</a:t>
            </a:r>
          </a:p>
        </p:txBody>
      </p:sp>
      <p:sp>
        <p:nvSpPr>
          <p:cNvPr id="2" name="Başlık 1"/>
          <p:cNvSpPr>
            <a:spLocks noGrp="1"/>
          </p:cNvSpPr>
          <p:nvPr>
            <p:ph type="title"/>
          </p:nvPr>
        </p:nvSpPr>
        <p:spPr/>
        <p:txBody>
          <a:bodyPr>
            <a:normAutofit fontScale="90000"/>
          </a:bodyPr>
          <a:lstStyle/>
          <a:p>
            <a:r>
              <a:rPr lang="tr-TR" dirty="0"/>
              <a:t>Otizm Spektrum Bozukluğu Nedir?</a:t>
            </a:r>
          </a:p>
        </p:txBody>
      </p:sp>
      <p:pic>
        <p:nvPicPr>
          <p:cNvPr id="2050" name="Picture 2" descr="C:\Users\w81'\Desktop\NİHAL GÜL GÜNEŞ\GÖRSELLER\colorful-brain-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996952"/>
            <a:ext cx="3068309" cy="257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790" y="1340768"/>
            <a:ext cx="5148560" cy="4821526"/>
          </a:xfrm>
        </p:spPr>
        <p:txBody>
          <a:bodyPr>
            <a:noAutofit/>
          </a:bodyPr>
          <a:lstStyle/>
          <a:p>
            <a:pPr marL="0" indent="0">
              <a:buNone/>
            </a:pPr>
            <a:r>
              <a:rPr lang="tr-TR" sz="1800" dirty="0"/>
              <a:t>Bir çocuğa otizm tanısı konulabilmesi için aşağıda sayılan belirtilerden en az 6 tanesini taşıyor olması gereklidir.</a:t>
            </a:r>
          </a:p>
          <a:p>
            <a:pPr marL="0" indent="0">
              <a:buNone/>
            </a:pPr>
            <a:r>
              <a:rPr lang="tr-TR" sz="1800" dirty="0"/>
              <a:t>•	Sosyal etkileşimde yetersizlik (göz teması kuramama, yaşıtlarıyla ilgilenmeme ve oyun oynamama, normal mimik ve duygusal ifadeleri göstermeme, etkileşim başlatma ve sürdürmede zorluk)</a:t>
            </a:r>
          </a:p>
          <a:p>
            <a:pPr marL="0" indent="0">
              <a:buNone/>
              <a:tabLst>
                <a:tab pos="354013" algn="l"/>
              </a:tabLst>
            </a:pPr>
            <a:r>
              <a:rPr lang="tr-TR" sz="1800" dirty="0"/>
              <a:t>•	İletişim bozukluğu (konuşamama, aynı kelimenin sürekli tekrarı (ekolali), konuşan çocuklarla iletişim kurmaya çalışmama)</a:t>
            </a:r>
          </a:p>
          <a:p>
            <a:pPr marL="0" indent="0" defTabSz="354013">
              <a:buNone/>
            </a:pPr>
            <a:r>
              <a:rPr lang="tr-TR" sz="1800" dirty="0"/>
              <a:t>•	Hayali veya sembolik oyunlar oynamama (hayali oyunlar kurmama, tekrarlayan basit aktiviteler, sürekli aynı rutin hareketleri tekrar etmek, bir nesnenin bir parçasına aşırı takıntılı olmak, duygusal olarak uyarılamama veya aşırı tepki</a:t>
            </a:r>
            <a:r>
              <a:rPr lang="tr-TR" sz="1800" dirty="0" smtClean="0"/>
              <a:t>)</a:t>
            </a:r>
            <a:endParaRPr lang="tr-TR" sz="1800" dirty="0"/>
          </a:p>
        </p:txBody>
      </p:sp>
      <p:pic>
        <p:nvPicPr>
          <p:cNvPr id="3074" name="Picture 2" descr="C:\Users\w81'\Desktop\NİHAL GÜL GÜNEŞ\GÖRSELLER\colored-hands-create-frame-321052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636912"/>
            <a:ext cx="3221060" cy="306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9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44008" y="2636912"/>
            <a:ext cx="4176463" cy="3672407"/>
          </a:xfrm>
        </p:spPr>
        <p:txBody>
          <a:bodyPr>
            <a:normAutofit fontScale="85000" lnSpcReduction="10000"/>
          </a:bodyPr>
          <a:lstStyle/>
          <a:p>
            <a:pPr marL="0" indent="0">
              <a:buNone/>
            </a:pPr>
            <a:r>
              <a:rPr lang="tr-TR" dirty="0"/>
              <a:t>DSM-5'te otizm spektrum bozukluğu kategorisine ilişkin olarak şu özellikler vurgulanmaktadır:</a:t>
            </a:r>
          </a:p>
          <a:p>
            <a:pPr marL="176213" indent="-176213" defTabSz="265113"/>
            <a:r>
              <a:rPr lang="tr-TR" dirty="0"/>
              <a:t> 	Farklı bağlamlarda gözlenen sürekli bir sosyal iletişim ve sosyal etkileşim yetersizliği</a:t>
            </a:r>
          </a:p>
          <a:p>
            <a:pPr marL="176213" indent="-176213" defTabSz="265113"/>
            <a:r>
              <a:rPr lang="tr-TR" dirty="0"/>
              <a:t> 	Sınırlı ve yineleyici davranış, ilgi ve etkinlik örüntüleri</a:t>
            </a:r>
          </a:p>
          <a:p>
            <a:pPr marL="176213" indent="-176213" defTabSz="265113"/>
            <a:r>
              <a:rPr lang="tr-TR" dirty="0"/>
              <a:t> 	Belirtilerin erken çocuklukta ortaya çıkması</a:t>
            </a:r>
          </a:p>
          <a:p>
            <a:pPr marL="176213" indent="-176213" defTabSz="265113"/>
            <a:r>
              <a:rPr lang="tr-TR" dirty="0"/>
              <a:t> 	Günlük yaşam işlevlerinde aksama olması.</a:t>
            </a:r>
          </a:p>
          <a:p>
            <a:pPr marL="0" indent="0">
              <a:buNone/>
            </a:pPr>
            <a:endParaRPr lang="tr-TR" dirty="0"/>
          </a:p>
        </p:txBody>
      </p:sp>
      <p:pic>
        <p:nvPicPr>
          <p:cNvPr id="4098" name="Picture 2" descr="C:\Users\w81'\Desktop\tim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58" y="2099418"/>
            <a:ext cx="3530205" cy="435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81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7" y="1772817"/>
            <a:ext cx="6768751" cy="4536504"/>
          </a:xfrm>
        </p:spPr>
        <p:txBody>
          <a:bodyPr>
            <a:normAutofit fontScale="70000" lnSpcReduction="20000"/>
          </a:bodyPr>
          <a:lstStyle/>
          <a:p>
            <a:pPr marL="0" indent="0">
              <a:buNone/>
            </a:pPr>
            <a:r>
              <a:rPr lang="tr-TR" dirty="0"/>
              <a:t>Çocuğunuz;</a:t>
            </a:r>
          </a:p>
          <a:p>
            <a:r>
              <a:rPr lang="tr-TR" dirty="0" smtClean="0"/>
              <a:t>Başkalarıyla </a:t>
            </a:r>
            <a:r>
              <a:rPr lang="tr-TR" dirty="0"/>
              <a:t>göz teması kurmuyorsa,</a:t>
            </a:r>
          </a:p>
          <a:p>
            <a:r>
              <a:rPr lang="tr-TR" dirty="0" smtClean="0"/>
              <a:t>İsmini </a:t>
            </a:r>
            <a:r>
              <a:rPr lang="tr-TR" dirty="0"/>
              <a:t>söylediğinizde bakmıyorsa,</a:t>
            </a:r>
          </a:p>
          <a:p>
            <a:r>
              <a:rPr lang="tr-TR" dirty="0" smtClean="0"/>
              <a:t>Söyleneni </a:t>
            </a:r>
            <a:r>
              <a:rPr lang="tr-TR" dirty="0"/>
              <a:t>işitmiyor gibi davranıyorsa,</a:t>
            </a:r>
          </a:p>
          <a:p>
            <a:r>
              <a:rPr lang="tr-TR" dirty="0" smtClean="0"/>
              <a:t>Parmağıyla </a:t>
            </a:r>
            <a:r>
              <a:rPr lang="tr-TR" dirty="0"/>
              <a:t>istediği şeyi göstermiyorsa,</a:t>
            </a:r>
          </a:p>
          <a:p>
            <a:r>
              <a:rPr lang="tr-TR" dirty="0" smtClean="0"/>
              <a:t>Oyuncaklarla </a:t>
            </a:r>
            <a:r>
              <a:rPr lang="tr-TR" dirty="0"/>
              <a:t>oynamayı bilmiyorsa,</a:t>
            </a:r>
          </a:p>
          <a:p>
            <a:r>
              <a:rPr lang="tr-TR" dirty="0" smtClean="0"/>
              <a:t>Akranlarının </a:t>
            </a:r>
            <a:r>
              <a:rPr lang="tr-TR" dirty="0"/>
              <a:t>oynadığı oyunlara ilgi göstermiyorsa,</a:t>
            </a:r>
          </a:p>
          <a:p>
            <a:r>
              <a:rPr lang="tr-TR" dirty="0" smtClean="0"/>
              <a:t>Bazı </a:t>
            </a:r>
            <a:r>
              <a:rPr lang="tr-TR" dirty="0"/>
              <a:t>sözleri tekrar tekrar ve ilişkisiz ortamlarda söylüyorsa,</a:t>
            </a:r>
          </a:p>
          <a:p>
            <a:r>
              <a:rPr lang="tr-TR" dirty="0" smtClean="0"/>
              <a:t>Konuşmada </a:t>
            </a:r>
            <a:r>
              <a:rPr lang="tr-TR" dirty="0"/>
              <a:t>akranlarının gerisinde kalmışsa,</a:t>
            </a:r>
          </a:p>
          <a:p>
            <a:r>
              <a:rPr lang="tr-TR" dirty="0" smtClean="0"/>
              <a:t>Sallanmak</a:t>
            </a:r>
            <a:r>
              <a:rPr lang="tr-TR" dirty="0"/>
              <a:t>, çırpınmak gibi farklı hareketleri varsa,</a:t>
            </a:r>
          </a:p>
          <a:p>
            <a:r>
              <a:rPr lang="tr-TR" dirty="0" smtClean="0"/>
              <a:t>Aşırı </a:t>
            </a:r>
            <a:r>
              <a:rPr lang="tr-TR" dirty="0"/>
              <a:t>hareketli, hep kendi bildiğince davranıyorsa,</a:t>
            </a:r>
          </a:p>
          <a:p>
            <a:r>
              <a:rPr lang="tr-TR" dirty="0" smtClean="0"/>
              <a:t>Gözleri </a:t>
            </a:r>
            <a:r>
              <a:rPr lang="tr-TR" dirty="0"/>
              <a:t>bir şeye takılıp kalıyorsa,</a:t>
            </a:r>
          </a:p>
          <a:p>
            <a:r>
              <a:rPr lang="tr-TR" dirty="0" smtClean="0"/>
              <a:t>Bazı </a:t>
            </a:r>
            <a:r>
              <a:rPr lang="tr-TR" dirty="0"/>
              <a:t>eşyaları döndürmek, sıraya dizmek gibi sıra dışı hareketler yapıyorsa,</a:t>
            </a:r>
          </a:p>
          <a:p>
            <a:r>
              <a:rPr lang="tr-TR" dirty="0" smtClean="0"/>
              <a:t>Günlük </a:t>
            </a:r>
            <a:r>
              <a:rPr lang="tr-TR" dirty="0"/>
              <a:t>yaşamındaki düzen değişikliklerine aşırı tepki veriyorsa,</a:t>
            </a:r>
          </a:p>
          <a:p>
            <a:pPr marL="0" indent="0">
              <a:buNone/>
            </a:pPr>
            <a:r>
              <a:rPr lang="tr-TR" dirty="0"/>
              <a:t>otizm açısından iyi bir değerlendirme yapmak gerekir.</a:t>
            </a:r>
          </a:p>
          <a:p>
            <a:pPr marL="0" indent="0">
              <a:buNone/>
            </a:pPr>
            <a:endParaRPr lang="tr-TR" dirty="0"/>
          </a:p>
        </p:txBody>
      </p:sp>
      <p:sp>
        <p:nvSpPr>
          <p:cNvPr id="2" name="Başlık 1"/>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36912"/>
            <a:ext cx="239931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83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1988840"/>
            <a:ext cx="7408333" cy="4137323"/>
          </a:xfrm>
        </p:spPr>
        <p:txBody>
          <a:bodyPr>
            <a:normAutofit fontScale="85000" lnSpcReduction="10000"/>
          </a:bodyPr>
          <a:lstStyle/>
          <a:p>
            <a:pPr marL="0" indent="0">
              <a:buNone/>
            </a:pPr>
            <a:r>
              <a:rPr lang="tr-TR" dirty="0" smtClean="0"/>
              <a:t>Otizm</a:t>
            </a:r>
            <a:r>
              <a:rPr lang="tr-TR" dirty="0"/>
              <a:t>, günümüzde rastlanan en yaygın nörolojik bozukluklardan </a:t>
            </a:r>
            <a:r>
              <a:rPr lang="tr-TR" dirty="0" smtClean="0"/>
              <a:t>biridir ve </a:t>
            </a:r>
            <a:r>
              <a:rPr lang="tr-TR" dirty="0"/>
              <a:t>Hastalıkları Kontrol Etme ve Önleme Merkezi (</a:t>
            </a:r>
            <a:r>
              <a:rPr lang="tr-TR" dirty="0" err="1"/>
              <a:t>Centers</a:t>
            </a:r>
            <a:r>
              <a:rPr lang="tr-TR" dirty="0"/>
              <a:t> </a:t>
            </a:r>
            <a:r>
              <a:rPr lang="tr-TR" dirty="0" err="1"/>
              <a:t>for</a:t>
            </a:r>
            <a:r>
              <a:rPr lang="tr-TR" dirty="0"/>
              <a:t> </a:t>
            </a:r>
            <a:r>
              <a:rPr lang="tr-TR" dirty="0" err="1"/>
              <a:t>Disease</a:t>
            </a:r>
            <a:r>
              <a:rPr lang="tr-TR" dirty="0"/>
              <a:t> Control </a:t>
            </a:r>
            <a:r>
              <a:rPr lang="tr-TR" dirty="0" err="1"/>
              <a:t>Prevention</a:t>
            </a:r>
            <a:r>
              <a:rPr lang="tr-TR" dirty="0"/>
              <a:t>)’</a:t>
            </a:r>
            <a:r>
              <a:rPr lang="tr-TR" dirty="0" err="1"/>
              <a:t>nin</a:t>
            </a:r>
            <a:r>
              <a:rPr lang="tr-TR" dirty="0"/>
              <a:t> verilerine göre 2006 yılında her 150 çocuktan 1’inde otizm görülürken, 2018 yılında verilen son bilgiye göre de, her 59 çocuktan 1’inde otizm görülmektedir.</a:t>
            </a:r>
          </a:p>
          <a:p>
            <a:pPr marL="0" indent="0">
              <a:buNone/>
            </a:pPr>
            <a:r>
              <a:rPr lang="tr-TR" dirty="0"/>
              <a:t>Otizm tüm ırklarda, etnik gruplarda ya da sosyal statüsü farklı gruplarda görülebileceği, ailenin gelir durumu, yaşam biçimi ve eğitim düzeyi ile otizm spektrum bozukluğu arasında bir bağ olmadığı vurgulanmaktadır.</a:t>
            </a:r>
          </a:p>
          <a:p>
            <a:pPr marL="0" indent="0">
              <a:buNone/>
            </a:pPr>
            <a:r>
              <a:rPr lang="tr-TR" dirty="0"/>
              <a:t>Cinsiyetle ilişkili olarak farklı görülme sıklığı bilgileri bulunmasına rağmen, ortak görüş, erkeklerde kızlardan daha fazla görüldüğüdür.</a:t>
            </a:r>
          </a:p>
          <a:p>
            <a:pPr marL="0" indent="0">
              <a:buNone/>
            </a:pPr>
            <a:r>
              <a:rPr lang="tr-TR" dirty="0"/>
              <a:t>Otizm tanısı alan çocukların çoğunda değişik derecelerde öğrenme güçlüğü ve zeka geriliği de görülebilir.</a:t>
            </a:r>
          </a:p>
          <a:p>
            <a:pPr marL="0" indent="0">
              <a:buNone/>
            </a:pPr>
            <a:endParaRPr lang="tr-TR" dirty="0"/>
          </a:p>
        </p:txBody>
      </p:sp>
      <p:sp>
        <p:nvSpPr>
          <p:cNvPr id="3" name="Başlık 2"/>
          <p:cNvSpPr>
            <a:spLocks noGrp="1"/>
          </p:cNvSpPr>
          <p:nvPr>
            <p:ph type="title"/>
          </p:nvPr>
        </p:nvSpPr>
        <p:spPr/>
        <p:txBody>
          <a:bodyPr>
            <a:normAutofit fontScale="90000"/>
          </a:bodyPr>
          <a:lstStyle/>
          <a:p>
            <a:r>
              <a:rPr lang="tr-TR" dirty="0"/>
              <a:t>Otizm Spektrum Bozukluğunun Sıklığı Nedir</a:t>
            </a:r>
            <a:r>
              <a:rPr lang="tr-TR" dirty="0" smtClean="0"/>
              <a:t>?</a:t>
            </a:r>
            <a:endParaRPr lang="tr-TR" dirty="0"/>
          </a:p>
        </p:txBody>
      </p:sp>
      <p:pic>
        <p:nvPicPr>
          <p:cNvPr id="7170" name="Picture 2" descr="C:\Users\w81'\Desktop\NİHAL GÜL GÜNEŞ\GÖRSELLER\kisspng-cartoon-student-clip-art-5af9b182605a41.9410913615263133463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4005064"/>
            <a:ext cx="929756" cy="135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1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4077072"/>
            <a:ext cx="7848872" cy="2448271"/>
          </a:xfrm>
        </p:spPr>
        <p:txBody>
          <a:bodyPr>
            <a:normAutofit/>
          </a:bodyPr>
          <a:lstStyle/>
          <a:p>
            <a:pPr marL="0" indent="0">
              <a:buNone/>
            </a:pPr>
            <a:r>
              <a:rPr lang="tr-TR" dirty="0"/>
              <a:t>Erken tanı ve doğru bir eğitim yöntemi ile yoğun olarak eğitim alan çocukların yaklaşık yüzde ellisinde otizmin belirtileri kontrol altına alınabilmekte, gelişim sağlanabilmekte, büyük ilerleme kaydedilmekte ve hatta bazı otizmli çocukların ergenlik yaşına geldiklerinde diğer arkadaşlarından farkı kalmayabilmektedir. </a:t>
            </a:r>
          </a:p>
        </p:txBody>
      </p:sp>
      <p:sp>
        <p:nvSpPr>
          <p:cNvPr id="3" name="Başlık 2"/>
          <p:cNvSpPr>
            <a:spLocks noGrp="1"/>
          </p:cNvSpPr>
          <p:nvPr>
            <p:ph type="title"/>
          </p:nvPr>
        </p:nvSpPr>
        <p:spPr/>
        <p:txBody>
          <a:bodyPr>
            <a:normAutofit fontScale="90000"/>
          </a:bodyPr>
          <a:lstStyle/>
          <a:p>
            <a:r>
              <a:rPr lang="tr-TR" dirty="0"/>
              <a:t>Erken Müdahale/Eğitimin Önemi Nedir?</a:t>
            </a:r>
          </a:p>
        </p:txBody>
      </p:sp>
      <p:pic>
        <p:nvPicPr>
          <p:cNvPr id="6146" name="Picture 2" descr="C:\Users\w81'\Desktop\NİHAL GÜL GÜNEŞ\GÖRSELLER\otizm-ned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348880"/>
            <a:ext cx="5232525" cy="172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5" y="1988840"/>
            <a:ext cx="5904656" cy="4392487"/>
          </a:xfrm>
        </p:spPr>
        <p:txBody>
          <a:bodyPr>
            <a:normAutofit lnSpcReduction="10000"/>
          </a:bodyPr>
          <a:lstStyle/>
          <a:p>
            <a:pPr marL="0" indent="0">
              <a:buNone/>
            </a:pPr>
            <a:r>
              <a:rPr lang="tr-TR" dirty="0"/>
              <a:t>Eğitsel değerlendirme ve tanılama, bireyin tüm gelişim alanlarındaki özellikleri eğitim alanındaki yeterliklerinin değerlendirilmesi ve uygun eğitim ortamına yönlendirilmesi sürecidir. Öncelikle Çocuklar İçin Özel Gereksinim Raporu (ÇÖZGER) almak için, veli/vasi çocuğu ile birlikte Özürlü Sağlık Kurulu bulunan bir hastaneye başvurmalıdır. Çocuklar İçin Özel Gereksinim Raporu (ÇÖZGER); Sağlık kurulunca hazırlanan çocuğun özel gereksinimlerini belirten belgeyi ifade etmektedir. </a:t>
            </a:r>
            <a:endParaRPr lang="tr-TR" dirty="0" smtClean="0"/>
          </a:p>
        </p:txBody>
      </p:sp>
      <p:sp>
        <p:nvSpPr>
          <p:cNvPr id="3" name="Başlık 2"/>
          <p:cNvSpPr>
            <a:spLocks noGrp="1"/>
          </p:cNvSpPr>
          <p:nvPr>
            <p:ph type="title"/>
          </p:nvPr>
        </p:nvSpPr>
        <p:spPr/>
        <p:txBody>
          <a:bodyPr>
            <a:normAutofit fontScale="90000"/>
          </a:bodyPr>
          <a:lstStyle/>
          <a:p>
            <a:r>
              <a:rPr lang="tr-TR" dirty="0" smtClean="0"/>
              <a:t>Eğitim İçin </a:t>
            </a:r>
            <a:r>
              <a:rPr lang="tr-TR" dirty="0"/>
              <a:t>Değerlendirme ve Yönlendirme Nasıl Yapılır?</a:t>
            </a:r>
          </a:p>
        </p:txBody>
      </p:sp>
      <p:pic>
        <p:nvPicPr>
          <p:cNvPr id="8194" name="Picture 2" descr="C:\Users\w81'\Desktop\NİHAL GÜL GÜNEŞ\GÖRSELLER\1666763_stock-photo-pediatric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552" y="2636912"/>
            <a:ext cx="2572966" cy="230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0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635896" y="1124744"/>
            <a:ext cx="5256584" cy="5400600"/>
          </a:xfrm>
        </p:spPr>
        <p:txBody>
          <a:bodyPr>
            <a:normAutofit/>
          </a:bodyPr>
          <a:lstStyle/>
          <a:p>
            <a:pPr marL="0" indent="0">
              <a:buNone/>
            </a:pPr>
            <a:r>
              <a:rPr lang="tr-TR" dirty="0"/>
              <a:t>Sonrasında Özel Eğitim Hizmetlerinin planlanması ve sunulması için yönlendirme, il ve ilçelerde yer alan Milli Eğitim Müdürlüklerine bağlı Rehberlik ve Araştırma Merkezleri tarafından yürütülür. Otizm spektrum bozukluğu olan çocukların eğitsel değerlendirme ve tanılaması Rehberlik ve Araştırma Merkezlerinde oluşturulan Özel Eğitim Değerlendirme Kurulu tarafından yapılır. Çocuk ve ailesi daha sonra resmi ve özel eğitim kurumlarına yönlendirilir. </a:t>
            </a:r>
          </a:p>
        </p:txBody>
      </p:sp>
      <p:pic>
        <p:nvPicPr>
          <p:cNvPr id="9218" name="Picture 2" descr="C:\Users\w81'\Desktop\NİHAL GÜL GÜNEŞ\GÖRSELLER\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319441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12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65</TotalTime>
  <Words>672</Words>
  <Application>Microsoft Office PowerPoint</Application>
  <PresentationFormat>Ekran Gösterisi (4:3)</PresentationFormat>
  <Paragraphs>60</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Dalga Biçimi</vt:lpstr>
      <vt:lpstr>OTİZM SPEKTRUM BOZUKLUĞU</vt:lpstr>
      <vt:lpstr>Otizm Spektrum Bozukluğu Nedir?</vt:lpstr>
      <vt:lpstr>PowerPoint Sunusu</vt:lpstr>
      <vt:lpstr>PowerPoint Sunusu</vt:lpstr>
      <vt:lpstr>PowerPoint Sunusu</vt:lpstr>
      <vt:lpstr>Otizm Spektrum Bozukluğunun Sıklığı Nedir?</vt:lpstr>
      <vt:lpstr>Erken Müdahale/Eğitimin Önemi Nedir?</vt:lpstr>
      <vt:lpstr>Eğitim İçin Değerlendirme ve Yönlendirme Nasıl Yapılır?</vt:lpstr>
      <vt:lpstr>PowerPoint Sunusu</vt:lpstr>
      <vt:lpstr>PowerPoint Sunusu</vt:lpstr>
      <vt:lpstr>Hangi Eğitim Programları ve Yöntemleri Kullanılabilir?</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Otizm Spektrum Bozukluğu</dc:title>
  <dc:creator>veli</dc:creator>
  <cp:lastModifiedBy>veli</cp:lastModifiedBy>
  <cp:revision>5</cp:revision>
  <dcterms:created xsi:type="dcterms:W3CDTF">2021-03-16T07:53:44Z</dcterms:created>
  <dcterms:modified xsi:type="dcterms:W3CDTF">2021-03-16T08:59:31Z</dcterms:modified>
</cp:coreProperties>
</file>