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3C3C7-A87E-479F-90BE-B6360FAC42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6CCA5000-058A-4CD2-BC4D-18F9ECC0BD93}">
      <dgm:prSet phldrT="[Metin]"/>
      <dgm:spPr/>
      <dgm:t>
        <a:bodyPr/>
        <a:lstStyle/>
        <a:p>
          <a:r>
            <a:rPr lang="tr-TR" dirty="0" smtClean="0"/>
            <a:t>Toplam Vaka Sayısı</a:t>
          </a:r>
          <a:endParaRPr lang="tr-TR" dirty="0"/>
        </a:p>
      </dgm:t>
    </dgm:pt>
    <dgm:pt modelId="{15976DA8-5031-450F-BD53-A15A04F88DCC}" type="parTrans" cxnId="{614E1805-D2A0-43BD-BD4D-C26CCD550D4E}">
      <dgm:prSet/>
      <dgm:spPr/>
      <dgm:t>
        <a:bodyPr/>
        <a:lstStyle/>
        <a:p>
          <a:endParaRPr lang="tr-TR"/>
        </a:p>
      </dgm:t>
    </dgm:pt>
    <dgm:pt modelId="{089E3976-DCBA-49FD-951F-66B1F01E9438}" type="sibTrans" cxnId="{614E1805-D2A0-43BD-BD4D-C26CCD550D4E}">
      <dgm:prSet/>
      <dgm:spPr/>
      <dgm:t>
        <a:bodyPr/>
        <a:lstStyle/>
        <a:p>
          <a:endParaRPr lang="tr-TR"/>
        </a:p>
      </dgm:t>
    </dgm:pt>
    <dgm:pt modelId="{658715AF-82A8-4CBE-8544-2DE858602204}">
      <dgm:prSet phldrT="[Metin]"/>
      <dgm:spPr/>
      <dgm:t>
        <a:bodyPr/>
        <a:lstStyle/>
        <a:p>
          <a:r>
            <a:rPr lang="tr-TR" dirty="0" smtClean="0"/>
            <a:t>11.984.107 kişi</a:t>
          </a:r>
          <a:endParaRPr lang="tr-TR" dirty="0"/>
        </a:p>
      </dgm:t>
    </dgm:pt>
    <dgm:pt modelId="{62F384CE-D5EA-4F4C-9DD4-F35D63BA05E0}" type="parTrans" cxnId="{FCB3BF63-6B44-40D9-BAE5-9F2A3D54C8D0}">
      <dgm:prSet/>
      <dgm:spPr/>
      <dgm:t>
        <a:bodyPr/>
        <a:lstStyle/>
        <a:p>
          <a:endParaRPr lang="tr-TR"/>
        </a:p>
      </dgm:t>
    </dgm:pt>
    <dgm:pt modelId="{99C9E42E-F699-4CCA-AA65-B36B6F24A87E}" type="sibTrans" cxnId="{FCB3BF63-6B44-40D9-BAE5-9F2A3D54C8D0}">
      <dgm:prSet/>
      <dgm:spPr/>
      <dgm:t>
        <a:bodyPr/>
        <a:lstStyle/>
        <a:p>
          <a:endParaRPr lang="tr-TR"/>
        </a:p>
      </dgm:t>
    </dgm:pt>
    <dgm:pt modelId="{69275B01-761F-42CE-A576-9BA65FA3FA35}">
      <dgm:prSet phldrT="[Metin]"/>
      <dgm:spPr/>
      <dgm:t>
        <a:bodyPr/>
        <a:lstStyle/>
        <a:p>
          <a:r>
            <a:rPr lang="tr-TR" dirty="0" smtClean="0"/>
            <a:t>Toplam Vefat Sayısı</a:t>
          </a:r>
          <a:endParaRPr lang="tr-TR" dirty="0"/>
        </a:p>
      </dgm:t>
    </dgm:pt>
    <dgm:pt modelId="{C2F1A662-ED07-4340-90D6-26D3DEAA5B65}" type="parTrans" cxnId="{BD9BF2E9-5E58-421A-904C-8E82F47BE987}">
      <dgm:prSet/>
      <dgm:spPr/>
      <dgm:t>
        <a:bodyPr/>
        <a:lstStyle/>
        <a:p>
          <a:endParaRPr lang="tr-TR"/>
        </a:p>
      </dgm:t>
    </dgm:pt>
    <dgm:pt modelId="{7AB0F929-973B-498C-B201-49C6C6609804}" type="sibTrans" cxnId="{BD9BF2E9-5E58-421A-904C-8E82F47BE987}">
      <dgm:prSet/>
      <dgm:spPr/>
      <dgm:t>
        <a:bodyPr/>
        <a:lstStyle/>
        <a:p>
          <a:endParaRPr lang="tr-TR"/>
        </a:p>
      </dgm:t>
    </dgm:pt>
    <dgm:pt modelId="{76DBD6AD-B5CE-490F-A180-D15088FAD1B9}">
      <dgm:prSet phldrT="[Metin]"/>
      <dgm:spPr/>
      <dgm:t>
        <a:bodyPr/>
        <a:lstStyle/>
        <a:p>
          <a:r>
            <a:rPr lang="tr-TR" dirty="0" smtClean="0"/>
            <a:t>547.419 kişi</a:t>
          </a:r>
          <a:endParaRPr lang="tr-TR" dirty="0"/>
        </a:p>
      </dgm:t>
    </dgm:pt>
    <dgm:pt modelId="{92BE47D6-4828-42F2-9E45-DFBFE8037E92}" type="parTrans" cxnId="{72BF196B-50FE-432D-99AC-22DCC9BBCAC6}">
      <dgm:prSet/>
      <dgm:spPr/>
      <dgm:t>
        <a:bodyPr/>
        <a:lstStyle/>
        <a:p>
          <a:endParaRPr lang="tr-TR"/>
        </a:p>
      </dgm:t>
    </dgm:pt>
    <dgm:pt modelId="{21F06D92-36AF-4F3B-827E-D7A4E1836D24}" type="sibTrans" cxnId="{72BF196B-50FE-432D-99AC-22DCC9BBCAC6}">
      <dgm:prSet/>
      <dgm:spPr/>
      <dgm:t>
        <a:bodyPr/>
        <a:lstStyle/>
        <a:p>
          <a:endParaRPr lang="tr-TR"/>
        </a:p>
      </dgm:t>
    </dgm:pt>
    <dgm:pt modelId="{57A69164-AA79-483E-8047-0D0AB34AF99B}" type="pres">
      <dgm:prSet presAssocID="{4BC3C3C7-A87E-479F-90BE-B6360FAC4265}" presName="Name0" presStyleCnt="0">
        <dgm:presLayoutVars>
          <dgm:dir/>
          <dgm:animLvl val="lvl"/>
          <dgm:resizeHandles val="exact"/>
        </dgm:presLayoutVars>
      </dgm:prSet>
      <dgm:spPr/>
      <dgm:t>
        <a:bodyPr/>
        <a:lstStyle/>
        <a:p>
          <a:endParaRPr lang="tr-TR"/>
        </a:p>
      </dgm:t>
    </dgm:pt>
    <dgm:pt modelId="{DB8D8D12-0C8E-4BA6-8B95-658FDD6BDD70}" type="pres">
      <dgm:prSet presAssocID="{6CCA5000-058A-4CD2-BC4D-18F9ECC0BD93}" presName="composite" presStyleCnt="0"/>
      <dgm:spPr/>
    </dgm:pt>
    <dgm:pt modelId="{F39A617F-4181-4506-9E55-FBA79260C659}" type="pres">
      <dgm:prSet presAssocID="{6CCA5000-058A-4CD2-BC4D-18F9ECC0BD93}" presName="parTx" presStyleLbl="alignNode1" presStyleIdx="0" presStyleCnt="2">
        <dgm:presLayoutVars>
          <dgm:chMax val="0"/>
          <dgm:chPref val="0"/>
          <dgm:bulletEnabled val="1"/>
        </dgm:presLayoutVars>
      </dgm:prSet>
      <dgm:spPr/>
      <dgm:t>
        <a:bodyPr/>
        <a:lstStyle/>
        <a:p>
          <a:endParaRPr lang="tr-TR"/>
        </a:p>
      </dgm:t>
    </dgm:pt>
    <dgm:pt modelId="{F9216170-9532-409F-940E-4E69B0058036}" type="pres">
      <dgm:prSet presAssocID="{6CCA5000-058A-4CD2-BC4D-18F9ECC0BD93}" presName="desTx" presStyleLbl="alignAccFollowNode1" presStyleIdx="0" presStyleCnt="2">
        <dgm:presLayoutVars>
          <dgm:bulletEnabled val="1"/>
        </dgm:presLayoutVars>
      </dgm:prSet>
      <dgm:spPr/>
      <dgm:t>
        <a:bodyPr/>
        <a:lstStyle/>
        <a:p>
          <a:endParaRPr lang="tr-TR"/>
        </a:p>
      </dgm:t>
    </dgm:pt>
    <dgm:pt modelId="{C0119B56-44ED-41F6-B954-94CFC20800FC}" type="pres">
      <dgm:prSet presAssocID="{089E3976-DCBA-49FD-951F-66B1F01E9438}" presName="space" presStyleCnt="0"/>
      <dgm:spPr/>
    </dgm:pt>
    <dgm:pt modelId="{60DCACD3-0067-49AB-8C32-391A9C75999A}" type="pres">
      <dgm:prSet presAssocID="{69275B01-761F-42CE-A576-9BA65FA3FA35}" presName="composite" presStyleCnt="0"/>
      <dgm:spPr/>
    </dgm:pt>
    <dgm:pt modelId="{D61C1967-270F-4BC0-8D22-4C851A3D8948}" type="pres">
      <dgm:prSet presAssocID="{69275B01-761F-42CE-A576-9BA65FA3FA35}" presName="parTx" presStyleLbl="alignNode1" presStyleIdx="1" presStyleCnt="2">
        <dgm:presLayoutVars>
          <dgm:chMax val="0"/>
          <dgm:chPref val="0"/>
          <dgm:bulletEnabled val="1"/>
        </dgm:presLayoutVars>
      </dgm:prSet>
      <dgm:spPr/>
      <dgm:t>
        <a:bodyPr/>
        <a:lstStyle/>
        <a:p>
          <a:endParaRPr lang="tr-TR"/>
        </a:p>
      </dgm:t>
    </dgm:pt>
    <dgm:pt modelId="{AED118A6-ADDA-45F3-8FC0-F091F59E2860}" type="pres">
      <dgm:prSet presAssocID="{69275B01-761F-42CE-A576-9BA65FA3FA35}" presName="desTx" presStyleLbl="alignAccFollowNode1" presStyleIdx="1" presStyleCnt="2">
        <dgm:presLayoutVars>
          <dgm:bulletEnabled val="1"/>
        </dgm:presLayoutVars>
      </dgm:prSet>
      <dgm:spPr/>
      <dgm:t>
        <a:bodyPr/>
        <a:lstStyle/>
        <a:p>
          <a:endParaRPr lang="tr-TR"/>
        </a:p>
      </dgm:t>
    </dgm:pt>
  </dgm:ptLst>
  <dgm:cxnLst>
    <dgm:cxn modelId="{FCB3BF63-6B44-40D9-BAE5-9F2A3D54C8D0}" srcId="{6CCA5000-058A-4CD2-BC4D-18F9ECC0BD93}" destId="{658715AF-82A8-4CBE-8544-2DE858602204}" srcOrd="0" destOrd="0" parTransId="{62F384CE-D5EA-4F4C-9DD4-F35D63BA05E0}" sibTransId="{99C9E42E-F699-4CCA-AA65-B36B6F24A87E}"/>
    <dgm:cxn modelId="{30CA7BB1-45F5-4C75-B46E-5ADABC60B29B}" type="presOf" srcId="{4BC3C3C7-A87E-479F-90BE-B6360FAC4265}" destId="{57A69164-AA79-483E-8047-0D0AB34AF99B}" srcOrd="0" destOrd="0" presId="urn:microsoft.com/office/officeart/2005/8/layout/hList1"/>
    <dgm:cxn modelId="{BD9BF2E9-5E58-421A-904C-8E82F47BE987}" srcId="{4BC3C3C7-A87E-479F-90BE-B6360FAC4265}" destId="{69275B01-761F-42CE-A576-9BA65FA3FA35}" srcOrd="1" destOrd="0" parTransId="{C2F1A662-ED07-4340-90D6-26D3DEAA5B65}" sibTransId="{7AB0F929-973B-498C-B201-49C6C6609804}"/>
    <dgm:cxn modelId="{60C60AB3-DE86-4381-8378-7F5928B25A1B}" type="presOf" srcId="{69275B01-761F-42CE-A576-9BA65FA3FA35}" destId="{D61C1967-270F-4BC0-8D22-4C851A3D8948}" srcOrd="0" destOrd="0" presId="urn:microsoft.com/office/officeart/2005/8/layout/hList1"/>
    <dgm:cxn modelId="{8F0F53F9-4676-44E5-AE49-A7CBA243564B}" type="presOf" srcId="{6CCA5000-058A-4CD2-BC4D-18F9ECC0BD93}" destId="{F39A617F-4181-4506-9E55-FBA79260C659}" srcOrd="0" destOrd="0" presId="urn:microsoft.com/office/officeart/2005/8/layout/hList1"/>
    <dgm:cxn modelId="{72BF196B-50FE-432D-99AC-22DCC9BBCAC6}" srcId="{69275B01-761F-42CE-A576-9BA65FA3FA35}" destId="{76DBD6AD-B5CE-490F-A180-D15088FAD1B9}" srcOrd="0" destOrd="0" parTransId="{92BE47D6-4828-42F2-9E45-DFBFE8037E92}" sibTransId="{21F06D92-36AF-4F3B-827E-D7A4E1836D24}"/>
    <dgm:cxn modelId="{31F5E05B-21D8-4FEE-98FF-6792A4C8B790}" type="presOf" srcId="{658715AF-82A8-4CBE-8544-2DE858602204}" destId="{F9216170-9532-409F-940E-4E69B0058036}" srcOrd="0" destOrd="0" presId="urn:microsoft.com/office/officeart/2005/8/layout/hList1"/>
    <dgm:cxn modelId="{614E1805-D2A0-43BD-BD4D-C26CCD550D4E}" srcId="{4BC3C3C7-A87E-479F-90BE-B6360FAC4265}" destId="{6CCA5000-058A-4CD2-BC4D-18F9ECC0BD93}" srcOrd="0" destOrd="0" parTransId="{15976DA8-5031-450F-BD53-A15A04F88DCC}" sibTransId="{089E3976-DCBA-49FD-951F-66B1F01E9438}"/>
    <dgm:cxn modelId="{B8733448-6693-434F-B518-F474FD0E8C1E}" type="presOf" srcId="{76DBD6AD-B5CE-490F-A180-D15088FAD1B9}" destId="{AED118A6-ADDA-45F3-8FC0-F091F59E2860}" srcOrd="0" destOrd="0" presId="urn:microsoft.com/office/officeart/2005/8/layout/hList1"/>
    <dgm:cxn modelId="{EB3AA1B3-A902-4312-A4FC-D8CA55D76E52}" type="presParOf" srcId="{57A69164-AA79-483E-8047-0D0AB34AF99B}" destId="{DB8D8D12-0C8E-4BA6-8B95-658FDD6BDD70}" srcOrd="0" destOrd="0" presId="urn:microsoft.com/office/officeart/2005/8/layout/hList1"/>
    <dgm:cxn modelId="{D9D3B3FE-3222-4976-93BA-539586EBCD27}" type="presParOf" srcId="{DB8D8D12-0C8E-4BA6-8B95-658FDD6BDD70}" destId="{F39A617F-4181-4506-9E55-FBA79260C659}" srcOrd="0" destOrd="0" presId="urn:microsoft.com/office/officeart/2005/8/layout/hList1"/>
    <dgm:cxn modelId="{AA6F6047-43AD-4C7D-BABB-85B70792BEC3}" type="presParOf" srcId="{DB8D8D12-0C8E-4BA6-8B95-658FDD6BDD70}" destId="{F9216170-9532-409F-940E-4E69B0058036}" srcOrd="1" destOrd="0" presId="urn:microsoft.com/office/officeart/2005/8/layout/hList1"/>
    <dgm:cxn modelId="{FB3C7BBB-C216-4866-BF46-DDFECFFF0B1E}" type="presParOf" srcId="{57A69164-AA79-483E-8047-0D0AB34AF99B}" destId="{C0119B56-44ED-41F6-B954-94CFC20800FC}" srcOrd="1" destOrd="0" presId="urn:microsoft.com/office/officeart/2005/8/layout/hList1"/>
    <dgm:cxn modelId="{21AFC615-8E2D-48CF-AE77-068A41680B11}" type="presParOf" srcId="{57A69164-AA79-483E-8047-0D0AB34AF99B}" destId="{60DCACD3-0067-49AB-8C32-391A9C75999A}" srcOrd="2" destOrd="0" presId="urn:microsoft.com/office/officeart/2005/8/layout/hList1"/>
    <dgm:cxn modelId="{500188EF-82CC-4172-9077-0F2782115AA7}" type="presParOf" srcId="{60DCACD3-0067-49AB-8C32-391A9C75999A}" destId="{D61C1967-270F-4BC0-8D22-4C851A3D8948}" srcOrd="0" destOrd="0" presId="urn:microsoft.com/office/officeart/2005/8/layout/hList1"/>
    <dgm:cxn modelId="{706202DD-42D4-48C3-B072-E7C69DD391D7}" type="presParOf" srcId="{60DCACD3-0067-49AB-8C32-391A9C75999A}" destId="{AED118A6-ADDA-45F3-8FC0-F091F59E286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1A17A-21A6-4F0D-9B60-EEC1DD136D5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CCEB62C-7FE2-40E7-916D-276A250FCC9A}">
      <dgm:prSet phldrT="[Metin]"/>
      <dgm:spPr/>
      <dgm:t>
        <a:bodyPr/>
        <a:lstStyle/>
        <a:p>
          <a:r>
            <a:rPr lang="tr-TR" dirty="0" smtClean="0"/>
            <a:t>Solunum zorlukları</a:t>
          </a:r>
          <a:endParaRPr lang="tr-TR" dirty="0"/>
        </a:p>
      </dgm:t>
    </dgm:pt>
    <dgm:pt modelId="{129FE9FC-4DE6-49E3-9989-D97A1BD31C9F}" type="parTrans" cxnId="{9CD8CE9D-E19F-4899-8F67-D83A0F1E039D}">
      <dgm:prSet/>
      <dgm:spPr/>
      <dgm:t>
        <a:bodyPr/>
        <a:lstStyle/>
        <a:p>
          <a:endParaRPr lang="tr-TR"/>
        </a:p>
      </dgm:t>
    </dgm:pt>
    <dgm:pt modelId="{97642BB3-987F-4C08-8539-3E26A667314B}" type="sibTrans" cxnId="{9CD8CE9D-E19F-4899-8F67-D83A0F1E039D}">
      <dgm:prSet/>
      <dgm:spPr/>
      <dgm:t>
        <a:bodyPr/>
        <a:lstStyle/>
        <a:p>
          <a:endParaRPr lang="tr-TR"/>
        </a:p>
      </dgm:t>
    </dgm:pt>
    <dgm:pt modelId="{C09CAC3E-C6A7-48DE-80A6-23FCE1500048}">
      <dgm:prSet phldrT="[Metin]"/>
      <dgm:spPr/>
      <dgm:t>
        <a:bodyPr/>
        <a:lstStyle/>
        <a:p>
          <a:r>
            <a:rPr lang="tr-TR" dirty="0" smtClean="0"/>
            <a:t>Yüksek ateş</a:t>
          </a:r>
          <a:endParaRPr lang="tr-TR" dirty="0"/>
        </a:p>
      </dgm:t>
    </dgm:pt>
    <dgm:pt modelId="{D8721EF5-4A53-406E-9FF6-BFFC50965D82}" type="parTrans" cxnId="{DB493804-7ADE-4E12-A2EE-8C87C3AA98FC}">
      <dgm:prSet/>
      <dgm:spPr/>
      <dgm:t>
        <a:bodyPr/>
        <a:lstStyle/>
        <a:p>
          <a:endParaRPr lang="tr-TR"/>
        </a:p>
      </dgm:t>
    </dgm:pt>
    <dgm:pt modelId="{DED23336-1D20-407C-8CD5-1E5F14156FDE}" type="sibTrans" cxnId="{DB493804-7ADE-4E12-A2EE-8C87C3AA98FC}">
      <dgm:prSet/>
      <dgm:spPr/>
      <dgm:t>
        <a:bodyPr/>
        <a:lstStyle/>
        <a:p>
          <a:endParaRPr lang="tr-TR"/>
        </a:p>
      </dgm:t>
    </dgm:pt>
    <dgm:pt modelId="{EA883983-EB6A-448C-85EB-536A944F380A}">
      <dgm:prSet phldrT="[Metin]" phldr="1"/>
      <dgm:spPr>
        <a:noFill/>
      </dgm:spPr>
      <dgm:t>
        <a:bodyPr/>
        <a:lstStyle/>
        <a:p>
          <a:endParaRPr lang="tr-TR" dirty="0"/>
        </a:p>
      </dgm:t>
    </dgm:pt>
    <dgm:pt modelId="{78D309E1-DFA0-41A4-A843-E77906A932A4}" type="parTrans" cxnId="{646A5C5E-D456-4E2A-B048-2AB51C8D5B88}">
      <dgm:prSet/>
      <dgm:spPr/>
      <dgm:t>
        <a:bodyPr/>
        <a:lstStyle/>
        <a:p>
          <a:endParaRPr lang="tr-TR"/>
        </a:p>
      </dgm:t>
    </dgm:pt>
    <dgm:pt modelId="{BB4E502C-28E9-4160-A23D-30F5D31A0092}" type="sibTrans" cxnId="{646A5C5E-D456-4E2A-B048-2AB51C8D5B88}">
      <dgm:prSet/>
      <dgm:spPr/>
      <dgm:t>
        <a:bodyPr/>
        <a:lstStyle/>
        <a:p>
          <a:endParaRPr lang="tr-TR"/>
        </a:p>
      </dgm:t>
    </dgm:pt>
    <dgm:pt modelId="{3FE57F15-035B-42F6-ACB2-130C90511877}">
      <dgm:prSet phldrT="[Metin]"/>
      <dgm:spPr/>
      <dgm:t>
        <a:bodyPr/>
        <a:lstStyle/>
        <a:p>
          <a:r>
            <a:rPr lang="tr-TR" dirty="0" smtClean="0"/>
            <a:t>Kuru öksürük</a:t>
          </a:r>
          <a:endParaRPr lang="tr-TR" dirty="0"/>
        </a:p>
      </dgm:t>
    </dgm:pt>
    <dgm:pt modelId="{78F963EC-1DF5-4BB2-A917-DBE15BA1C1F5}" type="parTrans" cxnId="{98BFA294-2937-4B35-B146-1A29651BC0FE}">
      <dgm:prSet/>
      <dgm:spPr/>
      <dgm:t>
        <a:bodyPr/>
        <a:lstStyle/>
        <a:p>
          <a:endParaRPr lang="tr-TR"/>
        </a:p>
      </dgm:t>
    </dgm:pt>
    <dgm:pt modelId="{24F8E286-11AB-40DA-AB32-F4352F4E2525}" type="sibTrans" cxnId="{98BFA294-2937-4B35-B146-1A29651BC0FE}">
      <dgm:prSet/>
      <dgm:spPr/>
      <dgm:t>
        <a:bodyPr/>
        <a:lstStyle/>
        <a:p>
          <a:endParaRPr lang="tr-TR"/>
        </a:p>
      </dgm:t>
    </dgm:pt>
    <dgm:pt modelId="{DC2EB608-A210-40B9-9E2B-509D014894C1}">
      <dgm:prSet phldrT="[Metin]"/>
      <dgm:spPr/>
      <dgm:t>
        <a:bodyPr/>
        <a:lstStyle/>
        <a:p>
          <a:r>
            <a:rPr lang="tr-TR" dirty="0" smtClean="0"/>
            <a:t>Baş-boğaz ağrısı</a:t>
          </a:r>
          <a:endParaRPr lang="tr-TR" dirty="0"/>
        </a:p>
      </dgm:t>
    </dgm:pt>
    <dgm:pt modelId="{346AEB1B-BD2E-487B-909D-00EA28BA7967}" type="parTrans" cxnId="{13F7F012-0C37-4472-804A-1B9F3EB8962E}">
      <dgm:prSet/>
      <dgm:spPr/>
      <dgm:t>
        <a:bodyPr/>
        <a:lstStyle/>
        <a:p>
          <a:endParaRPr lang="tr-TR"/>
        </a:p>
      </dgm:t>
    </dgm:pt>
    <dgm:pt modelId="{C820C59D-7A23-442C-9D4D-84969DBEC083}" type="sibTrans" cxnId="{13F7F012-0C37-4472-804A-1B9F3EB8962E}">
      <dgm:prSet/>
      <dgm:spPr/>
      <dgm:t>
        <a:bodyPr/>
        <a:lstStyle/>
        <a:p>
          <a:endParaRPr lang="tr-TR"/>
        </a:p>
      </dgm:t>
    </dgm:pt>
    <dgm:pt modelId="{DFF40DC3-22B9-4FBF-AE4A-36AFB3C8BB81}">
      <dgm:prSet phldrT="[Metin]" phldr="1"/>
      <dgm:spPr>
        <a:noFill/>
      </dgm:spPr>
      <dgm:t>
        <a:bodyPr/>
        <a:lstStyle/>
        <a:p>
          <a:endParaRPr lang="tr-TR" dirty="0"/>
        </a:p>
      </dgm:t>
    </dgm:pt>
    <dgm:pt modelId="{4918ABA4-47DF-40BD-94CD-3E137D20F3EA}" type="parTrans" cxnId="{97040CC9-9C72-433A-BF6B-7DB99707499E}">
      <dgm:prSet/>
      <dgm:spPr/>
      <dgm:t>
        <a:bodyPr/>
        <a:lstStyle/>
        <a:p>
          <a:endParaRPr lang="tr-TR"/>
        </a:p>
      </dgm:t>
    </dgm:pt>
    <dgm:pt modelId="{D529733F-D27A-465F-AB67-24C4095137CE}" type="sibTrans" cxnId="{97040CC9-9C72-433A-BF6B-7DB99707499E}">
      <dgm:prSet/>
      <dgm:spPr/>
      <dgm:t>
        <a:bodyPr/>
        <a:lstStyle/>
        <a:p>
          <a:endParaRPr lang="tr-TR"/>
        </a:p>
      </dgm:t>
    </dgm:pt>
    <dgm:pt modelId="{F7F51F24-AAA9-489E-ABCC-9D75D28FE473}">
      <dgm:prSet phldrT="[Metin]"/>
      <dgm:spPr/>
      <dgm:t>
        <a:bodyPr/>
        <a:lstStyle/>
        <a:p>
          <a:r>
            <a:rPr lang="tr-TR" dirty="0" smtClean="0"/>
            <a:t>Koku ve tat alma duyularında azalma</a:t>
          </a:r>
          <a:endParaRPr lang="tr-TR" dirty="0"/>
        </a:p>
      </dgm:t>
    </dgm:pt>
    <dgm:pt modelId="{8AEF69F2-327E-4119-AA49-4D3E8E1B81E0}" type="parTrans" cxnId="{F1ED2B31-36E9-4B80-AAA9-F1247E683972}">
      <dgm:prSet/>
      <dgm:spPr/>
      <dgm:t>
        <a:bodyPr/>
        <a:lstStyle/>
        <a:p>
          <a:endParaRPr lang="tr-TR"/>
        </a:p>
      </dgm:t>
    </dgm:pt>
    <dgm:pt modelId="{8B4DC983-4544-4542-9F7B-A4DD2074234F}" type="sibTrans" cxnId="{F1ED2B31-36E9-4B80-AAA9-F1247E683972}">
      <dgm:prSet/>
      <dgm:spPr/>
      <dgm:t>
        <a:bodyPr/>
        <a:lstStyle/>
        <a:p>
          <a:endParaRPr lang="tr-TR"/>
        </a:p>
      </dgm:t>
    </dgm:pt>
    <dgm:pt modelId="{700A2461-D0E8-4E92-80DE-1F94B90B24DD}">
      <dgm:prSet phldrT="[Metin]"/>
      <dgm:spPr/>
      <dgm:t>
        <a:bodyPr/>
        <a:lstStyle/>
        <a:p>
          <a:r>
            <a:rPr lang="tr-TR" dirty="0" smtClean="0"/>
            <a:t>Kas-eklem ağrıları ve aşırı halsizlik</a:t>
          </a:r>
          <a:endParaRPr lang="tr-TR" dirty="0"/>
        </a:p>
      </dgm:t>
    </dgm:pt>
    <dgm:pt modelId="{AE0806D6-EB7B-469E-8EAB-6DFF684A241E}" type="parTrans" cxnId="{2AC30586-DBB6-406D-B883-44AC445F38D2}">
      <dgm:prSet/>
      <dgm:spPr/>
      <dgm:t>
        <a:bodyPr/>
        <a:lstStyle/>
        <a:p>
          <a:endParaRPr lang="tr-TR"/>
        </a:p>
      </dgm:t>
    </dgm:pt>
    <dgm:pt modelId="{B8DC10FF-B97C-436E-A21D-A6665D5987D6}" type="sibTrans" cxnId="{2AC30586-DBB6-406D-B883-44AC445F38D2}">
      <dgm:prSet/>
      <dgm:spPr/>
      <dgm:t>
        <a:bodyPr/>
        <a:lstStyle/>
        <a:p>
          <a:endParaRPr lang="tr-TR"/>
        </a:p>
      </dgm:t>
    </dgm:pt>
    <dgm:pt modelId="{9EABE034-9C18-4E1B-813C-7EEE5021775D}">
      <dgm:prSet phldrT="[Metin]" phldr="1"/>
      <dgm:spPr>
        <a:noFill/>
      </dgm:spPr>
      <dgm:t>
        <a:bodyPr/>
        <a:lstStyle/>
        <a:p>
          <a:endParaRPr lang="tr-TR" dirty="0"/>
        </a:p>
      </dgm:t>
    </dgm:pt>
    <dgm:pt modelId="{29B990D1-C6C3-4FDC-A8DE-9B7E4BEF7FF6}" type="sibTrans" cxnId="{0772DB5E-0987-496F-9D13-570B209AA341}">
      <dgm:prSet/>
      <dgm:spPr/>
      <dgm:t>
        <a:bodyPr/>
        <a:lstStyle/>
        <a:p>
          <a:endParaRPr lang="tr-TR"/>
        </a:p>
      </dgm:t>
    </dgm:pt>
    <dgm:pt modelId="{A83D3D16-F976-4AE5-A8A8-8DFBCD28F74B}" type="parTrans" cxnId="{0772DB5E-0987-496F-9D13-570B209AA341}">
      <dgm:prSet/>
      <dgm:spPr/>
      <dgm:t>
        <a:bodyPr/>
        <a:lstStyle/>
        <a:p>
          <a:endParaRPr lang="tr-TR"/>
        </a:p>
      </dgm:t>
    </dgm:pt>
    <dgm:pt modelId="{322F43DF-4BBF-4376-9BC9-7E7EF477028D}" type="pres">
      <dgm:prSet presAssocID="{9B81A17A-21A6-4F0D-9B60-EEC1DD136D54}" presName="linearFlow" presStyleCnt="0">
        <dgm:presLayoutVars>
          <dgm:dir/>
          <dgm:animLvl val="lvl"/>
          <dgm:resizeHandles val="exact"/>
        </dgm:presLayoutVars>
      </dgm:prSet>
      <dgm:spPr/>
      <dgm:t>
        <a:bodyPr/>
        <a:lstStyle/>
        <a:p>
          <a:endParaRPr lang="tr-TR"/>
        </a:p>
      </dgm:t>
    </dgm:pt>
    <dgm:pt modelId="{22FF6842-F22C-47EF-8AF8-06817C09F1C3}" type="pres">
      <dgm:prSet presAssocID="{9EABE034-9C18-4E1B-813C-7EEE5021775D}" presName="composite" presStyleCnt="0"/>
      <dgm:spPr/>
    </dgm:pt>
    <dgm:pt modelId="{D2239A0A-5F0D-4AF2-8599-CBFD8EEDBE34}" type="pres">
      <dgm:prSet presAssocID="{9EABE034-9C18-4E1B-813C-7EEE5021775D}" presName="parentText" presStyleLbl="alignNode1" presStyleIdx="0" presStyleCnt="3">
        <dgm:presLayoutVars>
          <dgm:chMax val="1"/>
          <dgm:bulletEnabled val="1"/>
        </dgm:presLayoutVars>
      </dgm:prSet>
      <dgm:spPr/>
      <dgm:t>
        <a:bodyPr/>
        <a:lstStyle/>
        <a:p>
          <a:endParaRPr lang="tr-TR"/>
        </a:p>
      </dgm:t>
    </dgm:pt>
    <dgm:pt modelId="{8C8E5F29-6554-4651-8BC1-1A2E948664A1}" type="pres">
      <dgm:prSet presAssocID="{9EABE034-9C18-4E1B-813C-7EEE5021775D}" presName="descendantText" presStyleLbl="alignAcc1" presStyleIdx="0" presStyleCnt="3">
        <dgm:presLayoutVars>
          <dgm:bulletEnabled val="1"/>
        </dgm:presLayoutVars>
      </dgm:prSet>
      <dgm:spPr/>
      <dgm:t>
        <a:bodyPr/>
        <a:lstStyle/>
        <a:p>
          <a:endParaRPr lang="tr-TR"/>
        </a:p>
      </dgm:t>
    </dgm:pt>
    <dgm:pt modelId="{109FC7DF-66A4-4BDB-BEB5-7A15AD672A3D}" type="pres">
      <dgm:prSet presAssocID="{29B990D1-C6C3-4FDC-A8DE-9B7E4BEF7FF6}" presName="sp" presStyleCnt="0"/>
      <dgm:spPr/>
    </dgm:pt>
    <dgm:pt modelId="{80F4CFCE-EA20-4FC5-8732-F03923B586DE}" type="pres">
      <dgm:prSet presAssocID="{EA883983-EB6A-448C-85EB-536A944F380A}" presName="composite" presStyleCnt="0"/>
      <dgm:spPr/>
    </dgm:pt>
    <dgm:pt modelId="{4E061939-5809-4AA2-B8FF-8A3CEB14037F}" type="pres">
      <dgm:prSet presAssocID="{EA883983-EB6A-448C-85EB-536A944F380A}" presName="parentText" presStyleLbl="alignNode1" presStyleIdx="1" presStyleCnt="3">
        <dgm:presLayoutVars>
          <dgm:chMax val="1"/>
          <dgm:bulletEnabled val="1"/>
        </dgm:presLayoutVars>
      </dgm:prSet>
      <dgm:spPr/>
      <dgm:t>
        <a:bodyPr/>
        <a:lstStyle/>
        <a:p>
          <a:endParaRPr lang="tr-TR"/>
        </a:p>
      </dgm:t>
    </dgm:pt>
    <dgm:pt modelId="{889D0EEA-4DB4-4AFC-9149-69BB3D84CC36}" type="pres">
      <dgm:prSet presAssocID="{EA883983-EB6A-448C-85EB-536A944F380A}" presName="descendantText" presStyleLbl="alignAcc1" presStyleIdx="1" presStyleCnt="3">
        <dgm:presLayoutVars>
          <dgm:bulletEnabled val="1"/>
        </dgm:presLayoutVars>
      </dgm:prSet>
      <dgm:spPr/>
      <dgm:t>
        <a:bodyPr/>
        <a:lstStyle/>
        <a:p>
          <a:endParaRPr lang="tr-TR"/>
        </a:p>
      </dgm:t>
    </dgm:pt>
    <dgm:pt modelId="{35D59CD6-AFF3-4329-B02A-63D7BA7A490E}" type="pres">
      <dgm:prSet presAssocID="{BB4E502C-28E9-4160-A23D-30F5D31A0092}" presName="sp" presStyleCnt="0"/>
      <dgm:spPr/>
    </dgm:pt>
    <dgm:pt modelId="{869D56F3-67C1-4521-BBDC-3505CE055ABC}" type="pres">
      <dgm:prSet presAssocID="{DFF40DC3-22B9-4FBF-AE4A-36AFB3C8BB81}" presName="composite" presStyleCnt="0"/>
      <dgm:spPr/>
    </dgm:pt>
    <dgm:pt modelId="{99BDE4EA-DF8D-4728-AC7F-6DF45B77E344}" type="pres">
      <dgm:prSet presAssocID="{DFF40DC3-22B9-4FBF-AE4A-36AFB3C8BB81}" presName="parentText" presStyleLbl="alignNode1" presStyleIdx="2" presStyleCnt="3">
        <dgm:presLayoutVars>
          <dgm:chMax val="1"/>
          <dgm:bulletEnabled val="1"/>
        </dgm:presLayoutVars>
      </dgm:prSet>
      <dgm:spPr/>
      <dgm:t>
        <a:bodyPr/>
        <a:lstStyle/>
        <a:p>
          <a:endParaRPr lang="tr-TR"/>
        </a:p>
      </dgm:t>
    </dgm:pt>
    <dgm:pt modelId="{A6DD2F64-D7BF-40B1-8C9D-446114BD1DE0}" type="pres">
      <dgm:prSet presAssocID="{DFF40DC3-22B9-4FBF-AE4A-36AFB3C8BB81}" presName="descendantText" presStyleLbl="alignAcc1" presStyleIdx="2" presStyleCnt="3">
        <dgm:presLayoutVars>
          <dgm:bulletEnabled val="1"/>
        </dgm:presLayoutVars>
      </dgm:prSet>
      <dgm:spPr/>
      <dgm:t>
        <a:bodyPr/>
        <a:lstStyle/>
        <a:p>
          <a:endParaRPr lang="tr-TR"/>
        </a:p>
      </dgm:t>
    </dgm:pt>
  </dgm:ptLst>
  <dgm:cxnLst>
    <dgm:cxn modelId="{C557142D-3456-4E8F-890E-3CE3B9A564F3}" type="presOf" srcId="{C09CAC3E-C6A7-48DE-80A6-23FCE1500048}" destId="{8C8E5F29-6554-4651-8BC1-1A2E948664A1}" srcOrd="0" destOrd="1" presId="urn:microsoft.com/office/officeart/2005/8/layout/chevron2"/>
    <dgm:cxn modelId="{E9BD9DCC-CB9E-4722-8287-CD37FAA89106}" type="presOf" srcId="{3FE57F15-035B-42F6-ACB2-130C90511877}" destId="{889D0EEA-4DB4-4AFC-9149-69BB3D84CC36}" srcOrd="0" destOrd="0" presId="urn:microsoft.com/office/officeart/2005/8/layout/chevron2"/>
    <dgm:cxn modelId="{A59DB7D7-C135-418F-B37F-F22DC3F01C44}" type="presOf" srcId="{9B81A17A-21A6-4F0D-9B60-EEC1DD136D54}" destId="{322F43DF-4BBF-4376-9BC9-7E7EF477028D}" srcOrd="0" destOrd="0" presId="urn:microsoft.com/office/officeart/2005/8/layout/chevron2"/>
    <dgm:cxn modelId="{DB493804-7ADE-4E12-A2EE-8C87C3AA98FC}" srcId="{9EABE034-9C18-4E1B-813C-7EEE5021775D}" destId="{C09CAC3E-C6A7-48DE-80A6-23FCE1500048}" srcOrd="1" destOrd="0" parTransId="{D8721EF5-4A53-406E-9FF6-BFFC50965D82}" sibTransId="{DED23336-1D20-407C-8CD5-1E5F14156FDE}"/>
    <dgm:cxn modelId="{98BFA294-2937-4B35-B146-1A29651BC0FE}" srcId="{EA883983-EB6A-448C-85EB-536A944F380A}" destId="{3FE57F15-035B-42F6-ACB2-130C90511877}" srcOrd="0" destOrd="0" parTransId="{78F963EC-1DF5-4BB2-A917-DBE15BA1C1F5}" sibTransId="{24F8E286-11AB-40DA-AB32-F4352F4E2525}"/>
    <dgm:cxn modelId="{646A5C5E-D456-4E2A-B048-2AB51C8D5B88}" srcId="{9B81A17A-21A6-4F0D-9B60-EEC1DD136D54}" destId="{EA883983-EB6A-448C-85EB-536A944F380A}" srcOrd="1" destOrd="0" parTransId="{78D309E1-DFA0-41A4-A843-E77906A932A4}" sibTransId="{BB4E502C-28E9-4160-A23D-30F5D31A0092}"/>
    <dgm:cxn modelId="{75F91DDC-D21E-4B94-8C91-146D4411150E}" type="presOf" srcId="{EA883983-EB6A-448C-85EB-536A944F380A}" destId="{4E061939-5809-4AA2-B8FF-8A3CEB14037F}" srcOrd="0" destOrd="0" presId="urn:microsoft.com/office/officeart/2005/8/layout/chevron2"/>
    <dgm:cxn modelId="{5C780D1D-6EBF-4DE8-B550-31CA6557FD84}" type="presOf" srcId="{700A2461-D0E8-4E92-80DE-1F94B90B24DD}" destId="{A6DD2F64-D7BF-40B1-8C9D-446114BD1DE0}" srcOrd="0" destOrd="1" presId="urn:microsoft.com/office/officeart/2005/8/layout/chevron2"/>
    <dgm:cxn modelId="{2AC30586-DBB6-406D-B883-44AC445F38D2}" srcId="{DFF40DC3-22B9-4FBF-AE4A-36AFB3C8BB81}" destId="{700A2461-D0E8-4E92-80DE-1F94B90B24DD}" srcOrd="1" destOrd="0" parTransId="{AE0806D6-EB7B-469E-8EAB-6DFF684A241E}" sibTransId="{B8DC10FF-B97C-436E-A21D-A6665D5987D6}"/>
    <dgm:cxn modelId="{0772DB5E-0987-496F-9D13-570B209AA341}" srcId="{9B81A17A-21A6-4F0D-9B60-EEC1DD136D54}" destId="{9EABE034-9C18-4E1B-813C-7EEE5021775D}" srcOrd="0" destOrd="0" parTransId="{A83D3D16-F976-4AE5-A8A8-8DFBCD28F74B}" sibTransId="{29B990D1-C6C3-4FDC-A8DE-9B7E4BEF7FF6}"/>
    <dgm:cxn modelId="{F45DF077-19A5-4C4A-A685-AAA940E6A169}" type="presOf" srcId="{DFF40DC3-22B9-4FBF-AE4A-36AFB3C8BB81}" destId="{99BDE4EA-DF8D-4728-AC7F-6DF45B77E344}" srcOrd="0" destOrd="0" presId="urn:microsoft.com/office/officeart/2005/8/layout/chevron2"/>
    <dgm:cxn modelId="{97040CC9-9C72-433A-BF6B-7DB99707499E}" srcId="{9B81A17A-21A6-4F0D-9B60-EEC1DD136D54}" destId="{DFF40DC3-22B9-4FBF-AE4A-36AFB3C8BB81}" srcOrd="2" destOrd="0" parTransId="{4918ABA4-47DF-40BD-94CD-3E137D20F3EA}" sibTransId="{D529733F-D27A-465F-AB67-24C4095137CE}"/>
    <dgm:cxn modelId="{00637FAB-9B19-4FBD-9038-5C2E35E5D448}" type="presOf" srcId="{DC2EB608-A210-40B9-9E2B-509D014894C1}" destId="{889D0EEA-4DB4-4AFC-9149-69BB3D84CC36}" srcOrd="0" destOrd="1" presId="urn:microsoft.com/office/officeart/2005/8/layout/chevron2"/>
    <dgm:cxn modelId="{9CD8CE9D-E19F-4899-8F67-D83A0F1E039D}" srcId="{9EABE034-9C18-4E1B-813C-7EEE5021775D}" destId="{6CCEB62C-7FE2-40E7-916D-276A250FCC9A}" srcOrd="0" destOrd="0" parTransId="{129FE9FC-4DE6-49E3-9989-D97A1BD31C9F}" sibTransId="{97642BB3-987F-4C08-8539-3E26A667314B}"/>
    <dgm:cxn modelId="{F1ED2B31-36E9-4B80-AAA9-F1247E683972}" srcId="{DFF40DC3-22B9-4FBF-AE4A-36AFB3C8BB81}" destId="{F7F51F24-AAA9-489E-ABCC-9D75D28FE473}" srcOrd="0" destOrd="0" parTransId="{8AEF69F2-327E-4119-AA49-4D3E8E1B81E0}" sibTransId="{8B4DC983-4544-4542-9F7B-A4DD2074234F}"/>
    <dgm:cxn modelId="{13F7F012-0C37-4472-804A-1B9F3EB8962E}" srcId="{EA883983-EB6A-448C-85EB-536A944F380A}" destId="{DC2EB608-A210-40B9-9E2B-509D014894C1}" srcOrd="1" destOrd="0" parTransId="{346AEB1B-BD2E-487B-909D-00EA28BA7967}" sibTransId="{C820C59D-7A23-442C-9D4D-84969DBEC083}"/>
    <dgm:cxn modelId="{39D2D098-E519-4F4D-848E-AF8748F9291C}" type="presOf" srcId="{6CCEB62C-7FE2-40E7-916D-276A250FCC9A}" destId="{8C8E5F29-6554-4651-8BC1-1A2E948664A1}" srcOrd="0" destOrd="0" presId="urn:microsoft.com/office/officeart/2005/8/layout/chevron2"/>
    <dgm:cxn modelId="{68AEABAF-9420-468A-BB66-94FF860BC81C}" type="presOf" srcId="{9EABE034-9C18-4E1B-813C-7EEE5021775D}" destId="{D2239A0A-5F0D-4AF2-8599-CBFD8EEDBE34}" srcOrd="0" destOrd="0" presId="urn:microsoft.com/office/officeart/2005/8/layout/chevron2"/>
    <dgm:cxn modelId="{6E75D479-00AE-4D56-B3E7-54E68044E07C}" type="presOf" srcId="{F7F51F24-AAA9-489E-ABCC-9D75D28FE473}" destId="{A6DD2F64-D7BF-40B1-8C9D-446114BD1DE0}" srcOrd="0" destOrd="0" presId="urn:microsoft.com/office/officeart/2005/8/layout/chevron2"/>
    <dgm:cxn modelId="{9967FC15-BFAE-41A0-BE4C-B8EDE16E3691}" type="presParOf" srcId="{322F43DF-4BBF-4376-9BC9-7E7EF477028D}" destId="{22FF6842-F22C-47EF-8AF8-06817C09F1C3}" srcOrd="0" destOrd="0" presId="urn:microsoft.com/office/officeart/2005/8/layout/chevron2"/>
    <dgm:cxn modelId="{82DA7C05-7B59-4F01-A48A-31B32E5E02A3}" type="presParOf" srcId="{22FF6842-F22C-47EF-8AF8-06817C09F1C3}" destId="{D2239A0A-5F0D-4AF2-8599-CBFD8EEDBE34}" srcOrd="0" destOrd="0" presId="urn:microsoft.com/office/officeart/2005/8/layout/chevron2"/>
    <dgm:cxn modelId="{4ACB36FE-2324-40BE-9291-648F7D040374}" type="presParOf" srcId="{22FF6842-F22C-47EF-8AF8-06817C09F1C3}" destId="{8C8E5F29-6554-4651-8BC1-1A2E948664A1}" srcOrd="1" destOrd="0" presId="urn:microsoft.com/office/officeart/2005/8/layout/chevron2"/>
    <dgm:cxn modelId="{FE80F9D5-6888-404E-9F28-56E9DDC1A59B}" type="presParOf" srcId="{322F43DF-4BBF-4376-9BC9-7E7EF477028D}" destId="{109FC7DF-66A4-4BDB-BEB5-7A15AD672A3D}" srcOrd="1" destOrd="0" presId="urn:microsoft.com/office/officeart/2005/8/layout/chevron2"/>
    <dgm:cxn modelId="{DCBF0A68-F255-4764-AEF7-7220F64310A5}" type="presParOf" srcId="{322F43DF-4BBF-4376-9BC9-7E7EF477028D}" destId="{80F4CFCE-EA20-4FC5-8732-F03923B586DE}" srcOrd="2" destOrd="0" presId="urn:microsoft.com/office/officeart/2005/8/layout/chevron2"/>
    <dgm:cxn modelId="{F7107311-089E-44E3-949F-A91C6D4D48A9}" type="presParOf" srcId="{80F4CFCE-EA20-4FC5-8732-F03923B586DE}" destId="{4E061939-5809-4AA2-B8FF-8A3CEB14037F}" srcOrd="0" destOrd="0" presId="urn:microsoft.com/office/officeart/2005/8/layout/chevron2"/>
    <dgm:cxn modelId="{01E657E6-73E2-4BDB-9E3E-4AC6F5856648}" type="presParOf" srcId="{80F4CFCE-EA20-4FC5-8732-F03923B586DE}" destId="{889D0EEA-4DB4-4AFC-9149-69BB3D84CC36}" srcOrd="1" destOrd="0" presId="urn:microsoft.com/office/officeart/2005/8/layout/chevron2"/>
    <dgm:cxn modelId="{04C1FF1F-65E8-446B-8D93-5E5155318800}" type="presParOf" srcId="{322F43DF-4BBF-4376-9BC9-7E7EF477028D}" destId="{35D59CD6-AFF3-4329-B02A-63D7BA7A490E}" srcOrd="3" destOrd="0" presId="urn:microsoft.com/office/officeart/2005/8/layout/chevron2"/>
    <dgm:cxn modelId="{FBE1814D-60CB-4D85-A944-2C563E58B574}" type="presParOf" srcId="{322F43DF-4BBF-4376-9BC9-7E7EF477028D}" destId="{869D56F3-67C1-4521-BBDC-3505CE055ABC}" srcOrd="4" destOrd="0" presId="urn:microsoft.com/office/officeart/2005/8/layout/chevron2"/>
    <dgm:cxn modelId="{783164B8-E9CB-4EC3-B1B2-5B0A22ED5C60}" type="presParOf" srcId="{869D56F3-67C1-4521-BBDC-3505CE055ABC}" destId="{99BDE4EA-DF8D-4728-AC7F-6DF45B77E344}" srcOrd="0" destOrd="0" presId="urn:microsoft.com/office/officeart/2005/8/layout/chevron2"/>
    <dgm:cxn modelId="{183A33F8-BE96-4F9E-AA5F-543F38414C2F}" type="presParOf" srcId="{869D56F3-67C1-4521-BBDC-3505CE055ABC}" destId="{A6DD2F64-D7BF-40B1-8C9D-446114BD1DE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9A617F-4181-4506-9E55-FBA79260C659}">
      <dsp:nvSpPr>
        <dsp:cNvPr id="0" name=""/>
        <dsp:cNvSpPr/>
      </dsp:nvSpPr>
      <dsp:spPr>
        <a:xfrm>
          <a:off x="29" y="825868"/>
          <a:ext cx="2848570" cy="112760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tr-TR" sz="2600" kern="1200" dirty="0" smtClean="0"/>
            <a:t>Toplam Vaka Sayısı</a:t>
          </a:r>
          <a:endParaRPr lang="tr-TR" sz="2600" kern="1200" dirty="0"/>
        </a:p>
      </dsp:txBody>
      <dsp:txXfrm>
        <a:off x="29" y="825868"/>
        <a:ext cx="2848570" cy="1127602"/>
      </dsp:txXfrm>
    </dsp:sp>
    <dsp:sp modelId="{F9216170-9532-409F-940E-4E69B0058036}">
      <dsp:nvSpPr>
        <dsp:cNvPr id="0" name=""/>
        <dsp:cNvSpPr/>
      </dsp:nvSpPr>
      <dsp:spPr>
        <a:xfrm>
          <a:off x="29" y="1953471"/>
          <a:ext cx="2848570" cy="128466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t>11.984.107 kişi</a:t>
          </a:r>
          <a:endParaRPr lang="tr-TR" sz="2600" kern="1200" dirty="0"/>
        </a:p>
      </dsp:txBody>
      <dsp:txXfrm>
        <a:off x="29" y="1953471"/>
        <a:ext cx="2848570" cy="1284660"/>
      </dsp:txXfrm>
    </dsp:sp>
    <dsp:sp modelId="{D61C1967-270F-4BC0-8D22-4C851A3D8948}">
      <dsp:nvSpPr>
        <dsp:cNvPr id="0" name=""/>
        <dsp:cNvSpPr/>
      </dsp:nvSpPr>
      <dsp:spPr>
        <a:xfrm>
          <a:off x="3247399" y="825868"/>
          <a:ext cx="2848570" cy="112760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tr-TR" sz="2600" kern="1200" dirty="0" smtClean="0"/>
            <a:t>Toplam Vefat Sayısı</a:t>
          </a:r>
          <a:endParaRPr lang="tr-TR" sz="2600" kern="1200" dirty="0"/>
        </a:p>
      </dsp:txBody>
      <dsp:txXfrm>
        <a:off x="3247399" y="825868"/>
        <a:ext cx="2848570" cy="1127602"/>
      </dsp:txXfrm>
    </dsp:sp>
    <dsp:sp modelId="{AED118A6-ADDA-45F3-8FC0-F091F59E2860}">
      <dsp:nvSpPr>
        <dsp:cNvPr id="0" name=""/>
        <dsp:cNvSpPr/>
      </dsp:nvSpPr>
      <dsp:spPr>
        <a:xfrm>
          <a:off x="3247399" y="1953471"/>
          <a:ext cx="2848570" cy="128466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t>547.419 kişi</a:t>
          </a:r>
          <a:endParaRPr lang="tr-TR" sz="2600" kern="1200" dirty="0"/>
        </a:p>
      </dsp:txBody>
      <dsp:txXfrm>
        <a:off x="3247399" y="1953471"/>
        <a:ext cx="2848570" cy="12846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239A0A-5F0D-4AF2-8599-CBFD8EEDBE34}">
      <dsp:nvSpPr>
        <dsp:cNvPr id="0" name=""/>
        <dsp:cNvSpPr/>
      </dsp:nvSpPr>
      <dsp:spPr>
        <a:xfrm rot="5400000">
          <a:off x="-245635" y="246082"/>
          <a:ext cx="1637567" cy="1146297"/>
        </a:xfrm>
        <a:prstGeom prst="chevron">
          <a:avLst/>
        </a:prstGeom>
        <a:no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tr-TR" sz="2500" kern="1200" dirty="0"/>
        </a:p>
      </dsp:txBody>
      <dsp:txXfrm rot="5400000">
        <a:off x="-245635" y="246082"/>
        <a:ext cx="1637567" cy="1146297"/>
      </dsp:txXfrm>
    </dsp:sp>
    <dsp:sp modelId="{8C8E5F29-6554-4651-8BC1-1A2E948664A1}">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Solunum zorlukları</a:t>
          </a:r>
          <a:endParaRPr lang="tr-TR" sz="2400" kern="1200" dirty="0"/>
        </a:p>
        <a:p>
          <a:pPr marL="228600" lvl="1" indent="-228600" algn="l" defTabSz="1066800">
            <a:lnSpc>
              <a:spcPct val="90000"/>
            </a:lnSpc>
            <a:spcBef>
              <a:spcPct val="0"/>
            </a:spcBef>
            <a:spcAft>
              <a:spcPct val="15000"/>
            </a:spcAft>
            <a:buChar char="••"/>
          </a:pPr>
          <a:r>
            <a:rPr lang="tr-TR" sz="2400" kern="1200" dirty="0" smtClean="0"/>
            <a:t>Yüksek ateş</a:t>
          </a:r>
          <a:endParaRPr lang="tr-TR" sz="2400" kern="1200" dirty="0"/>
        </a:p>
      </dsp:txBody>
      <dsp:txXfrm rot="5400000">
        <a:off x="4155739" y="-3008994"/>
        <a:ext cx="1064418" cy="7083302"/>
      </dsp:txXfrm>
    </dsp:sp>
    <dsp:sp modelId="{4E061939-5809-4AA2-B8FF-8A3CEB14037F}">
      <dsp:nvSpPr>
        <dsp:cNvPr id="0" name=""/>
        <dsp:cNvSpPr/>
      </dsp:nvSpPr>
      <dsp:spPr>
        <a:xfrm rot="5400000">
          <a:off x="-245635" y="1689832"/>
          <a:ext cx="1637567" cy="1146297"/>
        </a:xfrm>
        <a:prstGeom prst="chevron">
          <a:avLst/>
        </a:prstGeom>
        <a:no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tr-TR" sz="2500" kern="1200" dirty="0"/>
        </a:p>
      </dsp:txBody>
      <dsp:txXfrm rot="5400000">
        <a:off x="-245635" y="1689832"/>
        <a:ext cx="1637567" cy="1146297"/>
      </dsp:txXfrm>
    </dsp:sp>
    <dsp:sp modelId="{889D0EEA-4DB4-4AFC-9149-69BB3D84CC36}">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Kuru öksürük</a:t>
          </a:r>
          <a:endParaRPr lang="tr-TR" sz="2400" kern="1200" dirty="0"/>
        </a:p>
        <a:p>
          <a:pPr marL="228600" lvl="1" indent="-228600" algn="l" defTabSz="1066800">
            <a:lnSpc>
              <a:spcPct val="90000"/>
            </a:lnSpc>
            <a:spcBef>
              <a:spcPct val="0"/>
            </a:spcBef>
            <a:spcAft>
              <a:spcPct val="15000"/>
            </a:spcAft>
            <a:buChar char="••"/>
          </a:pPr>
          <a:r>
            <a:rPr lang="tr-TR" sz="2400" kern="1200" dirty="0" smtClean="0"/>
            <a:t>Baş-boğaz ağrısı</a:t>
          </a:r>
          <a:endParaRPr lang="tr-TR" sz="2400" kern="1200" dirty="0"/>
        </a:p>
      </dsp:txBody>
      <dsp:txXfrm rot="5400000">
        <a:off x="4155739" y="-1565244"/>
        <a:ext cx="1064418" cy="7083302"/>
      </dsp:txXfrm>
    </dsp:sp>
    <dsp:sp modelId="{99BDE4EA-DF8D-4728-AC7F-6DF45B77E344}">
      <dsp:nvSpPr>
        <dsp:cNvPr id="0" name=""/>
        <dsp:cNvSpPr/>
      </dsp:nvSpPr>
      <dsp:spPr>
        <a:xfrm rot="5400000">
          <a:off x="-245635" y="3133581"/>
          <a:ext cx="1637567" cy="1146297"/>
        </a:xfrm>
        <a:prstGeom prst="chevron">
          <a:avLst/>
        </a:prstGeom>
        <a:no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tr-TR" sz="2500" kern="1200" dirty="0"/>
        </a:p>
      </dsp:txBody>
      <dsp:txXfrm rot="5400000">
        <a:off x="-245635" y="3133581"/>
        <a:ext cx="1637567" cy="1146297"/>
      </dsp:txXfrm>
    </dsp:sp>
    <dsp:sp modelId="{A6DD2F64-D7BF-40B1-8C9D-446114BD1DE0}">
      <dsp:nvSpPr>
        <dsp:cNvPr id="0" name=""/>
        <dsp:cNvSpPr/>
      </dsp:nvSpPr>
      <dsp:spPr>
        <a:xfrm rot="5400000">
          <a:off x="4155739" y="-121495"/>
          <a:ext cx="1064418" cy="708330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Koku ve tat alma duyularında azalma</a:t>
          </a:r>
          <a:endParaRPr lang="tr-TR" sz="2400" kern="1200" dirty="0"/>
        </a:p>
        <a:p>
          <a:pPr marL="228600" lvl="1" indent="-228600" algn="l" defTabSz="1066800">
            <a:lnSpc>
              <a:spcPct val="90000"/>
            </a:lnSpc>
            <a:spcBef>
              <a:spcPct val="0"/>
            </a:spcBef>
            <a:spcAft>
              <a:spcPct val="15000"/>
            </a:spcAft>
            <a:buChar char="••"/>
          </a:pPr>
          <a:r>
            <a:rPr lang="tr-TR" sz="2400" kern="1200" dirty="0" smtClean="0"/>
            <a:t>Kas-eklem ağrıları ve aşırı halsizlik</a:t>
          </a:r>
          <a:endParaRPr lang="tr-TR" sz="2400" kern="1200" dirty="0"/>
        </a:p>
      </dsp:txBody>
      <dsp:txXfrm rot="5400000">
        <a:off x="4155739" y="-121495"/>
        <a:ext cx="1064418" cy="70833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2FE55-BF5B-4C7C-BBBF-48375059110C}" type="datetimeFigureOut">
              <a:rPr lang="tr-TR" smtClean="0"/>
              <a:pPr/>
              <a:t>10.07.2020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CCFD8-FEA1-493D-9AC8-D41093AAF45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B7CCFD8-FEA1-493D-9AC8-D41093AAF45C}"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10.07.2020</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10.07.2020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10.07.2020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10.07.2020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10.07.2020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10.07.2020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10.07.2020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10.07.2020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10.07.2020</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10.07.2020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10.07.2020</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10.07.2020</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l="-25000" r="-25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4283968" y="0"/>
            <a:ext cx="4860032" cy="3456384"/>
          </a:xfrm>
        </p:spPr>
        <p:txBody>
          <a:bodyPr>
            <a:normAutofit/>
          </a:bodyPr>
          <a:lstStyle/>
          <a:p>
            <a:r>
              <a:rPr lang="tr-TR" dirty="0" smtClean="0">
                <a:solidFill>
                  <a:schemeClr val="accent4">
                    <a:lumMod val="75000"/>
                  </a:schemeClr>
                </a:solidFill>
                <a:latin typeface="Arial" pitchFamily="34" charset="0"/>
                <a:cs typeface="Arial" pitchFamily="34" charset="0"/>
              </a:rPr>
              <a:t>KORONAVİRÜS SÜRECİ ve YENİ HAYATA UYUM</a:t>
            </a:r>
            <a:endParaRPr lang="tr-TR" dirty="0">
              <a:solidFill>
                <a:schemeClr val="accent4">
                  <a:lumMod val="75000"/>
                </a:schemeClr>
              </a:solidFill>
              <a:latin typeface="Arial" pitchFamily="34" charset="0"/>
              <a:cs typeface="Arial" pitchFamily="34" charset="0"/>
            </a:endParaRPr>
          </a:p>
        </p:txBody>
      </p:sp>
      <p:sp>
        <p:nvSpPr>
          <p:cNvPr id="4" name="1 Başlık"/>
          <p:cNvSpPr txBox="1">
            <a:spLocks/>
          </p:cNvSpPr>
          <p:nvPr/>
        </p:nvSpPr>
        <p:spPr>
          <a:xfrm>
            <a:off x="4427984" y="4005064"/>
            <a:ext cx="4716016" cy="10801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smtClean="0">
                <a:ln>
                  <a:noFill/>
                </a:ln>
                <a:effectLst/>
                <a:uLnTx/>
                <a:uFillTx/>
                <a:latin typeface="Bahnschrift SemiLight SemiConde" pitchFamily="34" charset="0"/>
                <a:ea typeface="+mj-ea"/>
                <a:cs typeface="+mj-cs"/>
              </a:rPr>
              <a:t>Yeni</a:t>
            </a:r>
            <a:r>
              <a:rPr kumimoji="0" lang="tr-TR" sz="3200" b="0" i="0" u="none" strike="noStrike" kern="1200" cap="none" spc="0" normalizeH="0" noProof="0" dirty="0" smtClean="0">
                <a:ln>
                  <a:noFill/>
                </a:ln>
                <a:effectLst/>
                <a:uLnTx/>
                <a:uFillTx/>
                <a:latin typeface="Bahnschrift SemiLight SemiConde" pitchFamily="34" charset="0"/>
                <a:ea typeface="+mj-ea"/>
                <a:cs typeface="+mj-cs"/>
              </a:rPr>
              <a:t> normal düzende</a:t>
            </a:r>
            <a:r>
              <a:rPr lang="tr-TR" sz="3200" dirty="0" smtClean="0">
                <a:latin typeface="Bahnschrift SemiLight SemiConde" pitchFamily="34" charset="0"/>
                <a:ea typeface="+mj-ea"/>
                <a:cs typeface="+mj-cs"/>
              </a:rPr>
              <a:t> bizleri neler bekliyor?</a:t>
            </a:r>
            <a:endParaRPr kumimoji="0" lang="tr-TR" sz="3200" b="0" i="0" u="none" strike="noStrike" kern="1200" cap="none" spc="0" normalizeH="0" noProof="0" dirty="0" smtClean="0">
              <a:ln>
                <a:noFill/>
              </a:ln>
              <a:effectLst/>
              <a:uLnTx/>
              <a:uFillTx/>
              <a:latin typeface="Bahnschrift SemiLight SemiConde" pitchFamily="34" charset="0"/>
              <a:ea typeface="+mj-ea"/>
              <a:cs typeface="+mj-cs"/>
            </a:endParaRPr>
          </a:p>
        </p:txBody>
      </p:sp>
      <p:pic>
        <p:nvPicPr>
          <p:cNvPr id="1026" name="Picture 2" descr="C:\Users\Uğur - Müdür Yrd\Desktop\logo (transparan).png"/>
          <p:cNvPicPr>
            <a:picLocks noChangeAspect="1" noChangeArrowheads="1"/>
          </p:cNvPicPr>
          <p:nvPr/>
        </p:nvPicPr>
        <p:blipFill>
          <a:blip r:embed="rId3" cstate="print"/>
          <a:srcRect/>
          <a:stretch>
            <a:fillRect/>
          </a:stretch>
        </p:blipFill>
        <p:spPr bwMode="auto">
          <a:xfrm>
            <a:off x="0" y="4302223"/>
            <a:ext cx="2555777" cy="255577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340768"/>
            <a:ext cx="8229600" cy="3960440"/>
          </a:xfrm>
        </p:spPr>
        <p:txBody>
          <a:bodyPr>
            <a:normAutofit lnSpcReduction="10000"/>
          </a:bodyPr>
          <a:lstStyle/>
          <a:p>
            <a:pPr algn="just">
              <a:buNone/>
            </a:pPr>
            <a:r>
              <a:rPr lang="tr-TR" dirty="0" smtClean="0"/>
              <a:t>	</a:t>
            </a:r>
            <a:r>
              <a:rPr lang="tr-TR" dirty="0" err="1" smtClean="0"/>
              <a:t>Koronavirüs</a:t>
            </a:r>
            <a:r>
              <a:rPr lang="tr-TR" dirty="0" smtClean="0"/>
              <a:t> insandan insana bulaşabilen bir virüstür. Genel olarak </a:t>
            </a:r>
            <a:r>
              <a:rPr lang="tr-TR" dirty="0" smtClean="0">
                <a:solidFill>
                  <a:srgbClr val="FF0000"/>
                </a:solidFill>
              </a:rPr>
              <a:t>damlacık</a:t>
            </a:r>
            <a:r>
              <a:rPr lang="tr-TR" dirty="0" smtClean="0"/>
              <a:t> yolu ile bulaşır. </a:t>
            </a:r>
          </a:p>
          <a:p>
            <a:pPr algn="just">
              <a:buNone/>
            </a:pPr>
            <a:endParaRPr lang="tr-TR" dirty="0" smtClean="0"/>
          </a:p>
          <a:p>
            <a:pPr algn="just">
              <a:buNone/>
            </a:pPr>
            <a:r>
              <a:rPr lang="tr-TR" dirty="0" smtClean="0"/>
              <a:t>	Konuşurken, gülerken, öksürürken, hapşırırken, bağırırken ağzımızdan ve burnumuzdan çıkan gözle görülemeyecek kadar küçük damlacıklar karşımızdaki insanın ağız, burun, kulak ve göz mukozasına bulaşır ve virüs aktarımı böyle gerçekleşir. </a:t>
            </a:r>
          </a:p>
          <a:p>
            <a:pPr algn="just">
              <a:buNone/>
            </a:pPr>
            <a:endParaRPr lang="tr-TR" dirty="0" smtClean="0"/>
          </a:p>
          <a:p>
            <a:pPr>
              <a:buNone/>
            </a:pPr>
            <a:endParaRPr lang="tr-TR" dirty="0" smtClean="0"/>
          </a:p>
          <a:p>
            <a:pPr>
              <a:buNone/>
            </a:pPr>
            <a:endParaRPr lang="tr-TR" dirty="0"/>
          </a:p>
        </p:txBody>
      </p:sp>
      <p:sp>
        <p:nvSpPr>
          <p:cNvPr id="3" name="2 Başlık"/>
          <p:cNvSpPr>
            <a:spLocks noGrp="1"/>
          </p:cNvSpPr>
          <p:nvPr>
            <p:ph type="title"/>
          </p:nvPr>
        </p:nvSpPr>
        <p:spPr/>
        <p:txBody>
          <a:bodyPr/>
          <a:lstStyle/>
          <a:p>
            <a:r>
              <a:rPr lang="tr-TR" dirty="0" smtClean="0"/>
              <a:t>Nasıl Bulaşıyor?</a:t>
            </a:r>
            <a:endParaRPr lang="tr-TR" dirty="0"/>
          </a:p>
        </p:txBody>
      </p:sp>
      <p:sp>
        <p:nvSpPr>
          <p:cNvPr id="19458" name="AutoShape 2" descr="Slow Motion Sneeze GIF | Gfyc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0" name="AutoShape 4" descr="Sneezing In Ultra Slow Motion GIF | Gfyc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2" name="AutoShape 6" descr="Sneezing In Ultra Slow Motion GIF | Gfyc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4" name="AutoShape 8" descr="Sneezing in slow motion - GIFs - Img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6" name="AutoShape 10" descr="data:image/jpeg;base64,/9j/4AAQSkZJRgABAQAAAQABAAD/2wCEAAkGBxISEhUSEhIVFhUXFRcVFRUXFxUXFhcVFRcXGBgVFxcYHSggGBolHRUVITEhJSkrLi4uFx8zODMtNygtLisBCgoKDg0OFRAPFS0dHR0tLS0tLS0tLS0tLS0tLS0tLS0tLS0tLS0tLS0tLS0tLS0tLS0tKy0tLS0tLS0tLS0tLf/AABEIAJ8BPgMBIgACEQEDEQH/xAAcAAABBQEBAQAAAAAAAAAAAAAAAgMEBQYBBwj/xAA2EAACAQIFAgQDBwQCAwAAAAABAgADEQQFEiExQVEGEyJhMnGBByNCkaHR8FKxweEUYhZygv/EABgBAAMBAQAAAAAAAAAAAAAAAAABAgME/8QAHREBAQEBAQEBAQEBAAAAAAAAAAECESExQQMScf/aAAwDAQACEQMRAD8AuTG2McMbeU5emXMZePPGXioMvGGj7iMNEZl4w8feMOYKR3jDyQ8YcSTiO8YdZKdZDqZglNtJPxCLqpDTCNld5K8xCNiCPaV+MxiIRc3v2h0+JVSnYdY/SwJqDYWa30b5Sr/8l4slz777d51vEFTVtbYXJHT2kXVaTJ5cIzEqVa9+bbSLi8EyXuDzzHqmeV3tpUj3PXvHcDmpU/erfub8D5RzVK4qiqD6fP5Ro/z9v5/bjRZxgVYCrRF0fkdrcyjr0rH/ADK6zsRjEsI44jZh04QREmLMQYzIacijEmAJMTFGcIgHJydnDGbkIQgBCEIAQhCAEIQgBCEIB9FmMvHmjLy3NDLRlo60baIGHjLR6pGWiBhzGHjzxl4LMPI1ZwBc7DvJbiY7xPmwJNFeh3Pv2iq8zpWa+IQSUQbjbV0mcxGKZyC3TiOXB557zlShfe8nrTnHFrki0S28btaPUqZY7QpydO4CsBcHrLCkgLcXBtJ2WeGzUseJscp8JqRZvzmWtxpMVhcLiijFiLk7DtaWuGrU7G5F+T+02f8A4EjNa+3eRs9+zoKuqixLdQeDM/8AR/4qmyqk6U2qJTapTa+pSvp2kfGZX59E11WwBswtwZKwFfE4caQwAGxEdoZ5Wap5ahSrfFtvvtLzpGssNXSxtGCJfZ7gtN27Npb5yjKzaMaaYRsiOERJEYNmcMWREkRAgzhi7RMYIM4Z0zhjU5CEIAQhCAEIQgBCEIAQhCAfRTRkx5oyZbnMvGnjrxljJI08ZaPNGG5gDLxh488ZaC0PH1LIx9p5lXuWJPc3M33iDHCmgHJJsBMRifiJk9a4nnSfJOxH6wqORsRaAxNtiL/oZ2q1wN7/ANxF/wBaVyilzNDlWAAsTvKzA0ewmnwNM7XmWtLxGkykcdJrsupcGZPLk4mvyhpi2XlGjtJSYa+0boHbeWOHIlcRdMT4j8Nhrsot3mQoZZ5FdBb4wx/IT2PFUQwsZ534syryK1Oqp9NmJHYgHaP4msFny3JIB0sPUOzA8zL4mlbbvxPU8blIq4cVAOVNz/UJ5xjKVldW3sQVPvfcTXNYaindY2RJlaltf2kQiXEkERJizEGMEmIMWYkwBM4Z0wgZMJ1omMxCEIAQhCAEIQgBCEIB9EMY0xjrxl5TmNOY00ccxp4gaYxhzHmkPF4hU5+kDDGU2a5zTpc7mRcyzo2Nh+cxles1RtbSLptnHTmLxrVqms/QdI3VHI+saRr3EkhNQsOZNaK6S8HR1GMVKJB3ljkq+qPV8OLXB0CsvMHIQWP0cUFO+8wrXLT5em495qcnqWNj3mFoZ8UtppM30lnlfitVOmtRdAWuXI47Xkrek36yXhKsyHh3PlxLMqm4B2PcTviDPXw9QpTQsbbDpePpWNy5uNvnMZ9pS/cU+mpynz24jGSZlmFYgsFprF+PlqHCKX+KnWQ7cEGUz0g5Pjfu1pMbDoegvwJhPGWUaHJA2a524lvTx/8Ax2Wk7Aodj33/AGvLHM8KtZAVa4tz/iGdcqLK8sq30/S0rjNbmeTeWrOzDV0EytUbmby9ZU0YkxZiTGCDEtFRJgHDCwheJJgpxokxRiYwIQhACEIQAhCEAIQhAPocmMsYsmMsY+uYh405i2MacwBqqZns5qhRcm3IvLvF1AASTMD4kx3mNpU9ZGq2/nntQsfi9fACoO/Uypd+3+o5XFvT2jdJYpxvzhHEfw2MZb25PJnMVTsqn3kVY57Ey8q5qgEWuDeKy6kQ4vIOEb1XMuKHxA9JlrzxrJFvaFFDq9IvOqbyRhQA15muRa5bXq0zvRa3SwBljnldqmGcVKYQFeTzJ2SV/eRPFallIvtEoz9maNTaxtbp+Ymt8T5e7VPMQ7kC30mJ8PZgBUVR0IP0nq2CdXpgnePgrL5cuLtbSq78k3v8h3kzxuxGXuzbkMl+1wZf0qAF5nPtIxATLcT/APAHzLi0abHj+Gr+dfWbtub9uwmh8OYuqqgW1XFip4K35+cygw+l0am2zAX9jPSsgwKoAR6l4ZPxLtyvcSKGaz7CEqV0k8kEe8weLpFWInrmPw7U2db+nlO4v7TAZzhbltQ3ve/7zX+dYbyzRERHaqkf4jZmzIgzk6YQBBiTFmIMZwkzk6ZyMxCEIAQhCAEIQgBCdnIB9BOY0xi2MaYxuYgxh2jjyK494gpM/ckab/OY6oq31HobTX5qL3QbsdyewHSYnGEgFWFiLzPX104+IuLcatopLWvItt44AeIWLO4sfdqfcyDLLFU/uR7NKyXn4mp2BIlphK6k26iZ9Y/hKlnB95Os99Xnf41qvadGItGEa4E4qzFs0mS5gQwF5ZeKMyCUrnlth9drzMYB7ML+0vcypJiAAeBaxk8V1RYGstNgwqDf0kdp65kWMUUVS+pj29/4JjMP4Uosmk/Eethse89E8N5QlCiqjdgPiPO3Ecg7HcBjGOpWBBB/SY77TPMq0Vw9M7ufNcHqlPhfnczb47TrFtj/AHnlHi/M74zEAHemtNE9m5P56rRWlazOTYDchr8XT59pf4fMq1Ihae56g9B+0qcRSalpqXJRuD2vzLbIK4qhhqBNj87Ht+cipXVSqai+ZVIVtNgQbjfiZLNsWDe9iRsSOo6NJ+ZYtqdAqed7f6lbVwB8nzCCbDf2v3lY+o0y+JHUHbpIpEfrNYke8ZM6nNTZiTFGJJgbhiDFmIMcOEmchCMxCEIAQhCAEIQgHYTk6IB76TGmMUTGmMdcxLGVtesxuAPrJzGRa4vFVRncwxIpnTyx/t3mQzPEl2+vM1eeYW/qHxDb6TM16erYi1pn+t8q4N0Aj2C3cCI8vePUqXXi294djSJlZAUKni5lGwl9h6gcfMWIlRjKelyI8X8TqI0BCEtLTZXX1KBJ+mZfL8VoPtNHSqggWnPvPK3zew4WtJtDHEEEnaQACSAOekexLKmm4vbp/UeoiXGlw/iSmi7t+K/5e802X+P6GkaVJN7Wv/P4Zi8swOCrC+hR1Ia8uMm8P4fzfOphW02ChR6Q3Go9yP8AEa5l6DgqwqhatrA779J4HmVdquKxNUdazfleymez+I8zGGwNSpcC1Ow/9jdR+pngGVY4q9zvfm/B5O8JO5vGVvvGppY8+qk1yvK34G3M7kaGhiAxU2ZfSO/ykZsXTdb3At+Y9veWWVVCp81t9LAIOgXraYhcGj59ZQ5UBVDEH/sbm3v+8tswSkGbDaCAEN2/qLDm8pK9LU2tDqDW36Lf5do5WzGqWe/Frau9hxHE1kc/8PvSHmKC1Pe7dvnM9US09ayuqq0iDeopWzg788/pPPc+wa0qrU7ED4kPSxm+b2MNTlUJiSIp1sYkzQiTOGdM4YwSYmKMTGoQhCAEIQgBCEIAQhCAe8MY0ximMbYxuY28iYqsBzH6jSkznGIouxk1chvEOrXuZncyqqjWUgk3lfmObsxIXYSFQa/xH6yeNcw4tQuwk/FYUrQZ+5AlZRfSSRJtTGGpT8s97yeetvxFwD+oCSM7UBlboRIqUiCLgjeSMxJKrfoTK/SqsacnSJyWzdllluLI2PErRHaUnU7FZ+vQMIqU8Ka2pTUqelB/SOv1isPl6VUt+IC/z7zJ4LEMbJuQDcCXGEqVQdSg2nPfG8aTJcjpHSWJvfi/Fuvb856Fl+BWmoVVAv25vPN8qOJqBQlJyL7sBsN+8vPFuf18HhfM9K1Kh0JfkbbsIZ98XrfIo/tYz9alQYND6Ke9Qg3Bc8D6TzqqijgXMSKha7MbksSSeSTzOmbSc8ct12mNRE0DZiyIFX4LA2636mUdQS0y9FIcFSxCFgOwA3hrlPNP4LOnR7IxCkcX6yZTzkk+sNseb7CZtHGoHTcDoZfoqYhQL+XUUen+lh7+8jWYfW58MZ7h6YNwLMDcHjeZ3xpR1vqpAPSCD1LyOu9u0zuM+7RbHcHe3En+FmDVKpvt5Lki5sdtuYZzxOvWdrcxoxyqd42ZqyIM4YqJMZkmJipxo1OQhCAEIQgBCEIAQhCAe4Exms9hcnYTuqZ7xlimSh6eu0Tnk6h594nVfTT3P0mLxmMeqbsZGvOq1o28zwWjjbCOYagGN22Ek16QPHA/OTbFGMIl7+4jNyD8pYZTT9R9uZDxJGo/OEvapocNikq0lVgAVN79bdpV4sXNve8bwKkKSJLenrJIG4HSZfKd+KWqtjaccb2kvFDVY2t0I7ESIzb3m0vUH2wrC3vLDIsKHfy22vHsvXzVS25Q2Yf2MtczylqWisgmWt/lbYzPqf4Z8Lm1Ws5sEJUA/iuOksFwiiyjm003h0pWwv6ke9pRZPS83Fsfwrt7bTG+tONfkyijQVTtYam6WHJnkXj7xB/zcUdJ+6T0oOnuZvPHmZ+Th2VTuRbbnj/c8fwwubma/wA5+s/6eOqnSOFd4MljFES6wM1RJOX43y/MI5NNl+hjTi8hNseY5OiVMw9H0ljxJGAYhrngSLSrEjfjtOGseIrDtPYg36x7KcX5Rf8A7LpkTVG1O8JC6XU5MbMcMQZSDZEDOmcMDIMDCcMpTkIQgBCFoEQAhCEAIQtCAezlvl/P8TF+OscDppg78zVlrD6Ty7N65es5J62ETPEQoCE6sbROOwjPnHpJ2GAPPaR6+FtvMpz9ayHqAYU2YfKQKj3lvgcUAhQjmVVelZvrHn6Wj9OuQukcEyfkePNOpci46ypWpY2l9lrUWX1qb9xFrxU9RfENFQ4dPhbew6SlMscf1AJI6SuaVi+M9fVhkOP8isr/AIb2Yf8AU7f7nt1HAJWwwHRhqU/OeAgT2H7Jc5NWk2HbdqVip7oe/wBZP9c+dXi/jTZFlXlU3UbXBt+Ur8myvyQzN8RJvNVo6yl8RVxTpMfnMG3XlP2h5salXy77DmZuithDMcQatZmPVjFnidMnI5t67RWqWEaWsDFlb7GNNhhHEHgRImIXecdSOsQSY5B6fw52jbneOU6dheMvzF+h3XBTEzqcxhIJiSYqIMSSTEmLMQY4caLJfDP/ACcK9Wmx87zvLSnsFZQisxJO9wD07STi/B4NZaWHrBi1CnVAdahZi4Nwpo02VVuOWIHvKKlmtRaIooQqiqa2pbioGKeWRqB4t0/WWuH8Z1kRENKky0xT0X81d6S6VZtDjUbdDtfcASljFeEatqJpg/eJTFnYXaqwJdaYC7hbXPNu5jqeD2p1kGJfTQKM71UWopVUOk+msim+or0sQbg9ZHXxhiLglaZA06QVayst7svruGKkqT+Ic8CNnxTVXUcOi4dnADVKVTECpa5YqrNUOlSTuBzYQJKp+HlpnTVpYitUaq9KlRoaQ5CC5cko5PX0Bfwk3tHMF4dw7sqEYlHbFNQ0voRlVUD+pSvpbcDmwtf5QcR4peqLYilSri4Y6zWDGoFCtVLpUDFmAXVvY22AO8dreLqr3ZqNEuazVy/319bjSRp83Ta1gPTf0883Abx2Rg10o0VK3VmY1K9Gqqqlyzs1EWUAKSQbnbYEkCJoeGmqW0YigQ7ilRa9YCtVIUmmmqmCpGtRqcKt252kPL84NFlZadIkM5JZWJdaiaGpNZh6LauLMCxIINrTMP4jFMrowtACnU82iD5zeVVsoL71PXc01OlyVuOLEghgeGmCa3r0EsiVXVjV1JTq2CuyrTN7sVWy3I1C4sbyrzLCNRqvSe2pGKNY3F1JFwbbg8g9jJNfOajK6kL66NKixAb4aJQq3PxHyxcm/JsBtI2Y41q9V6zABqjF2CggXY3NgTx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9512" y="188640"/>
            <a:ext cx="8229600" cy="2520280"/>
          </a:xfrm>
        </p:spPr>
        <p:txBody>
          <a:bodyPr>
            <a:normAutofit fontScale="92500" lnSpcReduction="10000"/>
          </a:bodyPr>
          <a:lstStyle/>
          <a:p>
            <a:pPr algn="just">
              <a:buNone/>
            </a:pPr>
            <a:r>
              <a:rPr lang="tr-TR" dirty="0" smtClean="0"/>
              <a:t>	Virüsü taşıyan bir insanın ağzından veya burnundan çıkan damlacıklar bir yüzeye bulaştıysa (örneğin masanın üzerine) bu yüzeye dokunduğunuzda virüs ellerinize tutunur. Ellerinizi ağzınıza, burnunuza, gözünüze ve kulağınıza temas ettirdiğinizde virüs vücudunuza bulaşmış olur. </a:t>
            </a:r>
            <a:endParaRPr lang="tr-TR" dirty="0"/>
          </a:p>
        </p:txBody>
      </p:sp>
      <p:pic>
        <p:nvPicPr>
          <p:cNvPr id="35842" name="Picture 2" descr="Sick Corona Sticker for iOS &amp; Android | GIPHY"/>
          <p:cNvPicPr>
            <a:picLocks noChangeAspect="1" noChangeArrowheads="1"/>
          </p:cNvPicPr>
          <p:nvPr/>
        </p:nvPicPr>
        <p:blipFill>
          <a:blip r:embed="rId2" cstate="print"/>
          <a:srcRect/>
          <a:stretch>
            <a:fillRect/>
          </a:stretch>
        </p:blipFill>
        <p:spPr bwMode="auto">
          <a:xfrm>
            <a:off x="683568" y="2852936"/>
            <a:ext cx="2592288" cy="2796312"/>
          </a:xfrm>
          <a:prstGeom prst="rect">
            <a:avLst/>
          </a:prstGeom>
          <a:noFill/>
        </p:spPr>
      </p:pic>
      <p:pic>
        <p:nvPicPr>
          <p:cNvPr id="5" name="Picture 20" descr="Sneeze and cough germs travel farther than you may think ..."/>
          <p:cNvPicPr>
            <a:picLocks noChangeAspect="1" noChangeArrowheads="1"/>
          </p:cNvPicPr>
          <p:nvPr/>
        </p:nvPicPr>
        <p:blipFill>
          <a:blip r:embed="rId3" cstate="print"/>
          <a:srcRect/>
          <a:stretch>
            <a:fillRect/>
          </a:stretch>
        </p:blipFill>
        <p:spPr bwMode="auto">
          <a:xfrm>
            <a:off x="3995936" y="2636912"/>
            <a:ext cx="4800533" cy="3600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515624"/>
          </a:xfrm>
        </p:spPr>
        <p:txBody>
          <a:bodyPr/>
          <a:lstStyle/>
          <a:p>
            <a:pPr>
              <a:buNone/>
            </a:pPr>
            <a:r>
              <a:rPr lang="tr-TR" dirty="0" smtClean="0"/>
              <a:t>	</a:t>
            </a:r>
            <a:r>
              <a:rPr lang="tr-TR" dirty="0" err="1" smtClean="0"/>
              <a:t>Koronavirüsün</a:t>
            </a:r>
            <a:r>
              <a:rPr lang="tr-TR" dirty="0" smtClean="0"/>
              <a:t> size bulaşma ihtimalini azaltmak istiyorsanız uymanız gereken bazı kurallar var. </a:t>
            </a:r>
            <a:endParaRPr lang="tr-TR" dirty="0"/>
          </a:p>
        </p:txBody>
      </p:sp>
      <p:sp>
        <p:nvSpPr>
          <p:cNvPr id="3" name="2 Başlık"/>
          <p:cNvSpPr>
            <a:spLocks noGrp="1"/>
          </p:cNvSpPr>
          <p:nvPr>
            <p:ph type="title"/>
          </p:nvPr>
        </p:nvSpPr>
        <p:spPr/>
        <p:txBody>
          <a:bodyPr/>
          <a:lstStyle/>
          <a:p>
            <a:r>
              <a:rPr lang="tr-TR" dirty="0" smtClean="0"/>
              <a:t>Virüsten Nasıl Korunacağız?</a:t>
            </a:r>
            <a:endParaRPr lang="tr-TR" dirty="0"/>
          </a:p>
        </p:txBody>
      </p:sp>
      <p:pic>
        <p:nvPicPr>
          <p:cNvPr id="37890" name="Picture 2" descr="ISADAMI dan Ok gifleri,Hareketli Ok Gifleri aşağıyı gösteren el ..."/>
          <p:cNvPicPr>
            <a:picLocks noChangeAspect="1" noChangeArrowheads="1" noCrop="1"/>
          </p:cNvPicPr>
          <p:nvPr/>
        </p:nvPicPr>
        <p:blipFill>
          <a:blip r:embed="rId2" cstate="print"/>
          <a:srcRect/>
          <a:stretch>
            <a:fillRect/>
          </a:stretch>
        </p:blipFill>
        <p:spPr bwMode="auto">
          <a:xfrm>
            <a:off x="7164288" y="4653136"/>
            <a:ext cx="1190625" cy="11906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5050904" cy="4755983"/>
          </a:xfrm>
        </p:spPr>
        <p:txBody>
          <a:bodyPr/>
          <a:lstStyle/>
          <a:p>
            <a:pPr>
              <a:buNone/>
            </a:pPr>
            <a:r>
              <a:rPr lang="tr-TR" dirty="0" smtClean="0"/>
              <a:t>	Çok yakın olduğunuz arkadaşlarınızla görüşürken bile aranızda en az bir buçuk metre mesafe olmasına dikkat edin. Böylelikle karşınızdakinin ağzından çıkan damlacıklar size ulaşamayacak.</a:t>
            </a:r>
            <a:endParaRPr lang="tr-TR" dirty="0"/>
          </a:p>
        </p:txBody>
      </p:sp>
      <p:sp>
        <p:nvSpPr>
          <p:cNvPr id="3" name="2 Başlık"/>
          <p:cNvSpPr>
            <a:spLocks noGrp="1"/>
          </p:cNvSpPr>
          <p:nvPr>
            <p:ph type="title"/>
          </p:nvPr>
        </p:nvSpPr>
        <p:spPr/>
        <p:txBody>
          <a:bodyPr>
            <a:normAutofit fontScale="90000"/>
          </a:bodyPr>
          <a:lstStyle/>
          <a:p>
            <a:r>
              <a:rPr lang="tr-TR" dirty="0" smtClean="0"/>
              <a:t>SOSYAL MESAFE KURALINA UYUN!</a:t>
            </a:r>
            <a:endParaRPr lang="tr-TR" dirty="0"/>
          </a:p>
        </p:txBody>
      </p:sp>
      <p:pic>
        <p:nvPicPr>
          <p:cNvPr id="38914" name="Picture 2" descr="Sosyal Mesafeyi Koruyalım Yer Etiketi 30 cm - İşte Kırtasiye"/>
          <p:cNvPicPr>
            <a:picLocks noChangeAspect="1" noChangeArrowheads="1"/>
          </p:cNvPicPr>
          <p:nvPr/>
        </p:nvPicPr>
        <p:blipFill>
          <a:blip r:embed="rId2" cstate="print"/>
          <a:srcRect/>
          <a:stretch>
            <a:fillRect/>
          </a:stretch>
        </p:blipFill>
        <p:spPr bwMode="auto">
          <a:xfrm>
            <a:off x="5796136" y="1988840"/>
            <a:ext cx="2736304" cy="27363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196752"/>
            <a:ext cx="4258816" cy="4827992"/>
          </a:xfrm>
        </p:spPr>
        <p:txBody>
          <a:bodyPr>
            <a:normAutofit lnSpcReduction="10000"/>
          </a:bodyPr>
          <a:lstStyle/>
          <a:p>
            <a:pPr>
              <a:buNone/>
            </a:pPr>
            <a:r>
              <a:rPr lang="tr-TR" dirty="0" smtClean="0"/>
              <a:t>	Evden dışarı ASLA maskesiz çıkmayın. Maskenizi ağzınızı ve burnunuzu örtecek şekilde takın. Maskenizin yüzeyine ellerinizle dokunmayın. Maskenizi çıkaracaksanız kenarlarındaki lastiklerinden tutun. </a:t>
            </a:r>
            <a:endParaRPr lang="tr-TR" dirty="0"/>
          </a:p>
        </p:txBody>
      </p:sp>
      <p:sp>
        <p:nvSpPr>
          <p:cNvPr id="3" name="2 Başlık"/>
          <p:cNvSpPr>
            <a:spLocks noGrp="1"/>
          </p:cNvSpPr>
          <p:nvPr>
            <p:ph type="title"/>
          </p:nvPr>
        </p:nvSpPr>
        <p:spPr/>
        <p:txBody>
          <a:bodyPr/>
          <a:lstStyle/>
          <a:p>
            <a:r>
              <a:rPr lang="tr-TR" dirty="0" smtClean="0"/>
              <a:t>MASKE TAKIN!</a:t>
            </a:r>
            <a:endParaRPr lang="tr-TR" dirty="0"/>
          </a:p>
        </p:txBody>
      </p:sp>
      <p:pic>
        <p:nvPicPr>
          <p:cNvPr id="5" name="Picture 2" descr="Surgical Mask GIFs | Tenor"/>
          <p:cNvPicPr>
            <a:picLocks noChangeAspect="1" noChangeArrowheads="1" noCrop="1"/>
          </p:cNvPicPr>
          <p:nvPr/>
        </p:nvPicPr>
        <p:blipFill>
          <a:blip r:embed="rId2" cstate="print"/>
          <a:srcRect/>
          <a:stretch>
            <a:fillRect/>
          </a:stretch>
        </p:blipFill>
        <p:spPr bwMode="auto">
          <a:xfrm>
            <a:off x="4572000" y="1628800"/>
            <a:ext cx="4124018" cy="30742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4186808" cy="5116024"/>
          </a:xfrm>
        </p:spPr>
        <p:txBody>
          <a:bodyPr>
            <a:normAutofit fontScale="85000" lnSpcReduction="20000"/>
          </a:bodyPr>
          <a:lstStyle/>
          <a:p>
            <a:pPr>
              <a:buNone/>
            </a:pPr>
            <a:r>
              <a:rPr lang="tr-TR" dirty="0" smtClean="0"/>
              <a:t>	Özellikle yabancı yüzeylere temas ederseniz ellerinizi günde birkaç defa sabunlu suyla 20 saniye boyunca yıkayın. Hatta elleriniz temizse bile ara sıra ellerinizi yıkayın. Sonuç olarak </a:t>
            </a:r>
            <a:r>
              <a:rPr lang="tr-TR" dirty="0" smtClean="0">
                <a:solidFill>
                  <a:srgbClr val="FF0000"/>
                </a:solidFill>
              </a:rPr>
              <a:t>ELLERİNİZİ YIKAYIN. </a:t>
            </a:r>
            <a:r>
              <a:rPr lang="tr-TR" dirty="0" smtClean="0"/>
              <a:t>Ellerinizi yıkama imkanınız yoksa yanınızda mutlaka el dezenfektanı, kolonya, ıslak mendil vb. bulundurun ve bunları kullanın.</a:t>
            </a:r>
            <a:endParaRPr lang="tr-TR" dirty="0">
              <a:solidFill>
                <a:srgbClr val="FF0000"/>
              </a:solidFill>
            </a:endParaRPr>
          </a:p>
        </p:txBody>
      </p:sp>
      <p:sp>
        <p:nvSpPr>
          <p:cNvPr id="3" name="2 Başlık"/>
          <p:cNvSpPr>
            <a:spLocks noGrp="1"/>
          </p:cNvSpPr>
          <p:nvPr>
            <p:ph type="title"/>
          </p:nvPr>
        </p:nvSpPr>
        <p:spPr/>
        <p:txBody>
          <a:bodyPr/>
          <a:lstStyle/>
          <a:p>
            <a:r>
              <a:rPr lang="tr-TR" dirty="0" smtClean="0"/>
              <a:t>ELLERİNİZİ YIKAYIN!</a:t>
            </a:r>
            <a:endParaRPr lang="tr-TR" dirty="0"/>
          </a:p>
        </p:txBody>
      </p:sp>
      <p:pic>
        <p:nvPicPr>
          <p:cNvPr id="40962" name="Picture 2" descr="Ellerinizi Yıkayın Levhası/Tabelası/Etiketi"/>
          <p:cNvPicPr>
            <a:picLocks noChangeAspect="1" noChangeArrowheads="1"/>
          </p:cNvPicPr>
          <p:nvPr/>
        </p:nvPicPr>
        <p:blipFill>
          <a:blip r:embed="rId3" cstate="print"/>
          <a:srcRect/>
          <a:stretch>
            <a:fillRect/>
          </a:stretch>
        </p:blipFill>
        <p:spPr bwMode="auto">
          <a:xfrm>
            <a:off x="5364088" y="1124744"/>
            <a:ext cx="3412616" cy="48245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2204864"/>
            <a:ext cx="4474840" cy="2379719"/>
          </a:xfrm>
        </p:spPr>
        <p:txBody>
          <a:bodyPr/>
          <a:lstStyle/>
          <a:p>
            <a:pPr>
              <a:buNone/>
            </a:pPr>
            <a:r>
              <a:rPr lang="tr-TR" dirty="0" smtClean="0"/>
              <a:t>	Elleriniz farklı yüzeylerden virüs kapmış olabilir, bu yüzden ellerinizi yüzünüze değdirmeyin.</a:t>
            </a:r>
          </a:p>
        </p:txBody>
      </p:sp>
      <p:sp>
        <p:nvSpPr>
          <p:cNvPr id="3" name="2 Başlık"/>
          <p:cNvSpPr>
            <a:spLocks noGrp="1"/>
          </p:cNvSpPr>
          <p:nvPr>
            <p:ph type="title"/>
          </p:nvPr>
        </p:nvSpPr>
        <p:spPr/>
        <p:txBody>
          <a:bodyPr/>
          <a:lstStyle/>
          <a:p>
            <a:r>
              <a:rPr lang="tr-TR" dirty="0" smtClean="0"/>
              <a:t>Yüzünüze Dokunmayın!</a:t>
            </a:r>
            <a:endParaRPr lang="tr-TR" dirty="0"/>
          </a:p>
        </p:txBody>
      </p:sp>
      <p:pic>
        <p:nvPicPr>
          <p:cNvPr id="41986" name="Picture 2" descr="Yüzümüze Neden Sık Sık Dokunuruz? - ABA Psikoloji"/>
          <p:cNvPicPr>
            <a:picLocks noChangeAspect="1" noChangeArrowheads="1"/>
          </p:cNvPicPr>
          <p:nvPr/>
        </p:nvPicPr>
        <p:blipFill>
          <a:blip r:embed="rId2" cstate="print"/>
          <a:srcRect/>
          <a:stretch>
            <a:fillRect/>
          </a:stretch>
        </p:blipFill>
        <p:spPr bwMode="auto">
          <a:xfrm>
            <a:off x="4469344" y="1988840"/>
            <a:ext cx="4498547" cy="230425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412776"/>
            <a:ext cx="3816424" cy="4467952"/>
          </a:xfrm>
        </p:spPr>
        <p:txBody>
          <a:bodyPr>
            <a:normAutofit fontScale="92500"/>
          </a:bodyPr>
          <a:lstStyle/>
          <a:p>
            <a:pPr>
              <a:buNone/>
            </a:pPr>
            <a:r>
              <a:rPr lang="tr-TR" dirty="0" smtClean="0"/>
              <a:t>	Bunun için yanınızda kağıt mendil bulundurun ve yüzünüzü onunla kapatın. Mendilinizi kullandıktan sonra kapaklı bir çöp kutusuna atın. Eğer mendiliniz yoksa ağzınızı dirseğinizin iç tarafıyla kapatın.</a:t>
            </a:r>
            <a:endParaRPr lang="tr-TR" dirty="0"/>
          </a:p>
        </p:txBody>
      </p:sp>
      <p:sp>
        <p:nvSpPr>
          <p:cNvPr id="3" name="2 Başlık"/>
          <p:cNvSpPr>
            <a:spLocks noGrp="1"/>
          </p:cNvSpPr>
          <p:nvPr>
            <p:ph type="title"/>
          </p:nvPr>
        </p:nvSpPr>
        <p:spPr/>
        <p:txBody>
          <a:bodyPr>
            <a:normAutofit fontScale="90000"/>
          </a:bodyPr>
          <a:lstStyle/>
          <a:p>
            <a:r>
              <a:rPr lang="tr-TR" dirty="0" smtClean="0"/>
              <a:t>Hapşırırken/Öksürürken Ağız ve Burnunuzu Kapatın!</a:t>
            </a:r>
            <a:endParaRPr lang="tr-TR" dirty="0"/>
          </a:p>
        </p:txBody>
      </p:sp>
      <p:pic>
        <p:nvPicPr>
          <p:cNvPr id="45058" name="Picture 2" descr="Hapşırma Nasıl Gerçekleşir ve Önlenebilir Mi?"/>
          <p:cNvPicPr>
            <a:picLocks noChangeAspect="1" noChangeArrowheads="1"/>
          </p:cNvPicPr>
          <p:nvPr/>
        </p:nvPicPr>
        <p:blipFill>
          <a:blip r:embed="rId2" cstate="print"/>
          <a:srcRect/>
          <a:stretch>
            <a:fillRect/>
          </a:stretch>
        </p:blipFill>
        <p:spPr bwMode="auto">
          <a:xfrm>
            <a:off x="4211960" y="1484784"/>
            <a:ext cx="4644516" cy="38884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1412776"/>
            <a:ext cx="4042792" cy="4755984"/>
          </a:xfrm>
        </p:spPr>
        <p:txBody>
          <a:bodyPr>
            <a:normAutofit lnSpcReduction="10000"/>
          </a:bodyPr>
          <a:lstStyle/>
          <a:p>
            <a:pPr>
              <a:buNone/>
            </a:pPr>
            <a:r>
              <a:rPr lang="tr-TR" dirty="0" smtClean="0"/>
              <a:t>	En yakın arkadaşlarınızla bile olsa tokalaşma, sarılma gibi temaslardan uzak durun. Virüsün size bulaşmasından korkmuyorsanız dokunduğunuz kişinin hayatına </a:t>
            </a:r>
            <a:r>
              <a:rPr lang="tr-TR" dirty="0" err="1" smtClean="0"/>
              <a:t>mâl</a:t>
            </a:r>
            <a:r>
              <a:rPr lang="tr-TR" dirty="0" smtClean="0"/>
              <a:t> olabileceğinizi unutmayın.</a:t>
            </a:r>
            <a:endParaRPr lang="tr-TR" dirty="0"/>
          </a:p>
        </p:txBody>
      </p:sp>
      <p:sp>
        <p:nvSpPr>
          <p:cNvPr id="3" name="2 Başlık"/>
          <p:cNvSpPr>
            <a:spLocks noGrp="1"/>
          </p:cNvSpPr>
          <p:nvPr>
            <p:ph type="title"/>
          </p:nvPr>
        </p:nvSpPr>
        <p:spPr/>
        <p:txBody>
          <a:bodyPr/>
          <a:lstStyle/>
          <a:p>
            <a:r>
              <a:rPr lang="tr-TR" dirty="0" smtClean="0"/>
              <a:t>Temastan Kaçının!</a:t>
            </a:r>
            <a:endParaRPr lang="tr-TR" dirty="0"/>
          </a:p>
        </p:txBody>
      </p:sp>
      <p:pic>
        <p:nvPicPr>
          <p:cNvPr id="46082" name="Picture 2" descr="Tanzanya Devlet Başkanının koronavirüs önlemi: Ayakla tokalaşma"/>
          <p:cNvPicPr>
            <a:picLocks noChangeAspect="1" noChangeArrowheads="1"/>
          </p:cNvPicPr>
          <p:nvPr/>
        </p:nvPicPr>
        <p:blipFill>
          <a:blip r:embed="rId2" cstate="print"/>
          <a:srcRect/>
          <a:stretch>
            <a:fillRect/>
          </a:stretch>
        </p:blipFill>
        <p:spPr bwMode="auto">
          <a:xfrm>
            <a:off x="4067944" y="2132856"/>
            <a:ext cx="4658603" cy="25922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268760"/>
            <a:ext cx="3898776" cy="4683976"/>
          </a:xfrm>
        </p:spPr>
        <p:txBody>
          <a:bodyPr>
            <a:normAutofit fontScale="92500" lnSpcReduction="20000"/>
          </a:bodyPr>
          <a:lstStyle/>
          <a:p>
            <a:pPr>
              <a:buNone/>
            </a:pPr>
            <a:r>
              <a:rPr lang="tr-TR" dirty="0" smtClean="0"/>
              <a:t>	Yalnızca havlu, tırnak makası gibi kişisel eşyalarınızı değil, hiçbir eşyanızı, kaleminizi bile paylaşmayın. Sizden eşyalarınızı isteyen arkadaşlarınıza virüs </a:t>
            </a:r>
            <a:r>
              <a:rPr lang="tr-TR" dirty="0" err="1" smtClean="0"/>
              <a:t>bulaşı</a:t>
            </a:r>
            <a:r>
              <a:rPr lang="tr-TR" dirty="0" smtClean="0"/>
              <a:t> riskinden dolayı veremeyeceğinizi söyleyin. Özellikle cep telefonu ve kulaklığınızı kimseye vermeyin.</a:t>
            </a:r>
            <a:endParaRPr lang="tr-TR" dirty="0"/>
          </a:p>
        </p:txBody>
      </p:sp>
      <p:sp>
        <p:nvSpPr>
          <p:cNvPr id="3" name="2 Başlık"/>
          <p:cNvSpPr>
            <a:spLocks noGrp="1"/>
          </p:cNvSpPr>
          <p:nvPr>
            <p:ph type="title"/>
          </p:nvPr>
        </p:nvSpPr>
        <p:spPr/>
        <p:txBody>
          <a:bodyPr/>
          <a:lstStyle/>
          <a:p>
            <a:r>
              <a:rPr lang="tr-TR" dirty="0" smtClean="0"/>
              <a:t>Eşyalarınızı Paylaşmayın!</a:t>
            </a:r>
            <a:endParaRPr lang="tr-TR" dirty="0"/>
          </a:p>
        </p:txBody>
      </p:sp>
      <p:pic>
        <p:nvPicPr>
          <p:cNvPr id="48130" name="Picture 2" descr="Kişisel Eşya Nedir, Nasıl Kullanmalıyız? | Zevkli Eğlenceli ..."/>
          <p:cNvPicPr>
            <a:picLocks noChangeAspect="1" noChangeArrowheads="1"/>
          </p:cNvPicPr>
          <p:nvPr/>
        </p:nvPicPr>
        <p:blipFill>
          <a:blip r:embed="rId2" cstate="print"/>
          <a:srcRect/>
          <a:stretch>
            <a:fillRect/>
          </a:stretch>
        </p:blipFill>
        <p:spPr bwMode="auto">
          <a:xfrm>
            <a:off x="4283968" y="1772816"/>
            <a:ext cx="4713236" cy="33817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844824"/>
            <a:ext cx="8229600" cy="3773016"/>
          </a:xfrm>
        </p:spPr>
        <p:txBody>
          <a:bodyPr/>
          <a:lstStyle/>
          <a:p>
            <a:pPr>
              <a:buFontTx/>
              <a:buChar char="-"/>
            </a:pPr>
            <a:r>
              <a:rPr lang="tr-TR" dirty="0" err="1" smtClean="0"/>
              <a:t>Koronavirüs</a:t>
            </a:r>
            <a:r>
              <a:rPr lang="tr-TR" dirty="0" smtClean="0"/>
              <a:t> nedir?</a:t>
            </a:r>
          </a:p>
          <a:p>
            <a:pPr>
              <a:buFontTx/>
              <a:buChar char="-"/>
            </a:pPr>
            <a:r>
              <a:rPr lang="tr-TR" dirty="0" smtClean="0"/>
              <a:t>Dünyaya ve ülkemize etkileri nelerdir?</a:t>
            </a:r>
          </a:p>
          <a:p>
            <a:pPr>
              <a:buFontTx/>
              <a:buChar char="-"/>
            </a:pPr>
            <a:r>
              <a:rPr lang="tr-TR" dirty="0" smtClean="0"/>
              <a:t>Nasıl bulaşır?</a:t>
            </a:r>
          </a:p>
          <a:p>
            <a:pPr>
              <a:buFontTx/>
              <a:buChar char="-"/>
            </a:pPr>
            <a:r>
              <a:rPr lang="tr-TR" dirty="0" smtClean="0"/>
              <a:t>Kendimizi ve sevdiklerimizi virüsten nasıl koruruz?</a:t>
            </a:r>
          </a:p>
          <a:p>
            <a:pPr>
              <a:buFontTx/>
              <a:buChar char="-"/>
            </a:pPr>
            <a:r>
              <a:rPr lang="tr-TR" dirty="0" smtClean="0"/>
              <a:t>Okulda uymamız gereken kurallar nelerdir?</a:t>
            </a:r>
          </a:p>
        </p:txBody>
      </p:sp>
      <p:sp>
        <p:nvSpPr>
          <p:cNvPr id="2" name="1 Başlık"/>
          <p:cNvSpPr>
            <a:spLocks noGrp="1"/>
          </p:cNvSpPr>
          <p:nvPr>
            <p:ph type="title"/>
          </p:nvPr>
        </p:nvSpPr>
        <p:spPr/>
        <p:txBody>
          <a:bodyPr/>
          <a:lstStyle/>
          <a:p>
            <a:r>
              <a:rPr lang="tr-TR" dirty="0" smtClean="0"/>
              <a:t>İÇERİK</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556792"/>
            <a:ext cx="3466728" cy="4539960"/>
          </a:xfrm>
        </p:spPr>
        <p:txBody>
          <a:bodyPr>
            <a:normAutofit fontScale="92500" lnSpcReduction="20000"/>
          </a:bodyPr>
          <a:lstStyle/>
          <a:p>
            <a:pPr>
              <a:buNone/>
            </a:pPr>
            <a:r>
              <a:rPr lang="tr-TR" dirty="0" smtClean="0"/>
              <a:t>	Okulda, kantinde, bankamatikte, eczanede vb. sıra beklemeniz gerekiyorsa sırada sosyal mesafe kuralına uyarak bekleyin. Yanınıza 1 metreden fazla sokulan kişileri ise uygun bir dille uyarın ve uzaklaşmasını sağlayın.</a:t>
            </a:r>
            <a:endParaRPr lang="tr-TR" dirty="0"/>
          </a:p>
        </p:txBody>
      </p:sp>
      <p:sp>
        <p:nvSpPr>
          <p:cNvPr id="3" name="2 Başlık"/>
          <p:cNvSpPr>
            <a:spLocks noGrp="1"/>
          </p:cNvSpPr>
          <p:nvPr>
            <p:ph type="title"/>
          </p:nvPr>
        </p:nvSpPr>
        <p:spPr/>
        <p:txBody>
          <a:bodyPr>
            <a:normAutofit fontScale="90000"/>
          </a:bodyPr>
          <a:lstStyle/>
          <a:p>
            <a:r>
              <a:rPr lang="tr-TR" dirty="0" smtClean="0"/>
              <a:t>Sıra Beklemeniz Gerekiyorsa Mesafeyi Koruyun!</a:t>
            </a:r>
            <a:endParaRPr lang="tr-TR" dirty="0"/>
          </a:p>
        </p:txBody>
      </p:sp>
      <p:pic>
        <p:nvPicPr>
          <p:cNvPr id="47108" name="Picture 4" descr="KİŞİSEL ÖNLEMLER"/>
          <p:cNvPicPr>
            <a:picLocks noChangeAspect="1" noChangeArrowheads="1"/>
          </p:cNvPicPr>
          <p:nvPr/>
        </p:nvPicPr>
        <p:blipFill>
          <a:blip r:embed="rId2" cstate="print"/>
          <a:srcRect/>
          <a:stretch>
            <a:fillRect/>
          </a:stretch>
        </p:blipFill>
        <p:spPr bwMode="auto">
          <a:xfrm>
            <a:off x="3923928" y="1844824"/>
            <a:ext cx="5009226" cy="367240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340768"/>
            <a:ext cx="3754760" cy="4755983"/>
          </a:xfrm>
        </p:spPr>
        <p:txBody>
          <a:bodyPr>
            <a:normAutofit fontScale="92500"/>
          </a:bodyPr>
          <a:lstStyle/>
          <a:p>
            <a:pPr>
              <a:buNone/>
            </a:pPr>
            <a:r>
              <a:rPr lang="tr-TR" dirty="0" smtClean="0"/>
              <a:t>	El kızartmaca, futbol, basketbol, voleybol, körebe gibi yakın temas gerektiren oyunlar oynamayın. Uzaktan uzağa eğlenmenin yollarını bulun. Özellikle yerlerde sürünmüş olan top ve oyuncaklara dokunmayın.</a:t>
            </a:r>
          </a:p>
        </p:txBody>
      </p:sp>
      <p:sp>
        <p:nvSpPr>
          <p:cNvPr id="3" name="2 Başlık"/>
          <p:cNvSpPr>
            <a:spLocks noGrp="1"/>
          </p:cNvSpPr>
          <p:nvPr>
            <p:ph type="title"/>
          </p:nvPr>
        </p:nvSpPr>
        <p:spPr/>
        <p:txBody>
          <a:bodyPr>
            <a:normAutofit fontScale="90000"/>
          </a:bodyPr>
          <a:lstStyle/>
          <a:p>
            <a:r>
              <a:rPr lang="tr-TR" dirty="0" smtClean="0"/>
              <a:t>Temas Gerektiren Oyunlara Ara Verin!</a:t>
            </a:r>
            <a:endParaRPr lang="tr-TR" dirty="0"/>
          </a:p>
        </p:txBody>
      </p:sp>
      <p:pic>
        <p:nvPicPr>
          <p:cNvPr id="49154" name="Picture 2" descr="Nigeria suspends football matches due to coronavirus"/>
          <p:cNvPicPr>
            <a:picLocks noChangeAspect="1" noChangeArrowheads="1"/>
          </p:cNvPicPr>
          <p:nvPr/>
        </p:nvPicPr>
        <p:blipFill>
          <a:blip r:embed="rId2" cstate="print"/>
          <a:srcRect/>
          <a:stretch>
            <a:fillRect/>
          </a:stretch>
        </p:blipFill>
        <p:spPr bwMode="auto">
          <a:xfrm>
            <a:off x="4211960" y="2060848"/>
            <a:ext cx="4480496" cy="252028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84784"/>
            <a:ext cx="3970784" cy="4539960"/>
          </a:xfrm>
        </p:spPr>
        <p:txBody>
          <a:bodyPr>
            <a:normAutofit fontScale="92500" lnSpcReduction="10000"/>
          </a:bodyPr>
          <a:lstStyle/>
          <a:p>
            <a:pPr>
              <a:buNone/>
            </a:pPr>
            <a:r>
              <a:rPr lang="tr-TR" dirty="0" smtClean="0"/>
              <a:t>	Teması olabildiğince azaltmamız gereken bir dönemdeyiz. O yüzden sıranız ve masanız size özel olmalı. Kimsenin sırasına oturmayın. Kimseyi sıranıza oturtmayın. </a:t>
            </a:r>
            <a:r>
              <a:rPr lang="tr-TR" dirty="0" smtClean="0">
                <a:solidFill>
                  <a:srgbClr val="FF0000"/>
                </a:solidFill>
              </a:rPr>
              <a:t>SIRALARIN ÜZERİNDE AYAKKABILARINIZLA ASLA BASMAYIN.</a:t>
            </a:r>
            <a:endParaRPr lang="tr-TR" dirty="0">
              <a:solidFill>
                <a:srgbClr val="FF0000"/>
              </a:solidFill>
            </a:endParaRPr>
          </a:p>
        </p:txBody>
      </p:sp>
      <p:sp>
        <p:nvSpPr>
          <p:cNvPr id="3" name="2 Başlık"/>
          <p:cNvSpPr>
            <a:spLocks noGrp="1"/>
          </p:cNvSpPr>
          <p:nvPr>
            <p:ph type="title"/>
          </p:nvPr>
        </p:nvSpPr>
        <p:spPr/>
        <p:txBody>
          <a:bodyPr>
            <a:normAutofit fontScale="90000"/>
          </a:bodyPr>
          <a:lstStyle/>
          <a:p>
            <a:r>
              <a:rPr lang="tr-TR" dirty="0" smtClean="0"/>
              <a:t>Birbirinizin sırasına/masasına oturmayın!</a:t>
            </a:r>
            <a:endParaRPr lang="tr-TR" dirty="0"/>
          </a:p>
        </p:txBody>
      </p:sp>
      <p:pic>
        <p:nvPicPr>
          <p:cNvPr id="50178" name="Picture 2" descr="Okullarda Corona Virüs Önlemi - Karabük Belediyesi"/>
          <p:cNvPicPr>
            <a:picLocks noChangeAspect="1" noChangeArrowheads="1"/>
          </p:cNvPicPr>
          <p:nvPr/>
        </p:nvPicPr>
        <p:blipFill>
          <a:blip r:embed="rId2" cstate="print"/>
          <a:srcRect/>
          <a:stretch>
            <a:fillRect/>
          </a:stretch>
        </p:blipFill>
        <p:spPr bwMode="auto">
          <a:xfrm>
            <a:off x="4427984" y="1844824"/>
            <a:ext cx="4106059" cy="273630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700808"/>
            <a:ext cx="3456384" cy="4539959"/>
          </a:xfrm>
        </p:spPr>
        <p:txBody>
          <a:bodyPr>
            <a:normAutofit fontScale="92500" lnSpcReduction="10000"/>
          </a:bodyPr>
          <a:lstStyle/>
          <a:p>
            <a:pPr>
              <a:buNone/>
            </a:pPr>
            <a:r>
              <a:rPr lang="tr-TR" dirty="0" smtClean="0"/>
              <a:t>	Okulda kantin, tuvalet, koridor, kütüphane, spor salonu gibi ortak kullanım alanlarında yüzeylere kirli ellerinizle dokunmayın. Ortak kullanım alanlarını temiz tutun.</a:t>
            </a:r>
          </a:p>
        </p:txBody>
      </p:sp>
      <p:sp>
        <p:nvSpPr>
          <p:cNvPr id="3" name="2 Başlık"/>
          <p:cNvSpPr>
            <a:spLocks noGrp="1"/>
          </p:cNvSpPr>
          <p:nvPr>
            <p:ph type="title"/>
          </p:nvPr>
        </p:nvSpPr>
        <p:spPr/>
        <p:txBody>
          <a:bodyPr>
            <a:normAutofit fontScale="90000"/>
          </a:bodyPr>
          <a:lstStyle/>
          <a:p>
            <a:r>
              <a:rPr lang="tr-TR" dirty="0" smtClean="0"/>
              <a:t>Ortak Kullanım Alanlarını Temiz Tutun!</a:t>
            </a:r>
            <a:endParaRPr lang="tr-TR" dirty="0"/>
          </a:p>
        </p:txBody>
      </p:sp>
      <p:pic>
        <p:nvPicPr>
          <p:cNvPr id="55298" name="Picture 2" descr="Karaköprü'de ortak kullanım alanları dezenfekte ediliyor"/>
          <p:cNvPicPr>
            <a:picLocks noChangeAspect="1" noChangeArrowheads="1"/>
          </p:cNvPicPr>
          <p:nvPr/>
        </p:nvPicPr>
        <p:blipFill>
          <a:blip r:embed="rId2" cstate="print"/>
          <a:srcRect/>
          <a:stretch>
            <a:fillRect/>
          </a:stretch>
        </p:blipFill>
        <p:spPr bwMode="auto">
          <a:xfrm>
            <a:off x="3851920" y="1772816"/>
            <a:ext cx="4860540" cy="324036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9512" y="1412776"/>
            <a:ext cx="3610744" cy="4611968"/>
          </a:xfrm>
        </p:spPr>
        <p:txBody>
          <a:bodyPr/>
          <a:lstStyle/>
          <a:p>
            <a:pPr>
              <a:buNone/>
            </a:pPr>
            <a:r>
              <a:rPr lang="tr-TR" dirty="0" smtClean="0"/>
              <a:t>	Ailenizden veya akrabalarınızdan birine </a:t>
            </a:r>
            <a:r>
              <a:rPr lang="tr-TR" dirty="0" err="1" smtClean="0"/>
              <a:t>koronavirüs</a:t>
            </a:r>
            <a:r>
              <a:rPr lang="tr-TR" dirty="0" smtClean="0"/>
              <a:t> tanısı kondu ise onunla asla temasa geçmeyin. Onunla temas ettiyseniz maskenizi takarak hastaneye gidin. </a:t>
            </a:r>
            <a:endParaRPr lang="tr-TR" dirty="0"/>
          </a:p>
        </p:txBody>
      </p:sp>
      <p:sp>
        <p:nvSpPr>
          <p:cNvPr id="3" name="2 Başlık"/>
          <p:cNvSpPr>
            <a:spLocks noGrp="1"/>
          </p:cNvSpPr>
          <p:nvPr>
            <p:ph type="title"/>
          </p:nvPr>
        </p:nvSpPr>
        <p:spPr/>
        <p:txBody>
          <a:bodyPr>
            <a:normAutofit fontScale="90000"/>
          </a:bodyPr>
          <a:lstStyle/>
          <a:p>
            <a:r>
              <a:rPr lang="tr-TR" dirty="0" err="1" smtClean="0"/>
              <a:t>Koronavirüsü</a:t>
            </a:r>
            <a:r>
              <a:rPr lang="tr-TR" dirty="0" smtClean="0"/>
              <a:t> Kaptığını Bildiğiniz Biriyle Temastan Kaçının!</a:t>
            </a:r>
            <a:endParaRPr lang="tr-TR" dirty="0"/>
          </a:p>
        </p:txBody>
      </p:sp>
      <p:pic>
        <p:nvPicPr>
          <p:cNvPr id="54274" name="Picture 2" descr="Toplu taşıma araçlarında eldiven kullanmak corona virüsten korur ..."/>
          <p:cNvPicPr>
            <a:picLocks noChangeAspect="1" noChangeArrowheads="1"/>
          </p:cNvPicPr>
          <p:nvPr/>
        </p:nvPicPr>
        <p:blipFill>
          <a:blip r:embed="rId2" cstate="print"/>
          <a:srcRect/>
          <a:stretch>
            <a:fillRect/>
          </a:stretch>
        </p:blipFill>
        <p:spPr bwMode="auto">
          <a:xfrm>
            <a:off x="4283968" y="1844824"/>
            <a:ext cx="4320480" cy="288032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12776"/>
            <a:ext cx="3898776" cy="4539960"/>
          </a:xfrm>
        </p:spPr>
        <p:txBody>
          <a:bodyPr>
            <a:normAutofit fontScale="92500" lnSpcReduction="20000"/>
          </a:bodyPr>
          <a:lstStyle/>
          <a:p>
            <a:pPr>
              <a:buNone/>
            </a:pPr>
            <a:r>
              <a:rPr lang="tr-TR" dirty="0" smtClean="0"/>
              <a:t>	Yüksek ateş, kuru öksürük, halsizlik, boğaz ağrısı, koku ve tat alma duyularında zayıflık gibi belirtileri hissediyorsanız OKULA GELMEYİN, maskenizi takarak bir hastaneye gidin. Belirtileri taşıyor iseniz ailenizi ve öğretmenlerinizi mutlaka bilgilendirin.</a:t>
            </a:r>
            <a:endParaRPr lang="tr-TR" dirty="0"/>
          </a:p>
        </p:txBody>
      </p:sp>
      <p:sp>
        <p:nvSpPr>
          <p:cNvPr id="3" name="2 Başlık"/>
          <p:cNvSpPr>
            <a:spLocks noGrp="1"/>
          </p:cNvSpPr>
          <p:nvPr>
            <p:ph type="title"/>
          </p:nvPr>
        </p:nvSpPr>
        <p:spPr/>
        <p:txBody>
          <a:bodyPr/>
          <a:lstStyle/>
          <a:p>
            <a:r>
              <a:rPr lang="tr-TR" dirty="0" smtClean="0"/>
              <a:t>Belirtileri Takip Edin!</a:t>
            </a:r>
            <a:endParaRPr lang="tr-TR" dirty="0"/>
          </a:p>
        </p:txBody>
      </p:sp>
      <p:pic>
        <p:nvPicPr>
          <p:cNvPr id="53250" name="Picture 2" descr="Corona virüsü (Covid-19) belirtileri neler? Nezle, alerji ve grip ..."/>
          <p:cNvPicPr>
            <a:picLocks noChangeAspect="1" noChangeArrowheads="1"/>
          </p:cNvPicPr>
          <p:nvPr/>
        </p:nvPicPr>
        <p:blipFill>
          <a:blip r:embed="rId2" cstate="print"/>
          <a:srcRect/>
          <a:stretch>
            <a:fillRect/>
          </a:stretch>
        </p:blipFill>
        <p:spPr bwMode="auto">
          <a:xfrm>
            <a:off x="4860032" y="1196752"/>
            <a:ext cx="3667728" cy="43924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484784"/>
            <a:ext cx="4042792" cy="4611968"/>
          </a:xfrm>
        </p:spPr>
        <p:txBody>
          <a:bodyPr>
            <a:normAutofit fontScale="92500" lnSpcReduction="10000"/>
          </a:bodyPr>
          <a:lstStyle/>
          <a:p>
            <a:pPr>
              <a:buNone/>
            </a:pPr>
            <a:r>
              <a:rPr lang="tr-TR" dirty="0" smtClean="0"/>
              <a:t>	Şüpheli gördüğünüz yüzeylere oturmayın veya yaslanmayın. Okuldan eve döner dönmez kıyafetlerinizi çıkarın. Kirlendilerse yıkanmasını sağlayın. Dışarıda giydiğiniz kıyafetlerle evde koltuklara veya yatağınıza oturmayın, yatmayın.</a:t>
            </a:r>
            <a:endParaRPr lang="tr-TR" dirty="0"/>
          </a:p>
        </p:txBody>
      </p:sp>
      <p:sp>
        <p:nvSpPr>
          <p:cNvPr id="3" name="2 Başlık"/>
          <p:cNvSpPr>
            <a:spLocks noGrp="1"/>
          </p:cNvSpPr>
          <p:nvPr>
            <p:ph type="title"/>
          </p:nvPr>
        </p:nvSpPr>
        <p:spPr/>
        <p:txBody>
          <a:bodyPr/>
          <a:lstStyle/>
          <a:p>
            <a:r>
              <a:rPr lang="tr-TR" dirty="0" smtClean="0"/>
              <a:t>Kıyafetlerinizi Temiz Tutun!</a:t>
            </a:r>
            <a:endParaRPr lang="tr-TR" dirty="0"/>
          </a:p>
        </p:txBody>
      </p:sp>
      <p:pic>
        <p:nvPicPr>
          <p:cNvPr id="52226" name="Picture 2" descr="Koruma Tulumu - evan.com.tr"/>
          <p:cNvPicPr>
            <a:picLocks noChangeAspect="1" noChangeArrowheads="1"/>
          </p:cNvPicPr>
          <p:nvPr/>
        </p:nvPicPr>
        <p:blipFill>
          <a:blip r:embed="rId2" cstate="print"/>
          <a:srcRect/>
          <a:stretch>
            <a:fillRect/>
          </a:stretch>
        </p:blipFill>
        <p:spPr bwMode="auto">
          <a:xfrm>
            <a:off x="5220072" y="1700808"/>
            <a:ext cx="3384376" cy="33843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91264" cy="4395944"/>
          </a:xfrm>
        </p:spPr>
        <p:txBody>
          <a:bodyPr/>
          <a:lstStyle/>
          <a:p>
            <a:pPr algn="just">
              <a:buNone/>
            </a:pPr>
            <a:r>
              <a:rPr lang="tr-TR" dirty="0" smtClean="0"/>
              <a:t>	</a:t>
            </a:r>
            <a:r>
              <a:rPr lang="tr-TR" dirty="0" err="1" smtClean="0"/>
              <a:t>Koronavirüs</a:t>
            </a:r>
            <a:r>
              <a:rPr lang="tr-TR" dirty="0" smtClean="0"/>
              <a:t> ÖLÜMCÜL bir virüstür. Siz virüsün size bulaşmasından korkmuyor olabilirsiniz. Gençliğinize güvenerek virüs bulaşsa dahi hafif bir şekilde atlatabileceğinizi düşünebilirsiniz. Ama virüsü bulaştırdığınız bir yakınınızın veya sevdiğinizin </a:t>
            </a:r>
            <a:r>
              <a:rPr lang="tr-TR" dirty="0" smtClean="0">
                <a:solidFill>
                  <a:srgbClr val="FF0000"/>
                </a:solidFill>
              </a:rPr>
              <a:t>ölümüne</a:t>
            </a:r>
            <a:r>
              <a:rPr lang="tr-TR" dirty="0" smtClean="0"/>
              <a:t> bile sebep olabilirsiniz.</a:t>
            </a:r>
          </a:p>
          <a:p>
            <a:pPr>
              <a:buNone/>
            </a:pPr>
            <a:endParaRPr lang="tr-TR" dirty="0" smtClean="0"/>
          </a:p>
          <a:p>
            <a:pPr>
              <a:buNone/>
            </a:pPr>
            <a:r>
              <a:rPr lang="tr-TR" dirty="0" smtClean="0"/>
              <a:t>	BU YÜZDEN KURALLARA MUTLAKA UYUN!</a:t>
            </a:r>
          </a:p>
        </p:txBody>
      </p:sp>
      <p:sp>
        <p:nvSpPr>
          <p:cNvPr id="3" name="2 Başlık"/>
          <p:cNvSpPr>
            <a:spLocks noGrp="1"/>
          </p:cNvSpPr>
          <p:nvPr>
            <p:ph type="title"/>
          </p:nvPr>
        </p:nvSpPr>
        <p:spPr/>
        <p:txBody>
          <a:bodyPr/>
          <a:lstStyle/>
          <a:p>
            <a:r>
              <a:rPr lang="tr-TR" dirty="0" smtClean="0"/>
              <a:t>VİRÜSÜ TANIYIN!</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07504" y="1196752"/>
            <a:ext cx="3466728" cy="4251928"/>
          </a:xfrm>
        </p:spPr>
        <p:txBody>
          <a:bodyPr>
            <a:normAutofit fontScale="92500"/>
          </a:bodyPr>
          <a:lstStyle/>
          <a:p>
            <a:pPr>
              <a:buNone/>
            </a:pPr>
            <a:r>
              <a:rPr lang="tr-TR" dirty="0" smtClean="0"/>
              <a:t>	Önlemlere birlikte uyarak hayatta kalacak ve virüsü ülkemizden kovacağız. Ancak 30 kişilik bir sınıfta bu kurallara 29 kişi uyuyorsa, </a:t>
            </a:r>
            <a:r>
              <a:rPr lang="tr-TR" dirty="0" smtClean="0">
                <a:solidFill>
                  <a:srgbClr val="FF0000"/>
                </a:solidFill>
              </a:rPr>
              <a:t>hiç kimse uymuyor demektir!</a:t>
            </a:r>
          </a:p>
        </p:txBody>
      </p:sp>
      <p:pic>
        <p:nvPicPr>
          <p:cNvPr id="1026" name="Picture 2" descr="Artists Michael Jackson Gif | PicGifs.com"/>
          <p:cNvPicPr>
            <a:picLocks noChangeAspect="1" noChangeArrowheads="1" noCrop="1"/>
          </p:cNvPicPr>
          <p:nvPr/>
        </p:nvPicPr>
        <p:blipFill>
          <a:blip r:embed="rId2" cstate="print"/>
          <a:srcRect/>
          <a:stretch>
            <a:fillRect/>
          </a:stretch>
        </p:blipFill>
        <p:spPr bwMode="auto">
          <a:xfrm>
            <a:off x="5004048" y="4365104"/>
            <a:ext cx="3744416" cy="2104362"/>
          </a:xfrm>
          <a:prstGeom prst="rect">
            <a:avLst/>
          </a:prstGeom>
          <a:noFill/>
        </p:spPr>
      </p:pic>
      <p:sp>
        <p:nvSpPr>
          <p:cNvPr id="5" name="1 İçerik Yer Tutucusu"/>
          <p:cNvSpPr txBox="1">
            <a:spLocks/>
          </p:cNvSpPr>
          <p:nvPr/>
        </p:nvSpPr>
        <p:spPr>
          <a:xfrm>
            <a:off x="5148064" y="2924944"/>
            <a:ext cx="3106688" cy="1224136"/>
          </a:xfrm>
          <a:prstGeom prst="rect">
            <a:avLst/>
          </a:prstGeom>
        </p:spPr>
        <p:txBody>
          <a:bodyPr vert="horz">
            <a:normAutofit lnSpcReduction="100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tr-TR" sz="2700" b="0" i="0" u="none" strike="noStrike" kern="1200" cap="none" spc="0" normalizeH="0" baseline="0" noProof="0" dirty="0" smtClean="0">
                <a:ln>
                  <a:noFill/>
                </a:ln>
                <a:solidFill>
                  <a:schemeClr val="tx1"/>
                </a:solidFill>
                <a:effectLst/>
                <a:uLnTx/>
                <a:uFillTx/>
                <a:latin typeface="+mn-lt"/>
                <a:ea typeface="+mn-ea"/>
                <a:cs typeface="+mn-cs"/>
              </a:rPr>
              <a:t>	Ya hep beraber, ya hiçbirimiz!</a:t>
            </a:r>
            <a:endParaRPr kumimoji="0" lang="tr-TR" sz="27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412776"/>
            <a:ext cx="4186808" cy="4637112"/>
          </a:xfrm>
        </p:spPr>
        <p:txBody>
          <a:bodyPr/>
          <a:lstStyle/>
          <a:p>
            <a:pPr>
              <a:buNone/>
            </a:pPr>
            <a:r>
              <a:rPr lang="tr-TR" dirty="0" smtClean="0"/>
              <a:t>	</a:t>
            </a:r>
            <a:r>
              <a:rPr lang="tr-TR" dirty="0" err="1" smtClean="0"/>
              <a:t>Koronavirüsler</a:t>
            </a:r>
            <a:r>
              <a:rPr lang="tr-TR" dirty="0" smtClean="0"/>
              <a:t> insanlarda basit soğuk algınlığından ağır solunum yolu sendromlarına kadar olan hastalıklara sebep olan bir virüs grubudur. </a:t>
            </a:r>
            <a:endParaRPr lang="tr-TR" dirty="0"/>
          </a:p>
        </p:txBody>
      </p:sp>
      <p:sp>
        <p:nvSpPr>
          <p:cNvPr id="2" name="1 Başlık"/>
          <p:cNvSpPr>
            <a:spLocks noGrp="1"/>
          </p:cNvSpPr>
          <p:nvPr>
            <p:ph type="title"/>
          </p:nvPr>
        </p:nvSpPr>
        <p:spPr/>
        <p:txBody>
          <a:bodyPr/>
          <a:lstStyle/>
          <a:p>
            <a:r>
              <a:rPr lang="tr-TR" dirty="0" smtClean="0">
                <a:solidFill>
                  <a:srgbClr val="FF0000"/>
                </a:solidFill>
              </a:rPr>
              <a:t>KORONAVİRÜS</a:t>
            </a:r>
            <a:r>
              <a:rPr lang="tr-TR" dirty="0" smtClean="0"/>
              <a:t> NEDİR?</a:t>
            </a:r>
            <a:endParaRPr lang="tr-TR" dirty="0"/>
          </a:p>
        </p:txBody>
      </p:sp>
      <p:pic>
        <p:nvPicPr>
          <p:cNvPr id="1026" name="Picture 2" descr="Yeni Koronavirüs Hastalığı (COVİD 19) Farkındalık Çalışmaları 0"/>
          <p:cNvPicPr>
            <a:picLocks noChangeAspect="1" noChangeArrowheads="1"/>
          </p:cNvPicPr>
          <p:nvPr/>
        </p:nvPicPr>
        <p:blipFill>
          <a:blip r:embed="rId2" cstate="print"/>
          <a:srcRect/>
          <a:stretch>
            <a:fillRect/>
          </a:stretch>
        </p:blipFill>
        <p:spPr bwMode="auto">
          <a:xfrm>
            <a:off x="4788024" y="1628800"/>
            <a:ext cx="3799309" cy="379930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3"/>
            <a:ext cx="7787208" cy="3600400"/>
          </a:xfrm>
        </p:spPr>
        <p:txBody>
          <a:bodyPr/>
          <a:lstStyle/>
          <a:p>
            <a:pPr>
              <a:buNone/>
            </a:pPr>
            <a:r>
              <a:rPr lang="tr-TR" dirty="0" smtClean="0"/>
              <a:t>	Daha önce Dünya’da </a:t>
            </a:r>
            <a:r>
              <a:rPr lang="tr-TR" dirty="0" err="1" smtClean="0"/>
              <a:t>Koronavirüsler</a:t>
            </a:r>
            <a:r>
              <a:rPr lang="tr-TR" dirty="0" smtClean="0"/>
              <a:t> farklı hastalıklara da sebep olmuştu. </a:t>
            </a:r>
          </a:p>
          <a:p>
            <a:pPr>
              <a:buNone/>
            </a:pPr>
            <a:r>
              <a:rPr lang="tr-TR" dirty="0" smtClean="0"/>
              <a:t>	Örneğin </a:t>
            </a:r>
            <a:r>
              <a:rPr lang="tr-TR" u="sng" dirty="0" smtClean="0"/>
              <a:t>Orta Doğu Solunum Yolu Sendromu </a:t>
            </a:r>
            <a:r>
              <a:rPr lang="tr-TR" dirty="0" smtClean="0"/>
              <a:t>(</a:t>
            </a:r>
            <a:r>
              <a:rPr lang="tr-TR" dirty="0" smtClean="0">
                <a:solidFill>
                  <a:srgbClr val="FF0000"/>
                </a:solidFill>
              </a:rPr>
              <a:t>MERS</a:t>
            </a:r>
            <a:r>
              <a:rPr lang="tr-TR" dirty="0" smtClean="0"/>
              <a:t>) ve </a:t>
            </a:r>
            <a:r>
              <a:rPr lang="tr-TR" u="sng" dirty="0" smtClean="0"/>
              <a:t>Ağır Akut Solunum Sendromu </a:t>
            </a:r>
            <a:r>
              <a:rPr lang="tr-TR" dirty="0" smtClean="0"/>
              <a:t>(</a:t>
            </a:r>
            <a:r>
              <a:rPr lang="tr-TR" dirty="0" smtClean="0">
                <a:solidFill>
                  <a:srgbClr val="FF0000"/>
                </a:solidFill>
              </a:rPr>
              <a:t>SARS</a:t>
            </a:r>
            <a:r>
              <a:rPr lang="tr-TR" dirty="0" smtClean="0"/>
              <a:t>) bu hastalıklardandır. </a:t>
            </a:r>
            <a:endParaRPr lang="tr-TR" dirty="0"/>
          </a:p>
        </p:txBody>
      </p:sp>
      <p:pic>
        <p:nvPicPr>
          <p:cNvPr id="16386" name="Picture 2" descr="Graphics: All you need to know about the coronaviruses - CGTN"/>
          <p:cNvPicPr>
            <a:picLocks noChangeAspect="1" noChangeArrowheads="1"/>
          </p:cNvPicPr>
          <p:nvPr/>
        </p:nvPicPr>
        <p:blipFill>
          <a:blip r:embed="rId2" cstate="print"/>
          <a:srcRect/>
          <a:stretch>
            <a:fillRect/>
          </a:stretch>
        </p:blipFill>
        <p:spPr bwMode="auto">
          <a:xfrm>
            <a:off x="1547664" y="3140968"/>
            <a:ext cx="6120680" cy="24482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0"/>
            <a:ext cx="8064896" cy="864096"/>
          </a:xfrm>
        </p:spPr>
        <p:txBody>
          <a:bodyPr>
            <a:normAutofit/>
          </a:bodyPr>
          <a:lstStyle/>
          <a:p>
            <a:pPr algn="ctr">
              <a:buNone/>
            </a:pPr>
            <a:r>
              <a:rPr lang="tr-TR" sz="1600" dirty="0" smtClean="0"/>
              <a:t>	Yeni Tip </a:t>
            </a:r>
            <a:r>
              <a:rPr lang="tr-TR" sz="1600" dirty="0" err="1" smtClean="0"/>
              <a:t>Koronavirüs</a:t>
            </a:r>
            <a:r>
              <a:rPr lang="tr-TR" sz="1600" dirty="0" smtClean="0"/>
              <a:t> ise (COVID-19) 2019 yılının Aralık ayında Çin Halk Cumhuriyetinin </a:t>
            </a:r>
            <a:r>
              <a:rPr lang="tr-TR" sz="1600" dirty="0" err="1" smtClean="0"/>
              <a:t>Wuhan</a:t>
            </a:r>
            <a:r>
              <a:rPr lang="tr-TR" sz="1600" dirty="0" smtClean="0"/>
              <a:t> kentinde ortaya çıkmıştır ve Dünya’nın tamamına yayılmıştır. </a:t>
            </a:r>
          </a:p>
          <a:p>
            <a:pPr>
              <a:buNone/>
            </a:pPr>
            <a:endParaRPr lang="tr-TR" dirty="0" smtClean="0"/>
          </a:p>
          <a:p>
            <a:pPr>
              <a:buNone/>
            </a:pPr>
            <a:endParaRPr lang="tr-TR" dirty="0"/>
          </a:p>
        </p:txBody>
      </p:sp>
      <p:pic>
        <p:nvPicPr>
          <p:cNvPr id="17410" name="Picture 2"/>
          <p:cNvPicPr>
            <a:picLocks noChangeAspect="1" noChangeArrowheads="1"/>
          </p:cNvPicPr>
          <p:nvPr/>
        </p:nvPicPr>
        <p:blipFill>
          <a:blip r:embed="rId2" cstate="print"/>
          <a:srcRect/>
          <a:stretch>
            <a:fillRect/>
          </a:stretch>
        </p:blipFill>
        <p:spPr bwMode="auto">
          <a:xfrm>
            <a:off x="-1" y="980728"/>
            <a:ext cx="9130657"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2204864"/>
            <a:ext cx="2664296" cy="2952328"/>
          </a:xfrm>
        </p:spPr>
        <p:txBody>
          <a:bodyPr>
            <a:normAutofit fontScale="92500" lnSpcReduction="10000"/>
          </a:bodyPr>
          <a:lstStyle/>
          <a:p>
            <a:pPr>
              <a:buNone/>
            </a:pPr>
            <a:r>
              <a:rPr lang="tr-TR" dirty="0" smtClean="0"/>
              <a:t>	8 Temmuz 2020 tarihinde Dünya’da en çok vaka görülen ülkeler şu şekilde:</a:t>
            </a:r>
          </a:p>
        </p:txBody>
      </p:sp>
      <p:sp>
        <p:nvSpPr>
          <p:cNvPr id="3" name="2 Başlık"/>
          <p:cNvSpPr>
            <a:spLocks noGrp="1"/>
          </p:cNvSpPr>
          <p:nvPr>
            <p:ph type="title"/>
          </p:nvPr>
        </p:nvSpPr>
        <p:spPr>
          <a:xfrm>
            <a:off x="251520" y="332656"/>
            <a:ext cx="3106688" cy="1320315"/>
          </a:xfrm>
        </p:spPr>
        <p:txBody>
          <a:bodyPr>
            <a:normAutofit fontScale="90000"/>
          </a:bodyPr>
          <a:lstStyle/>
          <a:p>
            <a:r>
              <a:rPr lang="tr-TR" dirty="0" smtClean="0"/>
              <a:t>Dünya Ne Durumda?</a:t>
            </a:r>
            <a:endParaRPr lang="tr-TR" dirty="0"/>
          </a:p>
        </p:txBody>
      </p:sp>
      <p:graphicFrame>
        <p:nvGraphicFramePr>
          <p:cNvPr id="4" name="3 Tablo"/>
          <p:cNvGraphicFramePr>
            <a:graphicFrameLocks noGrp="1"/>
          </p:cNvGraphicFramePr>
          <p:nvPr/>
        </p:nvGraphicFramePr>
        <p:xfrm>
          <a:off x="3851920" y="116632"/>
          <a:ext cx="4896544" cy="6414167"/>
        </p:xfrm>
        <a:graphic>
          <a:graphicData uri="http://schemas.openxmlformats.org/drawingml/2006/table">
            <a:tbl>
              <a:tblPr firstRow="1" bandRow="1">
                <a:tableStyleId>{5C22544A-7EE6-4342-B048-85BDC9FD1C3A}</a:tableStyleId>
              </a:tblPr>
              <a:tblGrid>
                <a:gridCol w="3312368"/>
                <a:gridCol w="1584176"/>
              </a:tblGrid>
              <a:tr h="426560">
                <a:tc>
                  <a:txBody>
                    <a:bodyPr/>
                    <a:lstStyle/>
                    <a:p>
                      <a:r>
                        <a:rPr lang="tr-TR" dirty="0" smtClean="0"/>
                        <a:t>ÜLKE</a:t>
                      </a:r>
                      <a:endParaRPr lang="tr-TR" dirty="0"/>
                    </a:p>
                  </a:txBody>
                  <a:tcPr/>
                </a:tc>
                <a:tc>
                  <a:txBody>
                    <a:bodyPr/>
                    <a:lstStyle/>
                    <a:p>
                      <a:r>
                        <a:rPr lang="tr-TR" dirty="0" smtClean="0"/>
                        <a:t>VAKA SAYISI</a:t>
                      </a:r>
                      <a:endParaRPr lang="tr-TR" dirty="0"/>
                    </a:p>
                  </a:txBody>
                  <a:tcPr/>
                </a:tc>
              </a:tr>
              <a:tr h="452271">
                <a:tc>
                  <a:txBody>
                    <a:bodyPr/>
                    <a:lstStyle/>
                    <a:p>
                      <a:r>
                        <a:rPr lang="tr-TR" dirty="0" smtClean="0"/>
                        <a:t>Amerika</a:t>
                      </a:r>
                      <a:r>
                        <a:rPr lang="tr-TR" baseline="0" dirty="0" smtClean="0"/>
                        <a:t> Birleşik Devletleri</a:t>
                      </a:r>
                      <a:endParaRPr lang="tr-TR" dirty="0"/>
                    </a:p>
                  </a:txBody>
                  <a:tcPr/>
                </a:tc>
                <a:tc>
                  <a:txBody>
                    <a:bodyPr/>
                    <a:lstStyle/>
                    <a:p>
                      <a:r>
                        <a:rPr lang="tr-TR" dirty="0" smtClean="0"/>
                        <a:t>2.996.098</a:t>
                      </a:r>
                      <a:endParaRPr lang="tr-TR" dirty="0"/>
                    </a:p>
                  </a:txBody>
                  <a:tcPr/>
                </a:tc>
              </a:tr>
              <a:tr h="426560">
                <a:tc>
                  <a:txBody>
                    <a:bodyPr/>
                    <a:lstStyle/>
                    <a:p>
                      <a:r>
                        <a:rPr lang="tr-TR" dirty="0" smtClean="0"/>
                        <a:t>Brezilya</a:t>
                      </a:r>
                      <a:endParaRPr lang="tr-TR" dirty="0"/>
                    </a:p>
                  </a:txBody>
                  <a:tcPr/>
                </a:tc>
                <a:tc>
                  <a:txBody>
                    <a:bodyPr/>
                    <a:lstStyle/>
                    <a:p>
                      <a:r>
                        <a:rPr lang="tr-TR" dirty="0" smtClean="0"/>
                        <a:t>1.668.589</a:t>
                      </a:r>
                      <a:endParaRPr lang="tr-TR" dirty="0"/>
                    </a:p>
                  </a:txBody>
                  <a:tcPr/>
                </a:tc>
              </a:tr>
              <a:tr h="426560">
                <a:tc>
                  <a:txBody>
                    <a:bodyPr/>
                    <a:lstStyle/>
                    <a:p>
                      <a:r>
                        <a:rPr lang="tr-TR" dirty="0" smtClean="0"/>
                        <a:t>Hindistan</a:t>
                      </a:r>
                      <a:endParaRPr lang="tr-TR" dirty="0"/>
                    </a:p>
                  </a:txBody>
                  <a:tcPr/>
                </a:tc>
                <a:tc>
                  <a:txBody>
                    <a:bodyPr/>
                    <a:lstStyle/>
                    <a:p>
                      <a:r>
                        <a:rPr lang="tr-TR" dirty="0" smtClean="0"/>
                        <a:t>742.417</a:t>
                      </a:r>
                      <a:endParaRPr lang="tr-TR" dirty="0"/>
                    </a:p>
                  </a:txBody>
                  <a:tcPr/>
                </a:tc>
              </a:tr>
              <a:tr h="426560">
                <a:tc>
                  <a:txBody>
                    <a:bodyPr/>
                    <a:lstStyle/>
                    <a:p>
                      <a:r>
                        <a:rPr lang="tr-TR" dirty="0" smtClean="0"/>
                        <a:t>Rusya</a:t>
                      </a:r>
                      <a:endParaRPr lang="tr-TR" dirty="0"/>
                    </a:p>
                  </a:txBody>
                  <a:tcPr/>
                </a:tc>
                <a:tc>
                  <a:txBody>
                    <a:bodyPr/>
                    <a:lstStyle/>
                    <a:p>
                      <a:r>
                        <a:rPr lang="tr-TR" dirty="0" smtClean="0"/>
                        <a:t>699.749</a:t>
                      </a:r>
                      <a:endParaRPr lang="tr-TR" dirty="0"/>
                    </a:p>
                  </a:txBody>
                  <a:tcPr/>
                </a:tc>
              </a:tr>
              <a:tr h="426560">
                <a:tc>
                  <a:txBody>
                    <a:bodyPr/>
                    <a:lstStyle/>
                    <a:p>
                      <a:r>
                        <a:rPr lang="tr-TR" dirty="0" smtClean="0"/>
                        <a:t>Peru</a:t>
                      </a:r>
                      <a:endParaRPr lang="tr-TR" dirty="0"/>
                    </a:p>
                  </a:txBody>
                  <a:tcPr/>
                </a:tc>
                <a:tc>
                  <a:txBody>
                    <a:bodyPr/>
                    <a:lstStyle/>
                    <a:p>
                      <a:r>
                        <a:rPr lang="tr-TR" dirty="0" smtClean="0"/>
                        <a:t>309.278</a:t>
                      </a:r>
                      <a:endParaRPr lang="tr-TR" dirty="0"/>
                    </a:p>
                  </a:txBody>
                  <a:tcPr/>
                </a:tc>
              </a:tr>
              <a:tr h="426560">
                <a:tc>
                  <a:txBody>
                    <a:bodyPr/>
                    <a:lstStyle/>
                    <a:p>
                      <a:r>
                        <a:rPr lang="tr-TR" dirty="0" smtClean="0"/>
                        <a:t>Şili</a:t>
                      </a:r>
                      <a:endParaRPr lang="tr-TR" dirty="0"/>
                    </a:p>
                  </a:txBody>
                  <a:tcPr/>
                </a:tc>
                <a:tc>
                  <a:txBody>
                    <a:bodyPr/>
                    <a:lstStyle/>
                    <a:p>
                      <a:r>
                        <a:rPr lang="tr-TR" dirty="0" smtClean="0"/>
                        <a:t>301.019</a:t>
                      </a:r>
                      <a:endParaRPr lang="tr-TR" dirty="0"/>
                    </a:p>
                  </a:txBody>
                  <a:tcPr/>
                </a:tc>
              </a:tr>
              <a:tr h="426560">
                <a:tc>
                  <a:txBody>
                    <a:bodyPr/>
                    <a:lstStyle/>
                    <a:p>
                      <a:r>
                        <a:rPr lang="tr-TR" dirty="0" smtClean="0"/>
                        <a:t>Birleşik Krallık (Britanya)</a:t>
                      </a:r>
                      <a:endParaRPr lang="tr-TR" dirty="0"/>
                    </a:p>
                  </a:txBody>
                  <a:tcPr/>
                </a:tc>
                <a:tc>
                  <a:txBody>
                    <a:bodyPr/>
                    <a:lstStyle/>
                    <a:p>
                      <a:r>
                        <a:rPr lang="tr-TR" dirty="0" smtClean="0"/>
                        <a:t>287.880</a:t>
                      </a:r>
                      <a:endParaRPr lang="tr-TR" dirty="0"/>
                    </a:p>
                  </a:txBody>
                  <a:tcPr/>
                </a:tc>
              </a:tr>
              <a:tr h="371997">
                <a:tc>
                  <a:txBody>
                    <a:bodyPr/>
                    <a:lstStyle/>
                    <a:p>
                      <a:r>
                        <a:rPr lang="tr-TR" dirty="0" smtClean="0"/>
                        <a:t>Meksika</a:t>
                      </a:r>
                      <a:endParaRPr lang="tr-TR" dirty="0"/>
                    </a:p>
                  </a:txBody>
                  <a:tcPr/>
                </a:tc>
                <a:tc>
                  <a:txBody>
                    <a:bodyPr/>
                    <a:lstStyle/>
                    <a:p>
                      <a:r>
                        <a:rPr lang="tr-TR" dirty="0" smtClean="0"/>
                        <a:t>268.008</a:t>
                      </a:r>
                      <a:endParaRPr lang="tr-TR" dirty="0"/>
                    </a:p>
                  </a:txBody>
                  <a:tcPr/>
                </a:tc>
              </a:tr>
              <a:tr h="371997">
                <a:tc>
                  <a:txBody>
                    <a:bodyPr/>
                    <a:lstStyle/>
                    <a:p>
                      <a:r>
                        <a:rPr lang="tr-TR" dirty="0" smtClean="0"/>
                        <a:t>İspanya</a:t>
                      </a:r>
                      <a:endParaRPr lang="tr-TR" dirty="0"/>
                    </a:p>
                  </a:txBody>
                  <a:tcPr/>
                </a:tc>
                <a:tc>
                  <a:txBody>
                    <a:bodyPr/>
                    <a:lstStyle/>
                    <a:p>
                      <a:r>
                        <a:rPr lang="tr-TR" dirty="0" smtClean="0"/>
                        <a:t>252.130</a:t>
                      </a:r>
                      <a:endParaRPr lang="tr-TR" dirty="0"/>
                    </a:p>
                  </a:txBody>
                  <a:tcPr/>
                </a:tc>
              </a:tr>
              <a:tr h="371997">
                <a:tc>
                  <a:txBody>
                    <a:bodyPr/>
                    <a:lstStyle/>
                    <a:p>
                      <a:r>
                        <a:rPr lang="tr-TR" dirty="0" smtClean="0"/>
                        <a:t>İran</a:t>
                      </a:r>
                      <a:endParaRPr lang="tr-TR" dirty="0"/>
                    </a:p>
                  </a:txBody>
                  <a:tcPr/>
                </a:tc>
                <a:tc>
                  <a:txBody>
                    <a:bodyPr/>
                    <a:lstStyle/>
                    <a:p>
                      <a:r>
                        <a:rPr lang="tr-TR" dirty="0" smtClean="0"/>
                        <a:t>248.379</a:t>
                      </a:r>
                      <a:endParaRPr lang="tr-TR" dirty="0"/>
                    </a:p>
                  </a:txBody>
                  <a:tcPr/>
                </a:tc>
              </a:tr>
              <a:tr h="371997">
                <a:tc>
                  <a:txBody>
                    <a:bodyPr/>
                    <a:lstStyle/>
                    <a:p>
                      <a:r>
                        <a:rPr lang="tr-TR" dirty="0" smtClean="0"/>
                        <a:t>İtalya</a:t>
                      </a:r>
                      <a:endParaRPr lang="tr-TR" dirty="0"/>
                    </a:p>
                  </a:txBody>
                  <a:tcPr/>
                </a:tc>
                <a:tc>
                  <a:txBody>
                    <a:bodyPr/>
                    <a:lstStyle/>
                    <a:p>
                      <a:r>
                        <a:rPr lang="tr-TR" dirty="0" smtClean="0"/>
                        <a:t>241.956</a:t>
                      </a:r>
                      <a:endParaRPr lang="tr-TR" dirty="0"/>
                    </a:p>
                  </a:txBody>
                  <a:tcPr/>
                </a:tc>
              </a:tr>
              <a:tr h="371997">
                <a:tc>
                  <a:txBody>
                    <a:bodyPr/>
                    <a:lstStyle/>
                    <a:p>
                      <a:r>
                        <a:rPr lang="tr-TR" dirty="0" smtClean="0"/>
                        <a:t>Pakistan</a:t>
                      </a:r>
                      <a:endParaRPr lang="tr-TR" dirty="0"/>
                    </a:p>
                  </a:txBody>
                  <a:tcPr/>
                </a:tc>
                <a:tc>
                  <a:txBody>
                    <a:bodyPr/>
                    <a:lstStyle/>
                    <a:p>
                      <a:r>
                        <a:rPr lang="tr-TR" dirty="0" smtClean="0"/>
                        <a:t>237.489</a:t>
                      </a:r>
                      <a:endParaRPr lang="tr-TR" dirty="0"/>
                    </a:p>
                  </a:txBody>
                  <a:tcPr/>
                </a:tc>
              </a:tr>
              <a:tr h="371997">
                <a:tc>
                  <a:txBody>
                    <a:bodyPr/>
                    <a:lstStyle/>
                    <a:p>
                      <a:r>
                        <a:rPr lang="tr-TR" dirty="0" smtClean="0"/>
                        <a:t>Suudi Arabistan</a:t>
                      </a:r>
                      <a:endParaRPr lang="tr-TR" dirty="0"/>
                    </a:p>
                  </a:txBody>
                  <a:tcPr/>
                </a:tc>
                <a:tc>
                  <a:txBody>
                    <a:bodyPr/>
                    <a:lstStyle/>
                    <a:p>
                      <a:r>
                        <a:rPr lang="tr-TR" dirty="0" smtClean="0"/>
                        <a:t>217.108</a:t>
                      </a:r>
                      <a:endParaRPr lang="tr-TR" dirty="0"/>
                    </a:p>
                  </a:txBody>
                  <a:tcPr/>
                </a:tc>
              </a:tr>
              <a:tr h="371997">
                <a:tc>
                  <a:txBody>
                    <a:bodyPr/>
                    <a:lstStyle/>
                    <a:p>
                      <a:r>
                        <a:rPr lang="tr-TR" dirty="0" smtClean="0"/>
                        <a:t>Güney Afrika </a:t>
                      </a:r>
                      <a:endParaRPr lang="tr-TR" dirty="0"/>
                    </a:p>
                  </a:txBody>
                  <a:tcPr/>
                </a:tc>
                <a:tc>
                  <a:txBody>
                    <a:bodyPr/>
                    <a:lstStyle/>
                    <a:p>
                      <a:r>
                        <a:rPr lang="tr-TR" dirty="0" smtClean="0"/>
                        <a:t>215.855</a:t>
                      </a:r>
                      <a:endParaRPr lang="tr-TR" dirty="0"/>
                    </a:p>
                  </a:txBody>
                  <a:tcPr/>
                </a:tc>
              </a:tr>
              <a:tr h="371997">
                <a:tc>
                  <a:txBody>
                    <a:bodyPr/>
                    <a:lstStyle/>
                    <a:p>
                      <a:r>
                        <a:rPr lang="tr-TR" dirty="0" smtClean="0"/>
                        <a:t>Türkiye</a:t>
                      </a:r>
                    </a:p>
                  </a:txBody>
                  <a:tcPr/>
                </a:tc>
                <a:tc>
                  <a:txBody>
                    <a:bodyPr/>
                    <a:lstStyle/>
                    <a:p>
                      <a:r>
                        <a:rPr lang="tr-TR" dirty="0" smtClean="0"/>
                        <a:t>207.897</a:t>
                      </a:r>
                      <a:endParaRPr lang="tr-TR"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4437112"/>
            <a:ext cx="8435280" cy="792089"/>
          </a:xfrm>
        </p:spPr>
        <p:txBody>
          <a:bodyPr>
            <a:normAutofit fontScale="92500" lnSpcReduction="20000"/>
          </a:bodyPr>
          <a:lstStyle/>
          <a:p>
            <a:pPr>
              <a:buNone/>
            </a:pPr>
            <a:endParaRPr lang="tr-TR" b="1" dirty="0" smtClean="0">
              <a:solidFill>
                <a:srgbClr val="FF0000"/>
              </a:solidFill>
            </a:endParaRPr>
          </a:p>
          <a:p>
            <a:pPr>
              <a:buNone/>
            </a:pPr>
            <a:r>
              <a:rPr lang="tr-TR" b="1" dirty="0" smtClean="0"/>
              <a:t>Ülkemiz vaka sayısı bakımından dünyada </a:t>
            </a:r>
            <a:r>
              <a:rPr lang="tr-TR" b="1" dirty="0" smtClean="0">
                <a:solidFill>
                  <a:srgbClr val="FF0000"/>
                </a:solidFill>
              </a:rPr>
              <a:t>15. </a:t>
            </a:r>
            <a:r>
              <a:rPr lang="tr-TR" b="1" dirty="0" smtClean="0"/>
              <a:t>sırada</a:t>
            </a:r>
          </a:p>
        </p:txBody>
      </p:sp>
      <p:graphicFrame>
        <p:nvGraphicFramePr>
          <p:cNvPr id="5" name="4 Diyagram"/>
          <p:cNvGraphicFramePr/>
          <p:nvPr/>
        </p:nvGraphicFramePr>
        <p:xfrm>
          <a:off x="1475656" y="9807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İçerik Yer Tutucusu"/>
          <p:cNvSpPr txBox="1">
            <a:spLocks/>
          </p:cNvSpPr>
          <p:nvPr/>
        </p:nvSpPr>
        <p:spPr>
          <a:xfrm>
            <a:off x="539552" y="548680"/>
            <a:ext cx="7560840" cy="792089"/>
          </a:xfrm>
          <a:prstGeom prst="rect">
            <a:avLst/>
          </a:prstGeom>
        </p:spPr>
        <p:txBody>
          <a:bodyPr vert="horz">
            <a:normAutofit fontScale="92500" lnSpcReduction="100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tr-TR" sz="2700" b="1" i="0" u="none" strike="noStrike" kern="1200" cap="none" spc="0" normalizeH="0" baseline="0" noProof="0" dirty="0" smtClean="0">
                <a:ln>
                  <a:noFill/>
                </a:ln>
                <a:solidFill>
                  <a:schemeClr val="tx1"/>
                </a:solidFill>
                <a:effectLst/>
                <a:uLnTx/>
                <a:uFillTx/>
                <a:latin typeface="+mn-lt"/>
                <a:ea typeface="+mn-ea"/>
                <a:cs typeface="+mn-cs"/>
              </a:rPr>
              <a:t>	Dünya</a:t>
            </a:r>
            <a:r>
              <a:rPr kumimoji="0" lang="tr-TR" sz="2700" b="1" i="0" u="none" strike="noStrike" kern="1200" cap="none" spc="0" normalizeH="0" noProof="0" dirty="0" smtClean="0">
                <a:ln>
                  <a:noFill/>
                </a:ln>
                <a:solidFill>
                  <a:schemeClr val="tx1"/>
                </a:solidFill>
                <a:effectLst/>
                <a:uLnTx/>
                <a:uFillTx/>
                <a:latin typeface="+mn-lt"/>
                <a:ea typeface="+mn-ea"/>
                <a:cs typeface="+mn-cs"/>
              </a:rPr>
              <a:t> genelinde 8 Temmuz 2020 tarihi itibarı ile;</a:t>
            </a:r>
            <a:endParaRPr kumimoji="0" lang="tr-TR" sz="27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27584" y="980728"/>
            <a:ext cx="7776864" cy="504055"/>
          </a:xfrm>
        </p:spPr>
        <p:txBody>
          <a:bodyPr/>
          <a:lstStyle/>
          <a:p>
            <a:pPr>
              <a:buNone/>
            </a:pPr>
            <a:r>
              <a:rPr lang="tr-TR" dirty="0" smtClean="0"/>
              <a:t>Ülkemizde 7 Temmuz 2020 tarihi itibarı ile;</a:t>
            </a:r>
            <a:endParaRPr lang="tr-TR" dirty="0"/>
          </a:p>
        </p:txBody>
      </p:sp>
      <p:pic>
        <p:nvPicPr>
          <p:cNvPr id="18434" name="Picture 2"/>
          <p:cNvPicPr>
            <a:picLocks noChangeAspect="1" noChangeArrowheads="1"/>
          </p:cNvPicPr>
          <p:nvPr/>
        </p:nvPicPr>
        <p:blipFill>
          <a:blip r:embed="rId2" cstate="print"/>
          <a:srcRect/>
          <a:stretch>
            <a:fillRect/>
          </a:stretch>
        </p:blipFill>
        <p:spPr bwMode="auto">
          <a:xfrm>
            <a:off x="1043608" y="1556792"/>
            <a:ext cx="7256105" cy="4033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aşlık"/>
          <p:cNvSpPr>
            <a:spLocks noGrp="1"/>
          </p:cNvSpPr>
          <p:nvPr>
            <p:ph type="title"/>
          </p:nvPr>
        </p:nvSpPr>
        <p:spPr/>
        <p:txBody>
          <a:bodyPr/>
          <a:lstStyle/>
          <a:p>
            <a:r>
              <a:rPr lang="tr-TR" dirty="0" smtClean="0"/>
              <a:t>Belirtileri Neler?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242</TotalTime>
  <Words>209</Words>
  <Application>Microsoft Office PowerPoint</Application>
  <PresentationFormat>Ekran Gösterisi (4:3)</PresentationFormat>
  <Paragraphs>105</Paragraphs>
  <Slides>28</Slides>
  <Notes>1</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Kalabalık</vt:lpstr>
      <vt:lpstr>KORONAVİRÜS SÜRECİ ve YENİ HAYATA UYUM</vt:lpstr>
      <vt:lpstr>İÇERİK</vt:lpstr>
      <vt:lpstr>KORONAVİRÜS NEDİR?</vt:lpstr>
      <vt:lpstr>Slayt 4</vt:lpstr>
      <vt:lpstr>Slayt 5</vt:lpstr>
      <vt:lpstr>Dünya Ne Durumda?</vt:lpstr>
      <vt:lpstr>Slayt 7</vt:lpstr>
      <vt:lpstr>Slayt 8</vt:lpstr>
      <vt:lpstr>Belirtileri Neler?</vt:lpstr>
      <vt:lpstr>Nasıl Bulaşıyor?</vt:lpstr>
      <vt:lpstr>Slayt 11</vt:lpstr>
      <vt:lpstr>Virüsten Nasıl Korunacağız?</vt:lpstr>
      <vt:lpstr>SOSYAL MESAFE KURALINA UYUN!</vt:lpstr>
      <vt:lpstr>MASKE TAKIN!</vt:lpstr>
      <vt:lpstr>ELLERİNİZİ YIKAYIN!</vt:lpstr>
      <vt:lpstr>Yüzünüze Dokunmayın!</vt:lpstr>
      <vt:lpstr>Hapşırırken/Öksürürken Ağız ve Burnunuzu Kapatın!</vt:lpstr>
      <vt:lpstr>Temastan Kaçının!</vt:lpstr>
      <vt:lpstr>Eşyalarınızı Paylaşmayın!</vt:lpstr>
      <vt:lpstr>Sıra Beklemeniz Gerekiyorsa Mesafeyi Koruyun!</vt:lpstr>
      <vt:lpstr>Temas Gerektiren Oyunlara Ara Verin!</vt:lpstr>
      <vt:lpstr>Birbirinizin sırasına/masasına oturmayın!</vt:lpstr>
      <vt:lpstr>Ortak Kullanım Alanlarını Temiz Tutun!</vt:lpstr>
      <vt:lpstr>Koronavirüsü Kaptığını Bildiğiniz Biriyle Temastan Kaçının!</vt:lpstr>
      <vt:lpstr>Belirtileri Takip Edin!</vt:lpstr>
      <vt:lpstr>Kıyafetlerinizi Temiz Tutun!</vt:lpstr>
      <vt:lpstr>VİRÜSÜ TANIYIN!</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KORONAVİRÜS SÜRECİ ve YENİ HAYATA UYUM</dc:title>
  <dc:creator>Uğur - Müdür Yrd</dc:creator>
  <cp:lastModifiedBy>Uğur - Müdür Yrd</cp:lastModifiedBy>
  <cp:revision>31</cp:revision>
  <dcterms:created xsi:type="dcterms:W3CDTF">2020-07-08T07:03:08Z</dcterms:created>
  <dcterms:modified xsi:type="dcterms:W3CDTF">2020-07-10T08:20:26Z</dcterms:modified>
</cp:coreProperties>
</file>