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58" r:id="rId4"/>
    <p:sldId id="262" r:id="rId5"/>
    <p:sldId id="263" r:id="rId6"/>
    <p:sldId id="265" r:id="rId7"/>
    <p:sldId id="266" r:id="rId8"/>
    <p:sldId id="269" r:id="rId9"/>
    <p:sldId id="267" r:id="rId10"/>
    <p:sldId id="268" r:id="rId11"/>
    <p:sldId id="264" r:id="rId12"/>
  </p:sldIdLst>
  <p:sldSz cx="9144000" cy="6858000" type="screen4x3"/>
  <p:notesSz cx="6797675" cy="9926638"/>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1" d="100"/>
          <a:sy n="71" d="100"/>
        </p:scale>
        <p:origin x="-123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37CF4FBE-8A60-4F97-A4F2-CF4C56C01C65}" type="datetimeFigureOut">
              <a:rPr lang="tr-TR" smtClean="0"/>
              <a:t>28.8.2020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F04023E-0CDE-4A78-92EA-305657A008F5}" type="slidenum">
              <a:rPr lang="tr-TR" smtClean="0"/>
              <a:t>‹#›</a:t>
            </a:fld>
            <a:endParaRPr lang="tr-TR"/>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tr-TR" smtClean="0"/>
              <a:t>Asıl başlık stili için tıklatın</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37CF4FBE-8A60-4F97-A4F2-CF4C56C01C65}" type="datetimeFigureOut">
              <a:rPr lang="tr-TR" smtClean="0"/>
              <a:t>28.8.2020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F04023E-0CDE-4A78-92EA-305657A008F5}"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37CF4FBE-8A60-4F97-A4F2-CF4C56C01C65}" type="datetimeFigureOut">
              <a:rPr lang="tr-TR" smtClean="0"/>
              <a:t>28.8.2020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F04023E-0CDE-4A78-92EA-305657A008F5}"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tr-TR" smtClean="0"/>
              <a:t>Asıl başlık stili için tıklatın</a:t>
            </a:r>
            <a:endParaRPr lang="en-US" dirty="0"/>
          </a:p>
        </p:txBody>
      </p:sp>
      <p:sp>
        <p:nvSpPr>
          <p:cNvPr id="4" name="Date Placeholder 3"/>
          <p:cNvSpPr>
            <a:spLocks noGrp="1"/>
          </p:cNvSpPr>
          <p:nvPr>
            <p:ph type="dt" sz="half" idx="10"/>
          </p:nvPr>
        </p:nvSpPr>
        <p:spPr/>
        <p:txBody>
          <a:bodyPr/>
          <a:lstStyle/>
          <a:p>
            <a:fld id="{37CF4FBE-8A60-4F97-A4F2-CF4C56C01C65}" type="datetimeFigureOut">
              <a:rPr lang="tr-TR" smtClean="0"/>
              <a:t>28.8.2020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F04023E-0CDE-4A78-92EA-305657A008F5}" type="slidenum">
              <a:rPr lang="tr-TR" smtClean="0"/>
              <a:t>‹#›</a:t>
            </a:fld>
            <a:endParaRPr lang="tr-TR"/>
          </a:p>
        </p:txBody>
      </p:sp>
      <p:sp>
        <p:nvSpPr>
          <p:cNvPr id="8" name="Content Placeholder 7"/>
          <p:cNvSpPr>
            <a:spLocks noGrp="1"/>
          </p:cNvSpPr>
          <p:nvPr>
            <p:ph sz="quarter" idx="13"/>
          </p:nvPr>
        </p:nvSpPr>
        <p:spPr>
          <a:xfrm>
            <a:off x="609600" y="1600200"/>
            <a:ext cx="7924800" cy="4114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tr-TR" smtClean="0"/>
              <a:t>Asıl başlık stili için tıklatın</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37CF4FBE-8A60-4F97-A4F2-CF4C56C01C65}" type="datetimeFigureOut">
              <a:rPr lang="tr-TR" smtClean="0"/>
              <a:t>28.8.2020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F04023E-0CDE-4A78-92EA-305657A008F5}"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smtClean="0"/>
          </a:p>
        </p:txBody>
      </p:sp>
      <p:sp>
        <p:nvSpPr>
          <p:cNvPr id="2" name="Title 1"/>
          <p:cNvSpPr>
            <a:spLocks noGrp="1"/>
          </p:cNvSpPr>
          <p:nvPr>
            <p:ph type="title"/>
          </p:nvPr>
        </p:nvSpPr>
        <p:spPr>
          <a:xfrm>
            <a:off x="609600" y="274638"/>
            <a:ext cx="7924800" cy="1143000"/>
          </a:xfrm>
        </p:spPr>
        <p:txBody>
          <a:bodyPr/>
          <a:lstStyle/>
          <a:p>
            <a:r>
              <a:rPr lang="tr-TR" smtClean="0"/>
              <a:t>Asıl başlık stili için tıklatın</a:t>
            </a:r>
            <a:endParaRPr lang="en-US" dirty="0"/>
          </a:p>
        </p:txBody>
      </p:sp>
      <p:sp>
        <p:nvSpPr>
          <p:cNvPr id="5" name="Date Placeholder 4"/>
          <p:cNvSpPr>
            <a:spLocks noGrp="1"/>
          </p:cNvSpPr>
          <p:nvPr>
            <p:ph type="dt" sz="half" idx="10"/>
          </p:nvPr>
        </p:nvSpPr>
        <p:spPr/>
        <p:txBody>
          <a:bodyPr/>
          <a:lstStyle/>
          <a:p>
            <a:fld id="{37CF4FBE-8A60-4F97-A4F2-CF4C56C01C65}" type="datetimeFigureOut">
              <a:rPr lang="tr-TR" smtClean="0"/>
              <a:t>28.8.2020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F04023E-0CDE-4A78-92EA-305657A008F5}"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7" name="Date Placeholder 6"/>
          <p:cNvSpPr>
            <a:spLocks noGrp="1"/>
          </p:cNvSpPr>
          <p:nvPr>
            <p:ph type="dt" sz="half" idx="10"/>
          </p:nvPr>
        </p:nvSpPr>
        <p:spPr/>
        <p:txBody>
          <a:bodyPr/>
          <a:lstStyle/>
          <a:p>
            <a:fld id="{37CF4FBE-8A60-4F97-A4F2-CF4C56C01C65}" type="datetimeFigureOut">
              <a:rPr lang="tr-TR" smtClean="0"/>
              <a:t>28.8.2020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CF04023E-0CDE-4A78-92EA-305657A008F5}"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37CF4FBE-8A60-4F97-A4F2-CF4C56C01C65}" type="datetimeFigureOut">
              <a:rPr lang="tr-TR" smtClean="0"/>
              <a:t>28.8.2020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CF04023E-0CDE-4A78-92EA-305657A008F5}"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CF4FBE-8A60-4F97-A4F2-CF4C56C01C65}" type="datetimeFigureOut">
              <a:rPr lang="tr-TR" smtClean="0"/>
              <a:t>28.8.2020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CF04023E-0CDE-4A78-92EA-305657A008F5}"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37CF4FBE-8A60-4F97-A4F2-CF4C56C01C65}" type="datetimeFigureOut">
              <a:rPr lang="tr-TR" smtClean="0"/>
              <a:t>28.8.2020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F04023E-0CDE-4A78-92EA-305657A008F5}"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tr-TR" smtClean="0"/>
              <a:t>Asıl başlık stili için tıklatın</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37CF4FBE-8A60-4F97-A4F2-CF4C56C01C65}" type="datetimeFigureOut">
              <a:rPr lang="tr-TR" smtClean="0"/>
              <a:t>28.8.2020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F04023E-0CDE-4A78-92EA-305657A008F5}"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37CF4FBE-8A60-4F97-A4F2-CF4C56C01C65}" type="datetimeFigureOut">
              <a:rPr lang="tr-TR" smtClean="0"/>
              <a:t>28.8.2020</a:t>
            </a:fld>
            <a:endParaRPr lang="tr-TR"/>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tr-TR"/>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CF04023E-0CDE-4A78-92EA-305657A008F5}" type="slidenum">
              <a:rPr lang="tr-TR" smtClean="0"/>
              <a:t>‹#›</a:t>
            </a:fld>
            <a:endParaRPr lang="tr-TR"/>
          </a:p>
        </p:txBody>
      </p:sp>
    </p:spTree>
  </p:cSld>
  <p:clrMap bg1="dk1" tx1="lt1" bg2="dk2" tx2="lt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3568" y="1124744"/>
            <a:ext cx="7772400" cy="1584176"/>
          </a:xfrm>
        </p:spPr>
        <p:txBody>
          <a:bodyPr/>
          <a:lstStyle/>
          <a:p>
            <a:r>
              <a:rPr lang="tr-TR" dirty="0" smtClean="0">
                <a:latin typeface="Comic Sans MS" pitchFamily="66" charset="0"/>
              </a:rPr>
              <a:t>Bozüyük </a:t>
            </a:r>
            <a:r>
              <a:rPr lang="tr-TR" dirty="0">
                <a:latin typeface="Comic Sans MS" pitchFamily="66" charset="0"/>
              </a:rPr>
              <a:t/>
            </a:r>
            <a:br>
              <a:rPr lang="tr-TR" dirty="0">
                <a:latin typeface="Comic Sans MS" pitchFamily="66" charset="0"/>
              </a:rPr>
            </a:br>
            <a:r>
              <a:rPr lang="tr-TR" dirty="0" err="1" smtClean="0">
                <a:latin typeface="Comic Sans MS" pitchFamily="66" charset="0"/>
              </a:rPr>
              <a:t>rehberlİk</a:t>
            </a:r>
            <a:r>
              <a:rPr lang="tr-TR" dirty="0" smtClean="0">
                <a:latin typeface="Comic Sans MS" pitchFamily="66" charset="0"/>
              </a:rPr>
              <a:t> ve </a:t>
            </a:r>
            <a:r>
              <a:rPr lang="tr-TR" dirty="0" err="1" smtClean="0">
                <a:latin typeface="Comic Sans MS" pitchFamily="66" charset="0"/>
              </a:rPr>
              <a:t>araştIrma</a:t>
            </a:r>
            <a:r>
              <a:rPr lang="tr-TR" dirty="0">
                <a:latin typeface="Comic Sans MS" pitchFamily="66" charset="0"/>
              </a:rPr>
              <a:t> </a:t>
            </a:r>
            <a:r>
              <a:rPr lang="tr-TR" dirty="0" err="1" smtClean="0">
                <a:latin typeface="Comic Sans MS" pitchFamily="66" charset="0"/>
              </a:rPr>
              <a:t>merkezİ</a:t>
            </a:r>
            <a:endParaRPr lang="tr-TR" dirty="0">
              <a:latin typeface="Comic Sans MS" pitchFamily="66" charset="0"/>
            </a:endParaRPr>
          </a:p>
        </p:txBody>
      </p:sp>
      <p:sp>
        <p:nvSpPr>
          <p:cNvPr id="8" name="Başlık 1"/>
          <p:cNvSpPr txBox="1">
            <a:spLocks/>
          </p:cNvSpPr>
          <p:nvPr/>
        </p:nvSpPr>
        <p:spPr>
          <a:xfrm>
            <a:off x="743083" y="3933056"/>
            <a:ext cx="7772400" cy="864096"/>
          </a:xfrm>
          <a:prstGeom prst="rect">
            <a:avLst/>
          </a:prstGeom>
        </p:spPr>
        <p:txBody>
          <a:bodyPr vert="horz" lIns="91440" tIns="45720" rIns="91440" bIns="45720" rtlCol="0" anchor="b" anchorCtr="0">
            <a:noAutofit/>
          </a:bodyPr>
          <a:lstStyle>
            <a:lvl1pPr algn="ctr" defTabSz="914400" rtl="0" eaLnBrk="1" latinLnBrk="0" hangingPunct="1">
              <a:spcBef>
                <a:spcPct val="0"/>
              </a:spcBef>
              <a:buNone/>
              <a:defRPr sz="32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sz="2000" dirty="0" smtClean="0">
                <a:latin typeface="Comic Sans MS" pitchFamily="66" charset="0"/>
              </a:rPr>
              <a:t>BİREYSELLEŞTİRİLMİŞ EĞİTİM PROGRAMI SUNUMU</a:t>
            </a:r>
            <a:endParaRPr lang="tr-TR" sz="2000" dirty="0">
              <a:latin typeface="Comic Sans MS" pitchFamily="66" charset="0"/>
            </a:endParaRPr>
          </a:p>
        </p:txBody>
      </p:sp>
    </p:spTree>
    <p:extLst>
      <p:ext uri="{BB962C8B-B14F-4D97-AF65-F5344CB8AC3E}">
        <p14:creationId xmlns:p14="http://schemas.microsoft.com/office/powerpoint/2010/main" val="37649488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609600" y="404664"/>
            <a:ext cx="7924800" cy="5544616"/>
          </a:xfrm>
        </p:spPr>
        <p:txBody>
          <a:bodyPr>
            <a:normAutofit lnSpcReduction="10000"/>
          </a:bodyPr>
          <a:lstStyle/>
          <a:p>
            <a:pPr marL="0" indent="0">
              <a:buNone/>
            </a:pPr>
            <a:r>
              <a:rPr lang="tr-TR" b="1" dirty="0">
                <a:latin typeface="Comic Sans MS" pitchFamily="66" charset="0"/>
              </a:rPr>
              <a:t>8. Bu öğrencilerin değerlendirmeleri nasıl yapılacak? </a:t>
            </a:r>
          </a:p>
          <a:p>
            <a:pPr marL="0" indent="0">
              <a:buNone/>
            </a:pPr>
            <a:r>
              <a:rPr lang="tr-TR" b="1" u="sng" dirty="0">
                <a:latin typeface="Comic Sans MS" pitchFamily="66" charset="0"/>
              </a:rPr>
              <a:t>CEVAP: </a:t>
            </a:r>
            <a:r>
              <a:rPr lang="tr-TR" dirty="0">
                <a:latin typeface="Comic Sans MS" pitchFamily="66" charset="0"/>
              </a:rPr>
              <a:t>Öğrencilerin başarılarının değerlendirilmesi BEP geliştirme biriminin görüş ve önerileri doğrultusunda belirlenir. Yazma güçlüğü olan öğrenciler ve özel öğrenme güçlüğü olan öğrencilerin değerlendirilmesi sözlü, sözlü ifadede güçlük yaşayan öğrencilerin değerlendirilmesi ise yazılı olarak yapılır. Yazılı ve sözlü ifade etme becerilerinde yetersizliği olan bireyler ise davranışlarının gözlemlenmesi yoluyla değerlendirilir. Yazılı sınavlar öğrencilerin yetersizlik türüne, eğitim performanslarına ve gelişim özelliklerine göre çeşitlendirilir. Zihinsel yetersizliği olan öğrenciler ile Dikkat Eksikliği ve </a:t>
            </a:r>
            <a:r>
              <a:rPr lang="tr-TR" dirty="0" err="1" smtClean="0">
                <a:latin typeface="Comic Sans MS" pitchFamily="66" charset="0"/>
              </a:rPr>
              <a:t>Hiperaktivite</a:t>
            </a:r>
            <a:r>
              <a:rPr lang="tr-TR" dirty="0">
                <a:latin typeface="Comic Sans MS" pitchFamily="66" charset="0"/>
              </a:rPr>
              <a:t> </a:t>
            </a:r>
            <a:r>
              <a:rPr lang="tr-TR" dirty="0" smtClean="0">
                <a:latin typeface="Comic Sans MS" pitchFamily="66" charset="0"/>
              </a:rPr>
              <a:t>(ÖÖG başlığında raporlandırılıyor) </a:t>
            </a:r>
            <a:r>
              <a:rPr lang="tr-TR" dirty="0">
                <a:latin typeface="Comic Sans MS" pitchFamily="66" charset="0"/>
              </a:rPr>
              <a:t>raporu olan öğrenciler; dikkat, bellekte tutma ve hatırlama güçlükleri dikkate alınarak daha sık aralıklarla </a:t>
            </a:r>
            <a:r>
              <a:rPr lang="tr-TR" dirty="0" smtClean="0">
                <a:latin typeface="Comic Sans MS" pitchFamily="66" charset="0"/>
              </a:rPr>
              <a:t>değerlendirilebilir. Sınavlar </a:t>
            </a:r>
            <a:r>
              <a:rPr lang="tr-TR" dirty="0">
                <a:latin typeface="Comic Sans MS" pitchFamily="66" charset="0"/>
              </a:rPr>
              <a:t>kısa cevaplı ve az sorulu yapılır</a:t>
            </a:r>
            <a:r>
              <a:rPr lang="tr-TR" dirty="0" smtClean="0">
                <a:latin typeface="Comic Sans MS" pitchFamily="66" charset="0"/>
              </a:rPr>
              <a:t>.</a:t>
            </a:r>
            <a:endParaRPr lang="tr-TR" b="1" dirty="0" smtClean="0">
              <a:latin typeface="Comic Sans MS" pitchFamily="66" charset="0"/>
            </a:endParaRPr>
          </a:p>
          <a:p>
            <a:pPr marL="0" indent="0">
              <a:buNone/>
            </a:pPr>
            <a:r>
              <a:rPr lang="tr-TR" b="1" dirty="0" smtClean="0">
                <a:latin typeface="Comic Sans MS" pitchFamily="66" charset="0"/>
              </a:rPr>
              <a:t>9.</a:t>
            </a:r>
            <a:r>
              <a:rPr lang="tr-TR" b="1" dirty="0">
                <a:latin typeface="Comic Sans MS" pitchFamily="66" charset="0"/>
              </a:rPr>
              <a:t> </a:t>
            </a:r>
            <a:r>
              <a:rPr lang="tr-TR" b="1" dirty="0" smtClean="0">
                <a:latin typeface="Comic Sans MS" pitchFamily="66" charset="0"/>
              </a:rPr>
              <a:t>Kaynaştırma </a:t>
            </a:r>
            <a:r>
              <a:rPr lang="tr-TR" b="1" dirty="0">
                <a:latin typeface="Comic Sans MS" pitchFamily="66" charset="0"/>
              </a:rPr>
              <a:t>kararı kaldırılabilir mi?</a:t>
            </a:r>
          </a:p>
          <a:p>
            <a:pPr marL="0" indent="0">
              <a:buNone/>
            </a:pPr>
            <a:r>
              <a:rPr lang="tr-TR" b="1" u="sng" dirty="0">
                <a:latin typeface="Comic Sans MS" pitchFamily="66" charset="0"/>
              </a:rPr>
              <a:t>CEVAP: </a:t>
            </a:r>
            <a:r>
              <a:rPr lang="tr-TR" dirty="0">
                <a:latin typeface="Comic Sans MS" pitchFamily="66" charset="0"/>
              </a:rPr>
              <a:t>BEP Geliştirme Birimince öğrencinin kaynaştırma eğitiminin kaldırılması gerektiği düşünülüyorsa, yeniden eğitsel değerlendirme ve tanılamasının yapılması amacı ile bağlı bulunulan RAM´a ‘Eğitsel Değerlendirme İsteği Formu’ doldurularak müracaat edilir. Yapılan değerlendirme ve tanılama sonrası ‘ Normal Eğitime Devamı Uygundur.’ Kararı alınan öğrencinin kaynaştırma kararı; ‘İl/İlçe Özel eğitim Hizmetleri Kurulu ‘Yerleştirme Kararı’’ ile kaldırılır.</a:t>
            </a:r>
          </a:p>
          <a:p>
            <a:endParaRPr lang="tr-TR" dirty="0"/>
          </a:p>
        </p:txBody>
      </p:sp>
    </p:spTree>
    <p:extLst>
      <p:ext uri="{BB962C8B-B14F-4D97-AF65-F5344CB8AC3E}">
        <p14:creationId xmlns:p14="http://schemas.microsoft.com/office/powerpoint/2010/main" val="1023530395"/>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3"/>
          <p:cNvSpPr>
            <a:spLocks noGrp="1"/>
          </p:cNvSpPr>
          <p:nvPr>
            <p:ph sz="quarter" idx="13"/>
          </p:nvPr>
        </p:nvSpPr>
        <p:spPr>
          <a:xfrm>
            <a:off x="611560" y="980728"/>
            <a:ext cx="7924800" cy="4114800"/>
          </a:xfrm>
        </p:spPr>
        <p:txBody>
          <a:bodyPr>
            <a:normAutofit/>
          </a:bodyPr>
          <a:lstStyle/>
          <a:p>
            <a:pPr marL="0" indent="0" algn="ctr">
              <a:buNone/>
            </a:pPr>
            <a:endParaRPr lang="tr-TR" dirty="0" smtClean="0"/>
          </a:p>
          <a:p>
            <a:pPr marL="0" indent="0" algn="ctr">
              <a:buNone/>
            </a:pPr>
            <a:endParaRPr lang="tr-TR" dirty="0"/>
          </a:p>
          <a:p>
            <a:pPr marL="0" indent="0" algn="ctr">
              <a:buNone/>
            </a:pPr>
            <a:endParaRPr lang="tr-TR" dirty="0" smtClean="0"/>
          </a:p>
          <a:p>
            <a:pPr marL="0" indent="0" algn="ctr">
              <a:buNone/>
            </a:pPr>
            <a:r>
              <a:rPr lang="tr-TR" sz="4000" dirty="0" smtClean="0"/>
              <a:t>TEŞEKKÜR EDERİZ…</a:t>
            </a:r>
          </a:p>
          <a:p>
            <a:pPr marL="0" indent="0" algn="ctr">
              <a:buNone/>
            </a:pPr>
            <a:endParaRPr lang="tr-TR" sz="4000" dirty="0"/>
          </a:p>
          <a:p>
            <a:pPr marL="0" indent="0" algn="ctr">
              <a:buNone/>
            </a:pPr>
            <a:r>
              <a:rPr lang="tr-TR" sz="2000" dirty="0" smtClean="0"/>
              <a:t>BOZÜYÜK RAM</a:t>
            </a:r>
          </a:p>
          <a:p>
            <a:pPr marL="0" indent="0" algn="ctr">
              <a:buNone/>
            </a:pPr>
            <a:r>
              <a:rPr lang="tr-TR" sz="2000" dirty="0" smtClean="0"/>
              <a:t>ÖZEL EĞİTİM BÖLÜMÜ</a:t>
            </a:r>
            <a:endParaRPr lang="tr-TR" sz="2000" dirty="0"/>
          </a:p>
        </p:txBody>
      </p:sp>
    </p:spTree>
    <p:extLst>
      <p:ext uri="{BB962C8B-B14F-4D97-AF65-F5344CB8AC3E}">
        <p14:creationId xmlns:p14="http://schemas.microsoft.com/office/powerpoint/2010/main" val="3938284088"/>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609600" y="2708920"/>
            <a:ext cx="7924800" cy="3006080"/>
          </a:xfrm>
        </p:spPr>
        <p:txBody>
          <a:bodyPr>
            <a:normAutofit/>
          </a:bodyPr>
          <a:lstStyle/>
          <a:p>
            <a:r>
              <a:rPr lang="tr-TR" b="1" dirty="0">
                <a:latin typeface="Comic Sans MS" pitchFamily="66" charset="0"/>
              </a:rPr>
              <a:t>Bireyselleştirilmiş Eğitim Programı Nedir</a:t>
            </a:r>
            <a:r>
              <a:rPr lang="tr-TR" b="1" dirty="0" smtClean="0">
                <a:latin typeface="Comic Sans MS" pitchFamily="66" charset="0"/>
              </a:rPr>
              <a:t>? Yasal Dayanakları Nedir?</a:t>
            </a:r>
            <a:endParaRPr lang="tr-TR" b="1" dirty="0">
              <a:latin typeface="Comic Sans MS" pitchFamily="66" charset="0"/>
            </a:endParaRPr>
          </a:p>
          <a:p>
            <a:r>
              <a:rPr lang="tr-TR" b="1" dirty="0">
                <a:latin typeface="Comic Sans MS" pitchFamily="66" charset="0"/>
              </a:rPr>
              <a:t>Bireyselleştirilmiş Eğitim Programının Öğeleri Nelerdir</a:t>
            </a:r>
            <a:r>
              <a:rPr lang="tr-TR" b="1" dirty="0" smtClean="0">
                <a:latin typeface="Comic Sans MS" pitchFamily="66" charset="0"/>
              </a:rPr>
              <a:t>?</a:t>
            </a:r>
            <a:endParaRPr lang="tr-TR" b="1" dirty="0">
              <a:latin typeface="Comic Sans MS" pitchFamily="66" charset="0"/>
            </a:endParaRPr>
          </a:p>
          <a:p>
            <a:r>
              <a:rPr lang="tr-TR" b="1" dirty="0">
                <a:latin typeface="Comic Sans MS" pitchFamily="66" charset="0"/>
              </a:rPr>
              <a:t>Bireyselleştirilmiş Eğitim Programı İzleme ve </a:t>
            </a:r>
            <a:r>
              <a:rPr lang="tr-TR" b="1" dirty="0" smtClean="0">
                <a:latin typeface="Comic Sans MS" pitchFamily="66" charset="0"/>
              </a:rPr>
              <a:t>Değerlendirme</a:t>
            </a:r>
          </a:p>
          <a:p>
            <a:r>
              <a:rPr lang="tr-TR" b="1" dirty="0" smtClean="0">
                <a:latin typeface="Comic Sans MS" pitchFamily="66" charset="0"/>
              </a:rPr>
              <a:t>BEP İle İlgili Sıkça Sorulan Sorular ve Cevapları</a:t>
            </a:r>
          </a:p>
        </p:txBody>
      </p:sp>
      <p:sp>
        <p:nvSpPr>
          <p:cNvPr id="5" name="Başlık 1"/>
          <p:cNvSpPr txBox="1">
            <a:spLocks/>
          </p:cNvSpPr>
          <p:nvPr/>
        </p:nvSpPr>
        <p:spPr>
          <a:xfrm>
            <a:off x="539552" y="1582408"/>
            <a:ext cx="7924800" cy="724942"/>
          </a:xfrm>
          <a:prstGeom prst="rect">
            <a:avLst/>
          </a:prstGeom>
        </p:spPr>
        <p:txBody>
          <a:bodyPr vert="horz" lIns="91440" tIns="45720" rIns="91440" bIns="45720" rtlCol="0" anchor="b" anchorCtr="0">
            <a:noAutofit/>
          </a:bodyPr>
          <a:lst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tr-TR" dirty="0" smtClean="0">
                <a:latin typeface="Comic Sans MS" pitchFamily="66" charset="0"/>
              </a:rPr>
              <a:t>İÇİNDEKİLER</a:t>
            </a:r>
            <a:endParaRPr lang="tr-TR" dirty="0">
              <a:latin typeface="Comic Sans MS" pitchFamily="66" charset="0"/>
            </a:endParaRP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271298"/>
            <a:ext cx="7924800" cy="1317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85478965"/>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p:txBody>
          <a:bodyPr>
            <a:normAutofit fontScale="85000" lnSpcReduction="20000"/>
          </a:bodyPr>
          <a:lstStyle/>
          <a:p>
            <a:pPr marL="0" indent="0">
              <a:buNone/>
            </a:pPr>
            <a:r>
              <a:rPr lang="tr-TR" dirty="0" smtClean="0">
                <a:latin typeface="Comic Sans MS" pitchFamily="66" charset="0"/>
              </a:rPr>
              <a:t>Bireyselleştirilmiş </a:t>
            </a:r>
            <a:r>
              <a:rPr lang="tr-TR" dirty="0">
                <a:latin typeface="Comic Sans MS" pitchFamily="66" charset="0"/>
              </a:rPr>
              <a:t>eğitim programı (BEP), özel eğitime gereksinimi olan bireyin, gelişim alanlarındaki ve/ya da ilgili disiplin alanlarındaki gereksinimlerini karşılamak üzere uygun eğitim ortamlarından ve destek hizmetlerden en üst düzeyde yararlanmasını sağlayan yazılı dokümandır</a:t>
            </a:r>
            <a:r>
              <a:rPr lang="tr-TR" dirty="0" smtClean="0">
                <a:latin typeface="Comic Sans MS" pitchFamily="66" charset="0"/>
              </a:rPr>
              <a:t>.</a:t>
            </a:r>
          </a:p>
          <a:p>
            <a:pPr marL="0" indent="0">
              <a:buNone/>
            </a:pPr>
            <a:endParaRPr lang="tr-TR" dirty="0">
              <a:latin typeface="Comic Sans MS" pitchFamily="66" charset="0"/>
            </a:endParaRPr>
          </a:p>
          <a:p>
            <a:pPr marL="0" indent="0">
              <a:buNone/>
            </a:pPr>
            <a:endParaRPr lang="tr-TR" dirty="0" smtClean="0">
              <a:latin typeface="Comic Sans MS" pitchFamily="66" charset="0"/>
            </a:endParaRPr>
          </a:p>
          <a:p>
            <a:pPr marL="0" indent="0">
              <a:buNone/>
            </a:pPr>
            <a:endParaRPr lang="tr-TR" dirty="0">
              <a:latin typeface="Comic Sans MS" pitchFamily="66" charset="0"/>
            </a:endParaRPr>
          </a:p>
          <a:p>
            <a:pPr marL="0" indent="0">
              <a:buNone/>
            </a:pPr>
            <a:r>
              <a:rPr lang="tr-TR" sz="1500" dirty="0">
                <a:latin typeface="Comic Sans MS" pitchFamily="66" charset="0"/>
              </a:rPr>
              <a:t>573 sayılı Özel Eğitim Hakkında Kanun Hükmünde Kararname</a:t>
            </a:r>
          </a:p>
          <a:p>
            <a:pPr marL="0" indent="0">
              <a:buNone/>
            </a:pPr>
            <a:endParaRPr lang="tr-TR" sz="1500" dirty="0">
              <a:latin typeface="Comic Sans MS" pitchFamily="66" charset="0"/>
            </a:endParaRPr>
          </a:p>
          <a:p>
            <a:pPr marL="0" indent="0">
              <a:buNone/>
            </a:pPr>
            <a:r>
              <a:rPr lang="tr-TR" sz="1500" dirty="0">
                <a:latin typeface="Comic Sans MS" pitchFamily="66" charset="0"/>
              </a:rPr>
              <a:t>Özel eğitime ihtiyacı olan bireyler için bireyselleştirilmiş eğitim planı geliştirilmesi ve eğitim programlarının bireyselleştirerek uygulanması esastır (4. madde, «f» bendi).</a:t>
            </a:r>
          </a:p>
          <a:p>
            <a:pPr marL="0" indent="0">
              <a:buNone/>
            </a:pPr>
            <a:endParaRPr lang="tr-TR" sz="1500" dirty="0">
              <a:latin typeface="Comic Sans MS" pitchFamily="66" charset="0"/>
            </a:endParaRPr>
          </a:p>
          <a:p>
            <a:pPr marL="0" indent="0">
              <a:buNone/>
            </a:pPr>
            <a:r>
              <a:rPr lang="tr-TR" sz="1500" dirty="0">
                <a:latin typeface="Comic Sans MS" pitchFamily="66" charset="0"/>
              </a:rPr>
              <a:t>Özel Eğitim Hizmetleri Yönetmeliği (2018)</a:t>
            </a:r>
          </a:p>
          <a:p>
            <a:pPr marL="0" indent="0">
              <a:buNone/>
            </a:pPr>
            <a:endParaRPr lang="tr-TR" sz="1500" dirty="0">
              <a:latin typeface="Comic Sans MS" pitchFamily="66" charset="0"/>
            </a:endParaRPr>
          </a:p>
          <a:p>
            <a:pPr marL="0" indent="0">
              <a:buNone/>
            </a:pPr>
            <a:r>
              <a:rPr lang="tr-TR" sz="1500" dirty="0">
                <a:latin typeface="Comic Sans MS" pitchFamily="66" charset="0"/>
              </a:rPr>
              <a:t>«…özel eğitime ihtiyacı olan bireylerin gelişim özellikleri, eğitim performansları ve ihtiyaçları doğrultusunda hedeflenen amaçlara yönelik hazırlanan ve bu bireylere verilecek destek eğitim hizmetlerini de içeren özel eğitim programıdır».</a:t>
            </a:r>
          </a:p>
          <a:p>
            <a:pPr marL="0" indent="0">
              <a:buNone/>
            </a:pPr>
            <a:endParaRPr lang="tr-TR" dirty="0">
              <a:latin typeface="Comic Sans MS" pitchFamily="66" charset="0"/>
            </a:endParaRPr>
          </a:p>
          <a:p>
            <a:pPr marL="0" indent="0">
              <a:buNone/>
            </a:pPr>
            <a:endParaRPr lang="tr-TR" dirty="0"/>
          </a:p>
        </p:txBody>
      </p:sp>
      <p:sp>
        <p:nvSpPr>
          <p:cNvPr id="4" name="Başlık 3"/>
          <p:cNvSpPr txBox="1">
            <a:spLocks noGrp="1"/>
          </p:cNvSpPr>
          <p:nvPr>
            <p:ph type="title"/>
          </p:nvPr>
        </p:nvSpPr>
        <p:spPr>
          <a:xfrm>
            <a:off x="609600" y="894418"/>
            <a:ext cx="7924800" cy="523220"/>
          </a:xfrm>
          <a:prstGeom prst="rect">
            <a:avLst/>
          </a:prstGeom>
          <a:noFill/>
        </p:spPr>
        <p:txBody>
          <a:bodyPr wrap="square" rtlCol="0">
            <a:spAutoFit/>
          </a:bodyPr>
          <a:lstStyle/>
          <a:p>
            <a:pPr algn="ctr"/>
            <a:r>
              <a:rPr lang="tr-TR" sz="2800" b="1" dirty="0" smtClean="0">
                <a:latin typeface="Comic Sans MS" pitchFamily="66" charset="0"/>
              </a:rPr>
              <a:t>BEP NEDİR?</a:t>
            </a:r>
            <a:endParaRPr lang="tr-TR" sz="2800" b="1" dirty="0">
              <a:latin typeface="Comic Sans MS" pitchFamily="66" charset="0"/>
            </a:endParaRPr>
          </a:p>
        </p:txBody>
      </p:sp>
      <p:sp>
        <p:nvSpPr>
          <p:cNvPr id="5" name="Başlık 3"/>
          <p:cNvSpPr txBox="1">
            <a:spLocks/>
          </p:cNvSpPr>
          <p:nvPr/>
        </p:nvSpPr>
        <p:spPr>
          <a:xfrm>
            <a:off x="539552" y="2636912"/>
            <a:ext cx="7924800" cy="523220"/>
          </a:xfrm>
          <a:prstGeom prst="rect">
            <a:avLst/>
          </a:prstGeom>
          <a:noFill/>
        </p:spPr>
        <p:txBody>
          <a:bodyPr vert="horz" wrap="square" lIns="91440" tIns="45720" rIns="91440" bIns="45720" rtlCol="0" anchor="b" anchorCtr="0">
            <a:spAutoFit/>
          </a:bodyPr>
          <a:lst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tr-TR" sz="2800" b="1" dirty="0" smtClean="0">
                <a:latin typeface="Comic Sans MS" pitchFamily="66" charset="0"/>
              </a:rPr>
              <a:t>Yasal </a:t>
            </a:r>
            <a:r>
              <a:rPr lang="tr-TR" sz="2800" b="1" dirty="0" err="1" smtClean="0">
                <a:latin typeface="Comic Sans MS" pitchFamily="66" charset="0"/>
              </a:rPr>
              <a:t>dayanaklarI</a:t>
            </a:r>
            <a:r>
              <a:rPr lang="tr-TR" sz="2800" b="1" dirty="0" smtClean="0">
                <a:latin typeface="Comic Sans MS" pitchFamily="66" charset="0"/>
              </a:rPr>
              <a:t> </a:t>
            </a:r>
            <a:endParaRPr lang="tr-TR" sz="2800" b="1" dirty="0">
              <a:latin typeface="Comic Sans MS" pitchFamily="66" charset="0"/>
            </a:endParaRPr>
          </a:p>
        </p:txBody>
      </p:sp>
    </p:spTree>
    <p:extLst>
      <p:ext uri="{BB962C8B-B14F-4D97-AF65-F5344CB8AC3E}">
        <p14:creationId xmlns:p14="http://schemas.microsoft.com/office/powerpoint/2010/main" val="4214900591"/>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sz="2400" dirty="0" err="1" smtClean="0">
                <a:latin typeface="Comic Sans MS" pitchFamily="66" charset="0"/>
              </a:rPr>
              <a:t>Bİreyselleştİrİlmİş</a:t>
            </a:r>
            <a:r>
              <a:rPr lang="tr-TR" sz="2400" dirty="0" smtClean="0">
                <a:latin typeface="Comic Sans MS" pitchFamily="66" charset="0"/>
              </a:rPr>
              <a:t> </a:t>
            </a:r>
            <a:r>
              <a:rPr lang="tr-TR" sz="2400" dirty="0" err="1" smtClean="0">
                <a:latin typeface="Comic Sans MS" pitchFamily="66" charset="0"/>
              </a:rPr>
              <a:t>Eğİtİm</a:t>
            </a:r>
            <a:r>
              <a:rPr lang="tr-TR" sz="2400" dirty="0" smtClean="0">
                <a:latin typeface="Comic Sans MS" pitchFamily="66" charset="0"/>
              </a:rPr>
              <a:t> </a:t>
            </a:r>
            <a:r>
              <a:rPr lang="tr-TR" sz="2400" dirty="0" err="1" smtClean="0">
                <a:latin typeface="Comic Sans MS" pitchFamily="66" charset="0"/>
              </a:rPr>
              <a:t>ProgramInIn</a:t>
            </a:r>
            <a:r>
              <a:rPr lang="tr-TR" sz="2400" dirty="0" smtClean="0">
                <a:latin typeface="Comic Sans MS" pitchFamily="66" charset="0"/>
              </a:rPr>
              <a:t> </a:t>
            </a:r>
            <a:r>
              <a:rPr lang="tr-TR" sz="2400" dirty="0" err="1" smtClean="0">
                <a:latin typeface="Comic Sans MS" pitchFamily="66" charset="0"/>
              </a:rPr>
              <a:t>Öğelerİ</a:t>
            </a:r>
            <a:r>
              <a:rPr lang="tr-TR" sz="2400" dirty="0" smtClean="0">
                <a:latin typeface="Comic Sans MS" pitchFamily="66" charset="0"/>
              </a:rPr>
              <a:t> </a:t>
            </a:r>
            <a:r>
              <a:rPr lang="tr-TR" sz="2400" dirty="0" err="1" smtClean="0">
                <a:latin typeface="Comic Sans MS" pitchFamily="66" charset="0"/>
              </a:rPr>
              <a:t>Nelerdİr</a:t>
            </a:r>
            <a:r>
              <a:rPr lang="tr-TR" sz="2400" dirty="0">
                <a:latin typeface="Comic Sans MS" pitchFamily="66" charset="0"/>
              </a:rPr>
              <a:t>?</a:t>
            </a:r>
            <a:r>
              <a:rPr lang="tr-TR" dirty="0"/>
              <a:t/>
            </a:r>
            <a:br>
              <a:rPr lang="tr-TR" dirty="0"/>
            </a:br>
            <a:endParaRPr lang="tr-TR" dirty="0"/>
          </a:p>
        </p:txBody>
      </p:sp>
      <p:pic>
        <p:nvPicPr>
          <p:cNvPr id="3074" name="Picture 2"/>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875988" y="1600200"/>
            <a:ext cx="7392024"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04242176"/>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611560" y="620688"/>
            <a:ext cx="7924800" cy="4114800"/>
          </a:xfrm>
        </p:spPr>
        <p:txBody>
          <a:bodyPr/>
          <a:lstStyle/>
          <a:p>
            <a:pPr marL="0" indent="0">
              <a:buNone/>
            </a:pPr>
            <a:endParaRPr lang="tr-TR" dirty="0" smtClean="0"/>
          </a:p>
          <a:p>
            <a:pPr marL="0" indent="0">
              <a:buNone/>
            </a:pPr>
            <a:endParaRPr lang="tr-TR" dirty="0"/>
          </a:p>
          <a:p>
            <a:pPr marL="0" indent="0">
              <a:buNone/>
            </a:pPr>
            <a:r>
              <a:rPr lang="tr-TR" dirty="0" smtClean="0">
                <a:latin typeface="Comic Sans MS" pitchFamily="66" charset="0"/>
              </a:rPr>
              <a:t>BEP </a:t>
            </a:r>
            <a:r>
              <a:rPr lang="tr-TR" dirty="0">
                <a:latin typeface="Comic Sans MS" pitchFamily="66" charset="0"/>
              </a:rPr>
              <a:t>hazırlanırken öncelikle bireyin </a:t>
            </a:r>
            <a:r>
              <a:rPr lang="tr-TR" dirty="0" smtClean="0">
                <a:latin typeface="Comic Sans MS" pitchFamily="66" charset="0"/>
              </a:rPr>
              <a:t>var olan </a:t>
            </a:r>
            <a:r>
              <a:rPr lang="tr-TR" dirty="0">
                <a:latin typeface="Comic Sans MS" pitchFamily="66" charset="0"/>
              </a:rPr>
              <a:t>performans düzeyinin belirlenmesi gerekmektedir. Öğrencinin yapabildikleri ve yapamadıkları belirlendikten sonra, yapamadıklarına yönelik olarak uzun dönemli ve kısa dönemli amaçların belirlenmesi gerekmektedir</a:t>
            </a:r>
            <a:r>
              <a:rPr lang="tr-TR" dirty="0" smtClean="0">
                <a:latin typeface="Comic Sans MS" pitchFamily="66" charset="0"/>
              </a:rPr>
              <a:t>. Uzun dönemli amaçlar ders kitabının ünite başlıkları olarak alınabilir. </a:t>
            </a:r>
            <a:r>
              <a:rPr lang="tr-TR" dirty="0">
                <a:latin typeface="Comic Sans MS" pitchFamily="66" charset="0"/>
              </a:rPr>
              <a:t>Ü</a:t>
            </a:r>
            <a:r>
              <a:rPr lang="tr-TR" dirty="0" smtClean="0">
                <a:latin typeface="Comic Sans MS" pitchFamily="66" charset="0"/>
              </a:rPr>
              <a:t>nite başlıklarının altındaki içerikler ise kısa </a:t>
            </a:r>
            <a:r>
              <a:rPr lang="tr-TR" dirty="0" smtClean="0">
                <a:latin typeface="Comic Sans MS" pitchFamily="66" charset="0"/>
              </a:rPr>
              <a:t>dönemli </a:t>
            </a:r>
            <a:r>
              <a:rPr lang="tr-TR" dirty="0" smtClean="0">
                <a:latin typeface="Comic Sans MS" pitchFamily="66" charset="0"/>
              </a:rPr>
              <a:t>amaçlar olarak yazılabilir. Ardından</a:t>
            </a:r>
            <a:r>
              <a:rPr lang="tr-TR" dirty="0">
                <a:latin typeface="Comic Sans MS" pitchFamily="66" charset="0"/>
              </a:rPr>
              <a:t>, bu amaçların hangi yöntem ve tekniklerle, ne kadar sürede öğretiminin yapılacağı </a:t>
            </a:r>
            <a:r>
              <a:rPr lang="tr-TR" dirty="0" smtClean="0">
                <a:latin typeface="Comic Sans MS" pitchFamily="66" charset="0"/>
              </a:rPr>
              <a:t>bireyin </a:t>
            </a:r>
            <a:r>
              <a:rPr lang="tr-TR" dirty="0" err="1" smtClean="0">
                <a:latin typeface="Comic Sans MS" pitchFamily="66" charset="0"/>
              </a:rPr>
              <a:t>hazırbulunuşluğu</a:t>
            </a:r>
            <a:r>
              <a:rPr lang="tr-TR" dirty="0" smtClean="0">
                <a:latin typeface="Comic Sans MS" pitchFamily="66" charset="0"/>
              </a:rPr>
              <a:t> ve öğrenme hızına göre belirlenmelidir</a:t>
            </a:r>
            <a:r>
              <a:rPr lang="tr-TR" dirty="0">
                <a:latin typeface="Comic Sans MS" pitchFamily="66" charset="0"/>
              </a:rPr>
              <a:t>. Sonrasında amaçlara ulaşılıp ulaşılmadığının belirlenebilmesi için değerlendirme yöntemi ve ölçütlerine yer </a:t>
            </a:r>
            <a:r>
              <a:rPr lang="tr-TR" dirty="0" smtClean="0">
                <a:latin typeface="Comic Sans MS" pitchFamily="66" charset="0"/>
              </a:rPr>
              <a:t>verilmelidir</a:t>
            </a:r>
            <a:r>
              <a:rPr lang="tr-TR" dirty="0">
                <a:latin typeface="Comic Sans MS" pitchFamily="66" charset="0"/>
              </a:rPr>
              <a:t>. </a:t>
            </a:r>
            <a:r>
              <a:rPr lang="tr-TR" dirty="0" err="1">
                <a:latin typeface="Comic Sans MS" pitchFamily="66" charset="0"/>
              </a:rPr>
              <a:t>BEP’te</a:t>
            </a:r>
            <a:r>
              <a:rPr lang="tr-TR" dirty="0">
                <a:latin typeface="Comic Sans MS" pitchFamily="66" charset="0"/>
              </a:rPr>
              <a:t> ayrıca, bu süreç içerisinde </a:t>
            </a:r>
            <a:r>
              <a:rPr lang="tr-TR" dirty="0" smtClean="0">
                <a:latin typeface="Comic Sans MS" pitchFamily="66" charset="0"/>
              </a:rPr>
              <a:t>ihtiyacı varsa öğrenciye </a:t>
            </a:r>
            <a:r>
              <a:rPr lang="tr-TR" dirty="0">
                <a:latin typeface="Comic Sans MS" pitchFamily="66" charset="0"/>
              </a:rPr>
              <a:t>sağlanacak ek özel eğitim hizmetleri yer almaktadır.</a:t>
            </a:r>
          </a:p>
          <a:p>
            <a:endParaRPr lang="tr-TR" dirty="0"/>
          </a:p>
          <a:p>
            <a:endParaRPr lang="tr-TR" dirty="0"/>
          </a:p>
        </p:txBody>
      </p:sp>
    </p:spTree>
    <p:extLst>
      <p:ext uri="{BB962C8B-B14F-4D97-AF65-F5344CB8AC3E}">
        <p14:creationId xmlns:p14="http://schemas.microsoft.com/office/powerpoint/2010/main" val="214993929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620688"/>
            <a:ext cx="7924800" cy="1146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Dikdörtgen 2"/>
          <p:cNvSpPr/>
          <p:nvPr/>
        </p:nvSpPr>
        <p:spPr>
          <a:xfrm>
            <a:off x="1547664" y="620687"/>
            <a:ext cx="6264696" cy="369332"/>
          </a:xfrm>
          <a:prstGeom prst="rect">
            <a:avLst/>
          </a:prstGeom>
        </p:spPr>
        <p:txBody>
          <a:bodyPr wrap="square">
            <a:spAutoFit/>
          </a:bodyPr>
          <a:lstStyle/>
          <a:p>
            <a:r>
              <a:rPr lang="tr-TR" b="1" dirty="0" smtClean="0">
                <a:latin typeface="Comic Sans MS" pitchFamily="66" charset="0"/>
              </a:rPr>
              <a:t>BEP İle İlgili Sıkça Sorulan Sorular ve Cevapları</a:t>
            </a:r>
            <a:endParaRPr lang="tr-TR" b="1" dirty="0">
              <a:latin typeface="Comic Sans MS" pitchFamily="66" charset="0"/>
            </a:endParaRPr>
          </a:p>
        </p:txBody>
      </p:sp>
      <p:sp>
        <p:nvSpPr>
          <p:cNvPr id="4" name="Dikdörtgen 3"/>
          <p:cNvSpPr/>
          <p:nvPr/>
        </p:nvSpPr>
        <p:spPr>
          <a:xfrm>
            <a:off x="865548" y="1189837"/>
            <a:ext cx="7416824" cy="5078313"/>
          </a:xfrm>
          <a:prstGeom prst="rect">
            <a:avLst/>
          </a:prstGeom>
        </p:spPr>
        <p:txBody>
          <a:bodyPr wrap="square">
            <a:spAutoFit/>
          </a:bodyPr>
          <a:lstStyle/>
          <a:p>
            <a:r>
              <a:rPr lang="tr-TR" b="1" dirty="0" smtClean="0">
                <a:latin typeface="Comic Sans MS" pitchFamily="66" charset="0"/>
              </a:rPr>
              <a:t>1. Her </a:t>
            </a:r>
            <a:r>
              <a:rPr lang="tr-TR" b="1" dirty="0">
                <a:latin typeface="Comic Sans MS" pitchFamily="66" charset="0"/>
              </a:rPr>
              <a:t>kaynaştırma kararı alınmış öğrenci için BEP ekibi oluşturmak zorunlu mudur?</a:t>
            </a:r>
          </a:p>
          <a:p>
            <a:r>
              <a:rPr lang="tr-TR" b="1" u="sng" dirty="0">
                <a:latin typeface="Comic Sans MS" pitchFamily="66" charset="0"/>
              </a:rPr>
              <a:t>CEVAP :  </a:t>
            </a:r>
            <a:r>
              <a:rPr lang="tr-TR" dirty="0">
                <a:latin typeface="Comic Sans MS" pitchFamily="66" charset="0"/>
              </a:rPr>
              <a:t>Evet, zorunludur. Özel eğitime ihtiyacı olan öğrencilerin eğitimlerini sürdürdükleri okul ve kurumlarda eğitim performansları ve ihtiyaçları doğrultusunda </a:t>
            </a:r>
            <a:r>
              <a:rPr lang="tr-TR" dirty="0" err="1">
                <a:latin typeface="Comic Sans MS" pitchFamily="66" charset="0"/>
              </a:rPr>
              <a:t>BEP´lerini</a:t>
            </a:r>
            <a:r>
              <a:rPr lang="tr-TR" dirty="0">
                <a:latin typeface="Comic Sans MS" pitchFamily="66" charset="0"/>
              </a:rPr>
              <a:t> hazırlamak amacıyla bireyselleştirilmiş eğitim programı geliştirme birimi oluşturulur (ÖEHY Madde 20</a:t>
            </a:r>
            <a:r>
              <a:rPr lang="tr-TR" dirty="0" smtClean="0">
                <a:latin typeface="Comic Sans MS" pitchFamily="66" charset="0"/>
              </a:rPr>
              <a:t>).</a:t>
            </a:r>
          </a:p>
          <a:p>
            <a:endParaRPr lang="tr-TR" dirty="0" smtClean="0">
              <a:latin typeface="Comic Sans MS" pitchFamily="66" charset="0"/>
            </a:endParaRPr>
          </a:p>
          <a:p>
            <a:r>
              <a:rPr lang="tr-TR" b="1" dirty="0" smtClean="0">
                <a:latin typeface="Comic Sans MS" pitchFamily="66" charset="0"/>
              </a:rPr>
              <a:t>2.</a:t>
            </a:r>
            <a:r>
              <a:rPr lang="tr-TR" b="1" dirty="0">
                <a:latin typeface="Comic Sans MS" pitchFamily="66" charset="0"/>
              </a:rPr>
              <a:t> </a:t>
            </a:r>
            <a:r>
              <a:rPr lang="tr-TR" b="1" dirty="0" smtClean="0">
                <a:latin typeface="Comic Sans MS" pitchFamily="66" charset="0"/>
              </a:rPr>
              <a:t>Ortaokul </a:t>
            </a:r>
            <a:r>
              <a:rPr lang="tr-TR" b="1" dirty="0">
                <a:latin typeface="Comic Sans MS" pitchFamily="66" charset="0"/>
              </a:rPr>
              <a:t>kademesinde daha okuma yazması olmayan öğrencilere dersler bazında nasıl BEP yapılacaktır?</a:t>
            </a:r>
          </a:p>
          <a:p>
            <a:r>
              <a:rPr lang="tr-TR" b="1" u="sng" dirty="0">
                <a:latin typeface="Comic Sans MS" pitchFamily="66" charset="0"/>
              </a:rPr>
              <a:t>CEVAP : </a:t>
            </a:r>
            <a:r>
              <a:rPr lang="tr-TR" dirty="0">
                <a:latin typeface="Comic Sans MS" pitchFamily="66" charset="0"/>
              </a:rPr>
              <a:t>Öğrencinin gelişim özellikleri, yeterlilikleri dikkate alınarak BEP hazırlanır. BEP Geliştirme Birimi Türkçe derslerinde okuma yazmaya yönelik BEP Planı düzenlerken, diğer ders öğretmenleri BEP Planına aldığı kazanımlarını öğrencinin sözlü ya da davranış olarak ifade edebileceği şekilde düzenleyebilir. Kazanımları bireye özgü uyarlayabilir. Ayrıca müfredat dışında (alanıyla ilgili) öğrenciye uygun kazanımlar belirleyerek BEP hazırlayabilir.</a:t>
            </a:r>
          </a:p>
          <a:p>
            <a:endParaRPr lang="tr-TR" dirty="0"/>
          </a:p>
        </p:txBody>
      </p:sp>
    </p:spTree>
    <p:extLst>
      <p:ext uri="{BB962C8B-B14F-4D97-AF65-F5344CB8AC3E}">
        <p14:creationId xmlns:p14="http://schemas.microsoft.com/office/powerpoint/2010/main" val="229463569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609600" y="620688"/>
            <a:ext cx="7924800" cy="5094312"/>
          </a:xfrm>
        </p:spPr>
        <p:txBody>
          <a:bodyPr>
            <a:normAutofit fontScale="92500" lnSpcReduction="20000"/>
          </a:bodyPr>
          <a:lstStyle/>
          <a:p>
            <a:pPr marL="0" indent="0">
              <a:buNone/>
            </a:pPr>
            <a:r>
              <a:rPr lang="tr-TR" sz="1900" b="1" dirty="0">
                <a:latin typeface="Comic Sans MS" pitchFamily="66" charset="0"/>
              </a:rPr>
              <a:t>3. Öğrencimizin kaynaştırma eğitimine alındığına dair özel eğitim hizmetleri kurul kararı dönem ortasında elimize geçti. Bu durumda BEP yapacak mıyız?</a:t>
            </a:r>
          </a:p>
          <a:p>
            <a:pPr marL="0" indent="0">
              <a:buNone/>
            </a:pPr>
            <a:r>
              <a:rPr lang="tr-TR" sz="1900" b="1" u="sng" dirty="0">
                <a:latin typeface="Comic Sans MS" pitchFamily="66" charset="0"/>
              </a:rPr>
              <a:t>CEVAP : </a:t>
            </a:r>
            <a:r>
              <a:rPr lang="tr-TR" sz="1900" dirty="0">
                <a:latin typeface="Comic Sans MS" pitchFamily="66" charset="0"/>
              </a:rPr>
              <a:t>Evet yapılacaktır. Öğrenci ile ilgili İl/İlçe Özel eğitim Hizmetleri Kurulu Kararı okula geldiğinde en kısa sürede BEP Geliştirme Birimi oluşturulur ve öğrencinin </a:t>
            </a:r>
            <a:r>
              <a:rPr lang="tr-TR" sz="1900" dirty="0" err="1">
                <a:latin typeface="Comic Sans MS" pitchFamily="66" charset="0"/>
              </a:rPr>
              <a:t>BEP´i</a:t>
            </a:r>
            <a:r>
              <a:rPr lang="tr-TR" sz="1900" dirty="0">
                <a:latin typeface="Comic Sans MS" pitchFamily="66" charset="0"/>
              </a:rPr>
              <a:t> hazırlanır.</a:t>
            </a:r>
          </a:p>
          <a:p>
            <a:endParaRPr lang="tr-TR" sz="1900" b="1" dirty="0" smtClean="0">
              <a:latin typeface="Comic Sans MS" pitchFamily="66" charset="0"/>
            </a:endParaRPr>
          </a:p>
          <a:p>
            <a:pPr marL="0" indent="0">
              <a:buNone/>
            </a:pPr>
            <a:r>
              <a:rPr lang="tr-TR" sz="1900" b="1" dirty="0" smtClean="0">
                <a:latin typeface="Comic Sans MS" pitchFamily="66" charset="0"/>
              </a:rPr>
              <a:t>4.Bedensel </a:t>
            </a:r>
            <a:r>
              <a:rPr lang="tr-TR" sz="1900" b="1" dirty="0">
                <a:latin typeface="Comic Sans MS" pitchFamily="66" charset="0"/>
              </a:rPr>
              <a:t>yetersizliği nedeniyle kaynaştırma eğitimine alınan öğrencim var. İlkokul/Ortaokul programını rahatlıkla yürütebilecek düzeyde. Bu durumda BEP yapılması gerekiyor mu?</a:t>
            </a:r>
          </a:p>
          <a:p>
            <a:pPr marL="0" indent="0">
              <a:buNone/>
            </a:pPr>
            <a:r>
              <a:rPr lang="tr-TR" sz="1900" b="1" u="sng" dirty="0">
                <a:latin typeface="Comic Sans MS" pitchFamily="66" charset="0"/>
              </a:rPr>
              <a:t>CEVAP :</a:t>
            </a:r>
            <a:r>
              <a:rPr lang="tr-TR" sz="1900" u="sng" dirty="0">
                <a:latin typeface="Comic Sans MS" pitchFamily="66" charset="0"/>
              </a:rPr>
              <a:t> </a:t>
            </a:r>
            <a:r>
              <a:rPr lang="tr-TR" sz="1900" dirty="0">
                <a:latin typeface="Comic Sans MS" pitchFamily="66" charset="0"/>
              </a:rPr>
              <a:t>Öğrenci ile ilgili BEP Geliştirme Birimi kurulur. Birim öğrencinin yetersizliğine bağlı olarak okul, sınıf ve diğer bölümlerde alınması gereken fiziksel düzenleme ve uyarlamalara karar verir.</a:t>
            </a:r>
          </a:p>
          <a:p>
            <a:pPr marL="0" indent="0">
              <a:buNone/>
            </a:pPr>
            <a:r>
              <a:rPr lang="tr-TR" sz="1900" dirty="0">
                <a:latin typeface="Comic Sans MS" pitchFamily="66" charset="0"/>
              </a:rPr>
              <a:t>Öğrencinin yetersizliğine bağlı olarak motor becerileri gerektiren derslerin uygulamalı bölümlerinden hangilerinden muaf olacağına [öğrenci ve velinin onayı alınarak] karar verilir. Akademik beceriler gerektiren derslerden ihtiyacı olmaması durumunda ayrıca BEP Planı düzenlenmez. Ancak; akademik derslere giren öğretmenler BEP toplantılarına katılırlar.</a:t>
            </a:r>
          </a:p>
          <a:p>
            <a:endParaRPr lang="tr-TR" dirty="0"/>
          </a:p>
        </p:txBody>
      </p:sp>
    </p:spTree>
    <p:extLst>
      <p:ext uri="{BB962C8B-B14F-4D97-AF65-F5344CB8AC3E}">
        <p14:creationId xmlns:p14="http://schemas.microsoft.com/office/powerpoint/2010/main" val="1115093934"/>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611560" y="908720"/>
            <a:ext cx="7924800" cy="4114800"/>
          </a:xfrm>
        </p:spPr>
        <p:txBody>
          <a:bodyPr>
            <a:normAutofit/>
          </a:bodyPr>
          <a:lstStyle/>
          <a:p>
            <a:pPr marL="0" indent="0">
              <a:buNone/>
            </a:pPr>
            <a:endParaRPr lang="tr-TR" b="1" dirty="0" smtClean="0">
              <a:latin typeface="Comic Sans MS" pitchFamily="66" charset="0"/>
            </a:endParaRPr>
          </a:p>
          <a:p>
            <a:pPr marL="0" indent="0">
              <a:buNone/>
            </a:pPr>
            <a:endParaRPr lang="tr-TR" b="1" dirty="0">
              <a:latin typeface="Comic Sans MS" pitchFamily="66" charset="0"/>
            </a:endParaRPr>
          </a:p>
          <a:p>
            <a:pPr marL="0" indent="0">
              <a:buNone/>
            </a:pPr>
            <a:r>
              <a:rPr lang="tr-TR" b="1" dirty="0" smtClean="0">
                <a:latin typeface="Comic Sans MS" pitchFamily="66" charset="0"/>
              </a:rPr>
              <a:t>5</a:t>
            </a:r>
            <a:r>
              <a:rPr lang="tr-TR" b="1" dirty="0">
                <a:latin typeface="Comic Sans MS" pitchFamily="66" charset="0"/>
              </a:rPr>
              <a:t>. Kaynaştırma eğitimi alan öğrencime yazılılarda farklı sorular mı hazırlamalıyım? Yazılıyı sınıfla aynı anda mı yapmalıyım?</a:t>
            </a:r>
          </a:p>
          <a:p>
            <a:pPr marL="0" indent="0">
              <a:buNone/>
            </a:pPr>
            <a:r>
              <a:rPr lang="tr-TR" b="1" u="sng" dirty="0">
                <a:latin typeface="Comic Sans MS" pitchFamily="66" charset="0"/>
              </a:rPr>
              <a:t>CEVAP : </a:t>
            </a:r>
            <a:r>
              <a:rPr lang="tr-TR" dirty="0">
                <a:latin typeface="Comic Sans MS" pitchFamily="66" charset="0"/>
              </a:rPr>
              <a:t>BEP Geliştirme Birimince öğrencinin yetersizliği doğrultusunda BEP Planı düzenlenmesi kararı alınan derslerde; </a:t>
            </a:r>
            <a:r>
              <a:rPr lang="tr-TR" dirty="0" err="1">
                <a:latin typeface="Comic Sans MS" pitchFamily="66" charset="0"/>
              </a:rPr>
              <a:t>BEP´de</a:t>
            </a:r>
            <a:r>
              <a:rPr lang="tr-TR" dirty="0">
                <a:latin typeface="Comic Sans MS" pitchFamily="66" charset="0"/>
              </a:rPr>
              <a:t> belirlenen kazanımlar (Uzun ve kısa dönemli amaçlar) dikkate alınarak sözlü ve yazılı soruları düzenlenir ve değerlendirilir. Öğrencinin yetersizlik türü ve hazır </a:t>
            </a:r>
            <a:r>
              <a:rPr lang="tr-TR" dirty="0" err="1">
                <a:latin typeface="Comic Sans MS" pitchFamily="66" charset="0"/>
              </a:rPr>
              <a:t>bulunuşluğu</a:t>
            </a:r>
            <a:r>
              <a:rPr lang="tr-TR" dirty="0">
                <a:latin typeface="Comic Sans MS" pitchFamily="66" charset="0"/>
              </a:rPr>
              <a:t> dikkate alınarak sınavlar diğer öğrencilerle birlikte yapılabileceği gibi, farklı zamanlarda da yapılabilir</a:t>
            </a:r>
            <a:r>
              <a:rPr lang="tr-TR" dirty="0" smtClean="0">
                <a:latin typeface="Comic Sans MS" pitchFamily="66" charset="0"/>
              </a:rPr>
              <a:t>.</a:t>
            </a:r>
          </a:p>
          <a:p>
            <a:pPr marL="0" indent="0">
              <a:buNone/>
            </a:pPr>
            <a:endParaRPr lang="tr-TR" dirty="0" smtClean="0"/>
          </a:p>
          <a:p>
            <a:pPr marL="0" indent="0">
              <a:buNone/>
            </a:pPr>
            <a:endParaRPr lang="tr-TR" dirty="0"/>
          </a:p>
          <a:p>
            <a:endParaRPr lang="tr-TR" dirty="0"/>
          </a:p>
        </p:txBody>
      </p:sp>
    </p:spTree>
    <p:extLst>
      <p:ext uri="{BB962C8B-B14F-4D97-AF65-F5344CB8AC3E}">
        <p14:creationId xmlns:p14="http://schemas.microsoft.com/office/powerpoint/2010/main" val="491285363"/>
      </p:ext>
    </p:extLst>
  </p:cSld>
  <p:clrMapOvr>
    <a:masterClrMapping/>
  </p:clrMapOvr>
  <p:transition spd="slow">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683568" y="335846"/>
            <a:ext cx="7128792" cy="5632311"/>
          </a:xfrm>
          <a:prstGeom prst="rect">
            <a:avLst/>
          </a:prstGeom>
        </p:spPr>
        <p:txBody>
          <a:bodyPr wrap="square">
            <a:spAutoFit/>
          </a:bodyPr>
          <a:lstStyle/>
          <a:p>
            <a:endParaRPr lang="tr-TR" b="1" dirty="0" smtClean="0"/>
          </a:p>
          <a:p>
            <a:r>
              <a:rPr lang="tr-TR" b="1" dirty="0" smtClean="0">
                <a:latin typeface="Comic Sans MS" pitchFamily="66" charset="0"/>
              </a:rPr>
              <a:t>6</a:t>
            </a:r>
            <a:r>
              <a:rPr lang="tr-TR" b="1" dirty="0">
                <a:latin typeface="Comic Sans MS" pitchFamily="66" charset="0"/>
              </a:rPr>
              <a:t>. Destek eğitim odasında kaynaştırmaya tabi öğrenci haftalık kaç saate kadar eğitimden faydalanabilir?</a:t>
            </a:r>
          </a:p>
          <a:p>
            <a:r>
              <a:rPr lang="tr-TR" b="1" u="sng" dirty="0">
                <a:latin typeface="Comic Sans MS" pitchFamily="66" charset="0"/>
              </a:rPr>
              <a:t>CEVAP :</a:t>
            </a:r>
            <a:r>
              <a:rPr lang="tr-TR" b="1" dirty="0">
                <a:latin typeface="Comic Sans MS" pitchFamily="66" charset="0"/>
              </a:rPr>
              <a:t> </a:t>
            </a:r>
            <a:r>
              <a:rPr lang="tr-TR" dirty="0">
                <a:latin typeface="Comic Sans MS" pitchFamily="66" charset="0"/>
              </a:rPr>
              <a:t>Özel Eğitim Hizmetleri Yönetmeliğinin 25. Maddesinin a bendinde  “Öğrencinin destek eğitim odasında alacağı haftalık ders saati, haftalık toplam ders saatinin %40´ını aşmayacak şekilde planlanır” ifade edilmektedir. Örnek; Haftada 30 saat ders gören kaynaştırmaya tabi öğrenci, bu hüküm uyarınca haftada 12 saate kadar destek eğitim odasından faydalanabilecektir</a:t>
            </a:r>
            <a:r>
              <a:rPr lang="tr-TR" dirty="0" smtClean="0">
                <a:latin typeface="Comic Sans MS" pitchFamily="66" charset="0"/>
              </a:rPr>
              <a:t>.</a:t>
            </a:r>
          </a:p>
          <a:p>
            <a:endParaRPr lang="tr-TR" dirty="0" smtClean="0">
              <a:latin typeface="Comic Sans MS" pitchFamily="66" charset="0"/>
            </a:endParaRPr>
          </a:p>
          <a:p>
            <a:r>
              <a:rPr lang="tr-TR" dirty="0" smtClean="0">
                <a:latin typeface="Comic Sans MS" pitchFamily="66" charset="0"/>
              </a:rPr>
              <a:t>7</a:t>
            </a:r>
            <a:r>
              <a:rPr lang="tr-TR" b="1" dirty="0" smtClean="0">
                <a:latin typeface="Comic Sans MS" pitchFamily="66" charset="0"/>
              </a:rPr>
              <a:t>. Destek </a:t>
            </a:r>
            <a:r>
              <a:rPr lang="tr-TR" b="1" dirty="0">
                <a:latin typeface="Comic Sans MS" pitchFamily="66" charset="0"/>
              </a:rPr>
              <a:t>eğitim odasında kaynaştırmaya tabi öğrenci (Öğrencinin Kendi Ders Saatleri)  ders saatleri dışında faydalanabilir mi?</a:t>
            </a:r>
          </a:p>
          <a:p>
            <a:r>
              <a:rPr lang="tr-TR" b="1" u="sng" dirty="0">
                <a:latin typeface="Comic Sans MS" pitchFamily="66" charset="0"/>
              </a:rPr>
              <a:t>CEVAP :</a:t>
            </a:r>
            <a:r>
              <a:rPr lang="tr-TR" u="sng" dirty="0">
                <a:latin typeface="Comic Sans MS" pitchFamily="66" charset="0"/>
              </a:rPr>
              <a:t> </a:t>
            </a:r>
            <a:r>
              <a:rPr lang="tr-TR" dirty="0">
                <a:latin typeface="Comic Sans MS" pitchFamily="66" charset="0"/>
              </a:rPr>
              <a:t>Özel Eğitim Hizmetleri Yönetmeliğinin 25. Maddesinin d bendi “Destek </a:t>
            </a:r>
            <a:r>
              <a:rPr lang="tr-TR" dirty="0" err="1">
                <a:latin typeface="Comic Sans MS" pitchFamily="66" charset="0"/>
              </a:rPr>
              <a:t>eǧitim</a:t>
            </a:r>
            <a:r>
              <a:rPr lang="tr-TR" dirty="0">
                <a:latin typeface="Comic Sans MS" pitchFamily="66" charset="0"/>
              </a:rPr>
              <a:t> BEP geliştirme biriminin planlaması </a:t>
            </a:r>
            <a:r>
              <a:rPr lang="tr-TR" dirty="0" err="1">
                <a:latin typeface="Comic Sans MS" pitchFamily="66" charset="0"/>
              </a:rPr>
              <a:t>doǧrultusunda</a:t>
            </a:r>
            <a:r>
              <a:rPr lang="tr-TR" dirty="0">
                <a:latin typeface="Comic Sans MS" pitchFamily="66" charset="0"/>
              </a:rPr>
              <a:t> okulun ders saatleri içinde veya dışında ihtiyaç halinde </a:t>
            </a:r>
            <a:r>
              <a:rPr lang="tr-TR" dirty="0" err="1">
                <a:latin typeface="Comic Sans MS" pitchFamily="66" charset="0"/>
              </a:rPr>
              <a:t>haftasonu</a:t>
            </a:r>
            <a:r>
              <a:rPr lang="tr-TR" dirty="0">
                <a:latin typeface="Comic Sans MS" pitchFamily="66" charset="0"/>
              </a:rPr>
              <a:t> da planlanabilir. </a:t>
            </a:r>
            <a:r>
              <a:rPr lang="tr-TR" dirty="0" err="1">
                <a:latin typeface="Comic Sans MS" pitchFamily="66" charset="0"/>
              </a:rPr>
              <a:t>Öǧrenciye</a:t>
            </a:r>
            <a:r>
              <a:rPr lang="tr-TR" dirty="0">
                <a:latin typeface="Comic Sans MS" pitchFamily="66" charset="0"/>
              </a:rPr>
              <a:t> ders saatleri içinde </a:t>
            </a:r>
            <a:r>
              <a:rPr lang="tr-TR" dirty="0" err="1">
                <a:latin typeface="Comic Sans MS" pitchFamily="66" charset="0"/>
              </a:rPr>
              <a:t>eǧitim</a:t>
            </a:r>
            <a:r>
              <a:rPr lang="tr-TR" dirty="0">
                <a:latin typeface="Comic Sans MS" pitchFamily="66" charset="0"/>
              </a:rPr>
              <a:t> verilecekse destek </a:t>
            </a:r>
            <a:r>
              <a:rPr lang="tr-TR" dirty="0" err="1">
                <a:latin typeface="Comic Sans MS" pitchFamily="66" charset="0"/>
              </a:rPr>
              <a:t>eǧitim</a:t>
            </a:r>
            <a:r>
              <a:rPr lang="tr-TR" dirty="0">
                <a:latin typeface="Comic Sans MS" pitchFamily="66" charset="0"/>
              </a:rPr>
              <a:t> alması planlanan dersin saatinde o derse ilişkin </a:t>
            </a:r>
            <a:r>
              <a:rPr lang="tr-TR" dirty="0" err="1">
                <a:latin typeface="Comic Sans MS" pitchFamily="66" charset="0"/>
              </a:rPr>
              <a:t>eǧitim</a:t>
            </a:r>
            <a:r>
              <a:rPr lang="tr-TR" dirty="0">
                <a:latin typeface="Comic Sans MS" pitchFamily="66" charset="0"/>
              </a:rPr>
              <a:t> verilir</a:t>
            </a:r>
            <a:r>
              <a:rPr lang="tr-TR" dirty="0" smtClean="0">
                <a:latin typeface="Comic Sans MS" pitchFamily="66" charset="0"/>
              </a:rPr>
              <a:t>.</a:t>
            </a:r>
          </a:p>
        </p:txBody>
      </p:sp>
    </p:spTree>
    <p:extLst>
      <p:ext uri="{BB962C8B-B14F-4D97-AF65-F5344CB8AC3E}">
        <p14:creationId xmlns:p14="http://schemas.microsoft.com/office/powerpoint/2010/main" val="12298310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Ufuk">
  <a:themeElements>
    <a:clrScheme name="Ufuk">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Ufuk">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Ufuk">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219</TotalTime>
  <Words>946</Words>
  <Application>Microsoft Office PowerPoint</Application>
  <PresentationFormat>Ekran Gösterisi (4:3)</PresentationFormat>
  <Paragraphs>58</Paragraphs>
  <Slides>11</Slides>
  <Notes>0</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Ufuk</vt:lpstr>
      <vt:lpstr>Bozüyük  rehberlİk ve araştIrma merkezİ</vt:lpstr>
      <vt:lpstr>PowerPoint Sunusu</vt:lpstr>
      <vt:lpstr>BEP NEDİR?</vt:lpstr>
      <vt:lpstr>Bİreyselleştİrİlmİş Eğİtİm ProgramInIn Öğelerİ Nelerdİr? </vt:lpstr>
      <vt:lpstr>PowerPoint Sunusu</vt:lpstr>
      <vt:lpstr>PowerPoint Sunusu</vt:lpstr>
      <vt:lpstr>PowerPoint Sunusu</vt:lpstr>
      <vt:lpstr>PowerPoint Sunusu</vt:lpstr>
      <vt:lpstr>PowerPoint Sunusu</vt:lpstr>
      <vt:lpstr>PowerPoint Sunusu</vt:lpstr>
      <vt:lpstr>PowerPoint Sunusu</vt:lpstr>
    </vt:vector>
  </TitlesOfParts>
  <Company>Progressive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Bozüyük  rehberlİk ve araştIrma merkezİ</dc:title>
  <dc:creator>veli</dc:creator>
  <cp:lastModifiedBy>veli</cp:lastModifiedBy>
  <cp:revision>36</cp:revision>
  <cp:lastPrinted>2020-08-27T12:38:38Z</cp:lastPrinted>
  <dcterms:created xsi:type="dcterms:W3CDTF">2019-11-01T05:48:05Z</dcterms:created>
  <dcterms:modified xsi:type="dcterms:W3CDTF">2020-08-28T12:01:31Z</dcterms:modified>
</cp:coreProperties>
</file>