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44941F-F830-461F-934F-376703F63C35}" type="datetimeFigureOut">
              <a:rPr lang="tr-TR" smtClean="0"/>
              <a:t>23.01.2020</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nn-NO" smtClean="0"/>
              <a:t>Bozüyük Rehberlik ve Araştırma Merkezi, 2020</a:t>
            </a:r>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3958F2-97B8-4EBA-8475-316AEEBFE60C}" type="slidenum">
              <a:rPr lang="tr-TR" smtClean="0"/>
              <a:t>‹#›</a:t>
            </a:fld>
            <a:endParaRPr lang="tr-TR"/>
          </a:p>
        </p:txBody>
      </p:sp>
    </p:spTree>
    <p:extLst>
      <p:ext uri="{BB962C8B-B14F-4D97-AF65-F5344CB8AC3E}">
        <p14:creationId xmlns:p14="http://schemas.microsoft.com/office/powerpoint/2010/main" val="30666892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65A61-A0F4-4603-977B-0B2BD50E95A0}" type="datetimeFigureOut">
              <a:rPr lang="tr-TR" smtClean="0"/>
              <a:t>23.01.2020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nn-NO" smtClean="0"/>
              <a:t>Bozüyük Rehberlik ve Araştırma Merkezi, 2020</a:t>
            </a: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E2DBD-9BF3-426A-A995-A0151779A996}" type="slidenum">
              <a:rPr lang="tr-TR" smtClean="0"/>
              <a:t>‹#›</a:t>
            </a:fld>
            <a:endParaRPr lang="tr-TR"/>
          </a:p>
        </p:txBody>
      </p:sp>
    </p:spTree>
    <p:extLst>
      <p:ext uri="{BB962C8B-B14F-4D97-AF65-F5344CB8AC3E}">
        <p14:creationId xmlns:p14="http://schemas.microsoft.com/office/powerpoint/2010/main" val="11713065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36E2DBD-9BF3-426A-A995-A0151779A996}" type="slidenum">
              <a:rPr lang="tr-TR" smtClean="0"/>
              <a:t>2</a:t>
            </a:fld>
            <a:endParaRPr lang="tr-TR"/>
          </a:p>
        </p:txBody>
      </p:sp>
      <p:sp>
        <p:nvSpPr>
          <p:cNvPr id="5" name="Altbilgi Yer Tutucusu 4"/>
          <p:cNvSpPr>
            <a:spLocks noGrp="1"/>
          </p:cNvSpPr>
          <p:nvPr>
            <p:ph type="ftr" sz="quarter" idx="11"/>
          </p:nvPr>
        </p:nvSpPr>
        <p:spPr/>
        <p:txBody>
          <a:bodyPr/>
          <a:lstStyle/>
          <a:p>
            <a:r>
              <a:rPr lang="nn-NO" smtClean="0"/>
              <a:t>Bozüyük Rehberlik ve Araştırma Merkezi, 2020</a:t>
            </a:r>
            <a:endParaRPr lang="tr-TR"/>
          </a:p>
        </p:txBody>
      </p:sp>
    </p:spTree>
    <p:extLst>
      <p:ext uri="{BB962C8B-B14F-4D97-AF65-F5344CB8AC3E}">
        <p14:creationId xmlns:p14="http://schemas.microsoft.com/office/powerpoint/2010/main" val="391823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44E2E382-F2CE-4D05-BA97-FE14FAD114A9}" type="datetime1">
              <a:rPr lang="tr-TR" smtClean="0"/>
              <a:t>23.01.2020</a:t>
            </a:fld>
            <a:endParaRPr lang="tr-TR"/>
          </a:p>
        </p:txBody>
      </p:sp>
      <p:sp>
        <p:nvSpPr>
          <p:cNvPr id="8" name="Slide Number Placeholder 7"/>
          <p:cNvSpPr>
            <a:spLocks noGrp="1"/>
          </p:cNvSpPr>
          <p:nvPr>
            <p:ph type="sldNum" sz="quarter" idx="11"/>
          </p:nvPr>
        </p:nvSpPr>
        <p:spPr/>
        <p:txBody>
          <a:bodyPr/>
          <a:lstStyle/>
          <a:p>
            <a:fld id="{F302176B-0E47-46AC-8F43-DAB4B8A37D06}" type="slidenum">
              <a:rPr lang="tr-TR" smtClean="0"/>
              <a:t>‹#›</a:t>
            </a:fld>
            <a:endParaRPr lang="tr-TR"/>
          </a:p>
        </p:txBody>
      </p:sp>
      <p:sp>
        <p:nvSpPr>
          <p:cNvPr id="9" name="Footer Placeholder 8"/>
          <p:cNvSpPr>
            <a:spLocks noGrp="1"/>
          </p:cNvSpPr>
          <p:nvPr>
            <p:ph type="ftr" sz="quarter" idx="12"/>
          </p:nvPr>
        </p:nvSpPr>
        <p:spPr/>
        <p:txBody>
          <a:bodyPr/>
          <a:lstStyle/>
          <a:p>
            <a:r>
              <a:rPr lang="nn-NO" smtClean="0"/>
              <a:t>Bozüyük Rehberlik ve Araştırma Merkezi, 2020</a:t>
            </a:r>
            <a:endParaRPr lang="tr-T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EAF715B-0ACC-43F8-B93C-2F2DF55551C2}" type="datetime1">
              <a:rPr lang="tr-TR" smtClean="0"/>
              <a:t>23.01.2020</a:t>
            </a:fld>
            <a:endParaRPr lang="tr-TR"/>
          </a:p>
        </p:txBody>
      </p:sp>
      <p:sp>
        <p:nvSpPr>
          <p:cNvPr id="5" name="Footer Placeholder 4"/>
          <p:cNvSpPr>
            <a:spLocks noGrp="1"/>
          </p:cNvSpPr>
          <p:nvPr>
            <p:ph type="ftr" sz="quarter" idx="11"/>
          </p:nvPr>
        </p:nvSpPr>
        <p:spPr/>
        <p:txBody>
          <a:bodyPr/>
          <a:lstStyle/>
          <a:p>
            <a:r>
              <a:rPr lang="nn-NO" smtClean="0"/>
              <a:t>Bozüyük Rehberlik ve Araştırma Merkezi, 2020</a:t>
            </a:r>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39E8CDB-5259-4153-B76A-639358800A7A}" type="datetime1">
              <a:rPr lang="tr-TR" smtClean="0"/>
              <a:t>23.01.2020</a:t>
            </a:fld>
            <a:endParaRPr lang="tr-TR"/>
          </a:p>
        </p:txBody>
      </p:sp>
      <p:sp>
        <p:nvSpPr>
          <p:cNvPr id="5" name="Footer Placeholder 4"/>
          <p:cNvSpPr>
            <a:spLocks noGrp="1"/>
          </p:cNvSpPr>
          <p:nvPr>
            <p:ph type="ftr" sz="quarter" idx="11"/>
          </p:nvPr>
        </p:nvSpPr>
        <p:spPr/>
        <p:txBody>
          <a:bodyPr/>
          <a:lstStyle/>
          <a:p>
            <a:r>
              <a:rPr lang="nn-NO" smtClean="0"/>
              <a:t>Bozüyük Rehberlik ve Araştırma Merkezi, 2020</a:t>
            </a:r>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0E74D6-FEF2-41C9-9CBF-3C0B61F38280}" type="datetime1">
              <a:rPr lang="tr-TR" smtClean="0"/>
              <a:t>23.01.2020</a:t>
            </a:fld>
            <a:endParaRPr lang="tr-TR"/>
          </a:p>
        </p:txBody>
      </p:sp>
      <p:sp>
        <p:nvSpPr>
          <p:cNvPr id="5" name="Footer Placeholder 4"/>
          <p:cNvSpPr>
            <a:spLocks noGrp="1"/>
          </p:cNvSpPr>
          <p:nvPr>
            <p:ph type="ftr" sz="quarter" idx="11"/>
          </p:nvPr>
        </p:nvSpPr>
        <p:spPr/>
        <p:txBody>
          <a:bodyPr/>
          <a:lstStyle/>
          <a:p>
            <a:r>
              <a:rPr lang="nn-NO" smtClean="0"/>
              <a:t>Bozüyük Rehberlik ve Araştırma Merkezi, 2020</a:t>
            </a:r>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tr-TR" smtClean="0"/>
              <a:t>Asıl başlık stili için tıklatın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EC7D38A-097C-4490-A3B1-3E628E81353C}" type="datetime1">
              <a:rPr lang="tr-TR" smtClean="0"/>
              <a:t>23.01.2020</a:t>
            </a:fld>
            <a:endParaRPr lang="tr-TR"/>
          </a:p>
        </p:txBody>
      </p:sp>
      <p:sp>
        <p:nvSpPr>
          <p:cNvPr id="5" name="Footer Placeholder 4"/>
          <p:cNvSpPr>
            <a:spLocks noGrp="1"/>
          </p:cNvSpPr>
          <p:nvPr>
            <p:ph type="ftr" sz="quarter" idx="11"/>
          </p:nvPr>
        </p:nvSpPr>
        <p:spPr/>
        <p:txBody>
          <a:bodyPr/>
          <a:lstStyle/>
          <a:p>
            <a:r>
              <a:rPr lang="nn-NO" smtClean="0"/>
              <a:t>Bozüyük Rehberlik ve Araştırma Merkezi, 2020</a:t>
            </a:r>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CC3D5D2-F126-40B0-BD73-8130DF073B2D}" type="datetime1">
              <a:rPr lang="tr-TR" smtClean="0"/>
              <a:t>23.01.2020</a:t>
            </a:fld>
            <a:endParaRPr lang="tr-TR"/>
          </a:p>
        </p:txBody>
      </p:sp>
      <p:sp>
        <p:nvSpPr>
          <p:cNvPr id="6" name="Footer Placeholder 5"/>
          <p:cNvSpPr>
            <a:spLocks noGrp="1"/>
          </p:cNvSpPr>
          <p:nvPr>
            <p:ph type="ftr" sz="quarter" idx="11"/>
          </p:nvPr>
        </p:nvSpPr>
        <p:spPr/>
        <p:txBody>
          <a:bodyPr/>
          <a:lstStyle/>
          <a:p>
            <a:r>
              <a:rPr lang="nn-NO" smtClean="0"/>
              <a:t>Bozüyük Rehberlik ve Araştırma Merkezi, 2020</a:t>
            </a:r>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Title 8"/>
          <p:cNvSpPr>
            <a:spLocks noGrp="1"/>
          </p:cNvSpPr>
          <p:nvPr>
            <p:ph type="title"/>
          </p:nvPr>
        </p:nvSpPr>
        <p:spPr>
          <a:xfrm>
            <a:off x="914400" y="1544715"/>
            <a:ext cx="7315200" cy="1154097"/>
          </a:xfrm>
        </p:spPr>
        <p:txBody>
          <a:bodyPr/>
          <a:lstStyle/>
          <a:p>
            <a:r>
              <a:rPr lang="tr-TR" smtClean="0"/>
              <a:t>Asıl başlık stili için tıklatın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0512978C-D54B-46BB-A240-8C7165233CC5}" type="datetime1">
              <a:rPr lang="tr-TR" smtClean="0"/>
              <a:t>23.01.2020</a:t>
            </a:fld>
            <a:endParaRPr lang="tr-TR"/>
          </a:p>
        </p:txBody>
      </p:sp>
      <p:sp>
        <p:nvSpPr>
          <p:cNvPr id="8" name="Footer Placeholder 7"/>
          <p:cNvSpPr>
            <a:spLocks noGrp="1"/>
          </p:cNvSpPr>
          <p:nvPr>
            <p:ph type="ftr" sz="quarter" idx="11"/>
          </p:nvPr>
        </p:nvSpPr>
        <p:spPr/>
        <p:txBody>
          <a:bodyPr/>
          <a:lstStyle/>
          <a:p>
            <a:r>
              <a:rPr lang="nn-NO" smtClean="0"/>
              <a:t>Bozüyük Rehberlik ve Araştırma Merkezi, 2020</a:t>
            </a:r>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0" name="Title 9"/>
          <p:cNvSpPr>
            <a:spLocks noGrp="1"/>
          </p:cNvSpPr>
          <p:nvPr>
            <p:ph type="title"/>
          </p:nvPr>
        </p:nvSpPr>
        <p:spPr>
          <a:xfrm>
            <a:off x="914400" y="1544715"/>
            <a:ext cx="7315200" cy="1154097"/>
          </a:xfrm>
        </p:spPr>
        <p:txBody>
          <a:bodyPr/>
          <a:lstStyle/>
          <a:p>
            <a:r>
              <a:rPr lang="tr-TR" smtClean="0"/>
              <a:t>Asıl başlık stili için tıklatın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37042A6F-57AF-4BC9-9E16-D8D1E247BE85}" type="datetime1">
              <a:rPr lang="tr-TR" smtClean="0"/>
              <a:t>23.01.2020</a:t>
            </a:fld>
            <a:endParaRPr lang="tr-TR"/>
          </a:p>
        </p:txBody>
      </p:sp>
      <p:sp>
        <p:nvSpPr>
          <p:cNvPr id="4" name="Footer Placeholder 3"/>
          <p:cNvSpPr>
            <a:spLocks noGrp="1"/>
          </p:cNvSpPr>
          <p:nvPr>
            <p:ph type="ftr" sz="quarter" idx="11"/>
          </p:nvPr>
        </p:nvSpPr>
        <p:spPr/>
        <p:txBody>
          <a:bodyPr/>
          <a:lstStyle/>
          <a:p>
            <a:r>
              <a:rPr lang="nn-NO" smtClean="0"/>
              <a:t>Bozüyük Rehberlik ve Araştırma Merkezi, 2020</a:t>
            </a:r>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EAB55-1637-4F87-93DC-7BE3A9DAA1D9}" type="datetime1">
              <a:rPr lang="tr-TR" smtClean="0"/>
              <a:t>23.01.2020</a:t>
            </a:fld>
            <a:endParaRPr lang="tr-TR"/>
          </a:p>
        </p:txBody>
      </p:sp>
      <p:sp>
        <p:nvSpPr>
          <p:cNvPr id="3" name="Footer Placeholder 2"/>
          <p:cNvSpPr>
            <a:spLocks noGrp="1"/>
          </p:cNvSpPr>
          <p:nvPr>
            <p:ph type="ftr" sz="quarter" idx="11"/>
          </p:nvPr>
        </p:nvSpPr>
        <p:spPr/>
        <p:txBody>
          <a:bodyPr/>
          <a:lstStyle/>
          <a:p>
            <a:r>
              <a:rPr lang="nn-NO" smtClean="0"/>
              <a:t>Bozüyük Rehberlik ve Araştırma Merkezi, 2020</a:t>
            </a:r>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tr-TR" smtClean="0"/>
              <a:t>Asıl başlık stili için tıklatın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48B6EA7-E976-4033-9827-381761AC63DA}" type="datetime1">
              <a:rPr lang="tr-TR" smtClean="0"/>
              <a:t>23.01.2020</a:t>
            </a:fld>
            <a:endParaRPr lang="tr-TR"/>
          </a:p>
        </p:txBody>
      </p:sp>
      <p:sp>
        <p:nvSpPr>
          <p:cNvPr id="6" name="Footer Placeholder 5"/>
          <p:cNvSpPr>
            <a:spLocks noGrp="1"/>
          </p:cNvSpPr>
          <p:nvPr>
            <p:ph type="ftr" sz="quarter" idx="11"/>
          </p:nvPr>
        </p:nvSpPr>
        <p:spPr/>
        <p:txBody>
          <a:bodyPr/>
          <a:lstStyle/>
          <a:p>
            <a:r>
              <a:rPr lang="nn-NO" smtClean="0"/>
              <a:t>Bozüyük Rehberlik ve Araştırma Merkezi, 2020</a:t>
            </a:r>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5306443-1E27-4D05-9259-EB16888F5678}" type="datetime1">
              <a:rPr lang="tr-TR" smtClean="0"/>
              <a:t>23.01.2020</a:t>
            </a:fld>
            <a:endParaRPr lang="tr-TR"/>
          </a:p>
        </p:txBody>
      </p:sp>
      <p:sp>
        <p:nvSpPr>
          <p:cNvPr id="6" name="Footer Placeholder 5"/>
          <p:cNvSpPr>
            <a:spLocks noGrp="1"/>
          </p:cNvSpPr>
          <p:nvPr>
            <p:ph type="ftr" sz="quarter" idx="11"/>
          </p:nvPr>
        </p:nvSpPr>
        <p:spPr/>
        <p:txBody>
          <a:bodyPr/>
          <a:lstStyle/>
          <a:p>
            <a:r>
              <a:rPr lang="nn-NO" smtClean="0"/>
              <a:t>Bozüyük Rehberlik ve Araştırma Merkezi, 2020</a:t>
            </a:r>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6D197C4A-194E-4216-B0B9-483B9F12F03E}" type="datetime1">
              <a:rPr lang="tr-TR" smtClean="0"/>
              <a:t>23.01.2020</a:t>
            </a:fld>
            <a:endParaRPr lang="tr-T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302176B-0E47-46AC-8F43-DAB4B8A37D06}" type="slidenum">
              <a:rPr lang="tr-TR" smtClean="0"/>
              <a:t>‹#›</a:t>
            </a:fld>
            <a:endParaRPr lang="tr-T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r>
              <a:rPr lang="nn-NO" smtClean="0"/>
              <a:t>Bozüyük Rehberlik ve Araştırma Merkezi, 2020</a:t>
            </a:r>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p14:dur="0"/>
    </mc:Choice>
    <mc:Fallback>
      <p:transition/>
    </mc:Fallback>
  </mc:AlternateContent>
  <p:hf hd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1124744"/>
            <a:ext cx="7315200" cy="1898673"/>
          </a:xfrm>
        </p:spPr>
        <p:txBody>
          <a:bodyPr/>
          <a:lstStyle/>
          <a:p>
            <a:pPr algn="ctr"/>
            <a:r>
              <a:rPr lang="tr-TR" sz="3600" b="1" u="sng" dirty="0" smtClean="0"/>
              <a:t>SOSYAL MEDYA </a:t>
            </a:r>
            <a:r>
              <a:rPr lang="tr-TR" sz="3600" b="1" dirty="0" smtClean="0"/>
              <a:t>NEDİR? ÇOCUKLARIMIZ SOSYAL MEDYAYI NASIL KULLANMALI?</a:t>
            </a:r>
            <a:endParaRPr lang="tr-TR" sz="3600" b="1" dirty="0"/>
          </a:p>
        </p:txBody>
      </p:sp>
      <p:sp>
        <p:nvSpPr>
          <p:cNvPr id="3" name="Alt Başlık 2"/>
          <p:cNvSpPr>
            <a:spLocks noGrp="1"/>
          </p:cNvSpPr>
          <p:nvPr>
            <p:ph type="subTitle" idx="1"/>
          </p:nvPr>
        </p:nvSpPr>
        <p:spPr>
          <a:xfrm>
            <a:off x="1547664" y="3356992"/>
            <a:ext cx="6172200" cy="1080120"/>
          </a:xfrm>
        </p:spPr>
        <p:txBody>
          <a:bodyPr>
            <a:noAutofit/>
          </a:bodyPr>
          <a:lstStyle/>
          <a:p>
            <a:pPr algn="ctr"/>
            <a:r>
              <a:rPr lang="tr-TR" sz="2400" dirty="0" smtClean="0"/>
              <a:t>Bozüyük Rehberlik ve Araştırma Merkezi</a:t>
            </a:r>
          </a:p>
          <a:p>
            <a:pPr algn="ctr"/>
            <a:r>
              <a:rPr lang="tr-TR" sz="2400" dirty="0" smtClean="0"/>
              <a:t>Veli Sunusu</a:t>
            </a:r>
            <a:endParaRPr lang="tr-TR" sz="2400" dirty="0"/>
          </a:p>
        </p:txBody>
      </p:sp>
      <p:sp>
        <p:nvSpPr>
          <p:cNvPr id="4" name="Oval 3"/>
          <p:cNvSpPr/>
          <p:nvPr/>
        </p:nvSpPr>
        <p:spPr>
          <a:xfrm>
            <a:off x="3131840" y="4221088"/>
            <a:ext cx="3096344" cy="252028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237356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5" y="548680"/>
            <a:ext cx="4034290" cy="5976664"/>
          </a:xfrm>
        </p:spPr>
        <p:txBody>
          <a:bodyPr>
            <a:normAutofit/>
          </a:bodyPr>
          <a:lstStyle/>
          <a:p>
            <a:pPr marL="45720" indent="0">
              <a:buNone/>
            </a:pPr>
            <a:r>
              <a:rPr lang="tr-TR" dirty="0" smtClean="0"/>
              <a:t>Çocuklarımız sosyal medyada;</a:t>
            </a:r>
          </a:p>
          <a:p>
            <a:pPr marL="502920" indent="-457200">
              <a:buAutoNum type="arabicPeriod"/>
            </a:pPr>
            <a:r>
              <a:rPr lang="tr-TR" dirty="0" smtClean="0"/>
              <a:t>Tanımadığı insanlarla asla arkadaş olmamalıdır.</a:t>
            </a:r>
          </a:p>
          <a:p>
            <a:pPr marL="502920" indent="-457200">
              <a:buAutoNum type="arabicPeriod"/>
            </a:pPr>
            <a:r>
              <a:rPr lang="tr-TR" dirty="0" smtClean="0"/>
              <a:t>Tanımadığı insanlardan gelen mesajlaşma isteklerini asla kabul etmemelidir.</a:t>
            </a:r>
          </a:p>
          <a:p>
            <a:pPr marL="502920" indent="-457200">
              <a:buAutoNum type="arabicPeriod"/>
            </a:pPr>
            <a:r>
              <a:rPr lang="tr-TR" dirty="0" smtClean="0"/>
              <a:t>Adres, telefon ve kimlik bilgilerini içeren fotoğraf ve gönderileri asla paylaşmamalıdır.</a:t>
            </a:r>
          </a:p>
          <a:p>
            <a:pPr marL="502920" indent="-457200">
              <a:buAutoNum type="arabicPeriod"/>
            </a:pPr>
            <a:r>
              <a:rPr lang="tr-TR" dirty="0" smtClean="0"/>
              <a:t>Kendilerini arkadaş olarak ekleyen herkesi kabul etmemelidir.</a:t>
            </a:r>
          </a:p>
          <a:p>
            <a:pPr marL="502920" indent="-457200">
              <a:buAutoNum type="arabicPeriod"/>
            </a:pPr>
            <a:r>
              <a:rPr lang="tr-TR" dirty="0" smtClean="0"/>
              <a:t>Vücutlarını fazla teşhir edecek fotoğrafları asla paylaşmamalıdır.</a:t>
            </a:r>
          </a:p>
          <a:p>
            <a:pPr marL="45720" indent="0">
              <a:buNone/>
            </a:pPr>
            <a:endParaRPr lang="tr-TR" dirty="0" smtClean="0"/>
          </a:p>
        </p:txBody>
      </p:sp>
      <p:pic>
        <p:nvPicPr>
          <p:cNvPr id="3074" name="Picture 2" descr="kendini korum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795" y="1700808"/>
            <a:ext cx="4738127"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a:xfrm>
            <a:off x="179512" y="6309320"/>
            <a:ext cx="3672408" cy="423873"/>
          </a:xfrm>
        </p:spPr>
        <p:txBody>
          <a:bodyPr/>
          <a:lstStyle/>
          <a:p>
            <a:r>
              <a:rPr lang="nn-NO" dirty="0" smtClean="0"/>
              <a:t>Bozüyük Rehberlik ve Araştırma Merkezi, 2020</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16451924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1988839"/>
            <a:ext cx="7474024" cy="4320521"/>
          </a:xfrm>
        </p:spPr>
        <p:txBody>
          <a:bodyPr/>
          <a:lstStyle/>
          <a:p>
            <a:pPr marL="45720" indent="0">
              <a:buNone/>
            </a:pPr>
            <a:r>
              <a:rPr lang="tr-TR" dirty="0" smtClean="0"/>
              <a:t>SOSYAL MEDYA PROFİLLERİNDEKİ GİZLİLİK AYARLARINI KESİNLİKLE YAPMALIDIR.</a:t>
            </a:r>
          </a:p>
          <a:p>
            <a:pPr marL="45720" indent="0">
              <a:buNone/>
            </a:pPr>
            <a:endParaRPr lang="tr-TR" dirty="0"/>
          </a:p>
          <a:p>
            <a:pPr marL="45720" indent="0">
              <a:buNone/>
            </a:pPr>
            <a:r>
              <a:rPr lang="tr-TR" dirty="0" smtClean="0"/>
              <a:t>Peki gizlilik ayarları nasıl yapılır?</a:t>
            </a:r>
            <a:endParaRPr lang="tr-TR" dirty="0"/>
          </a:p>
        </p:txBody>
      </p:sp>
      <p:sp>
        <p:nvSpPr>
          <p:cNvPr id="4" name="Oval 3"/>
          <p:cNvSpPr/>
          <p:nvPr/>
        </p:nvSpPr>
        <p:spPr>
          <a:xfrm>
            <a:off x="7524328" y="5473053"/>
            <a:ext cx="1368152" cy="126014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a:xfrm>
            <a:off x="179512" y="6309320"/>
            <a:ext cx="4176464" cy="423873"/>
          </a:xfrm>
        </p:spPr>
        <p:txBody>
          <a:bodyPr/>
          <a:lstStyle/>
          <a:p>
            <a:r>
              <a:rPr lang="nn-NO" dirty="0" smtClean="0"/>
              <a:t>Bozüyük Rehberlik ve Araştırma Merkezi, 2020</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3579897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60648"/>
            <a:ext cx="7315200" cy="781980"/>
          </a:xfrm>
        </p:spPr>
        <p:txBody>
          <a:bodyPr/>
          <a:lstStyle/>
          <a:p>
            <a:r>
              <a:rPr lang="tr-TR" dirty="0" smtClean="0"/>
              <a:t>FACEBOOK (Telefon)</a:t>
            </a:r>
            <a:endParaRPr lang="tr-TR" dirty="0"/>
          </a:p>
        </p:txBody>
      </p:sp>
      <p:sp>
        <p:nvSpPr>
          <p:cNvPr id="3" name="İçerik Yer Tutucusu 2"/>
          <p:cNvSpPr>
            <a:spLocks noGrp="1"/>
          </p:cNvSpPr>
          <p:nvPr>
            <p:ph idx="1"/>
          </p:nvPr>
        </p:nvSpPr>
        <p:spPr>
          <a:xfrm>
            <a:off x="395536" y="2708920"/>
            <a:ext cx="2880320" cy="1512168"/>
          </a:xfrm>
        </p:spPr>
        <p:txBody>
          <a:bodyPr/>
          <a:lstStyle/>
          <a:p>
            <a:pPr marL="45720" indent="0">
              <a:buNone/>
            </a:pPr>
            <a:r>
              <a:rPr lang="tr-TR" dirty="0" smtClean="0"/>
              <a:t>Facebook ana sayfasında iken ok işareti ile gösterilen noktaya basıyoruz.</a:t>
            </a:r>
            <a:endParaRPr lang="tr-TR" dirty="0"/>
          </a:p>
        </p:txBody>
      </p:sp>
      <p:pic>
        <p:nvPicPr>
          <p:cNvPr id="4098" name="Picture 2" descr="C:\Users\w7\Desktop\Uğur ŞEKER\Sunum Havuzu\ekler\IMG-44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980728"/>
            <a:ext cx="3863662" cy="577788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51520" y="5438612"/>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a:xfrm>
            <a:off x="1634061" y="6397525"/>
            <a:ext cx="2246489" cy="301227"/>
          </a:xfrm>
        </p:spPr>
        <p:txBody>
          <a:bodyPr/>
          <a:lstStyle/>
          <a:p>
            <a:r>
              <a:rPr lang="nn-NO" dirty="0" smtClean="0"/>
              <a:t>Bozüyük Rehberlik ve Araştırma Merkezi, 2020</a:t>
            </a:r>
            <a:endParaRPr lang="tr-TR" dirty="0"/>
          </a:p>
        </p:txBody>
      </p:sp>
      <p:sp>
        <p:nvSpPr>
          <p:cNvPr id="8" name="Slayt Numarası Yer Tutucusu 7"/>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15517831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32040" y="2492896"/>
            <a:ext cx="3009528" cy="1440160"/>
          </a:xfrm>
        </p:spPr>
        <p:txBody>
          <a:bodyPr/>
          <a:lstStyle/>
          <a:p>
            <a:pPr marL="45720" indent="0">
              <a:buNone/>
            </a:pPr>
            <a:r>
              <a:rPr lang="tr-TR" dirty="0" smtClean="0"/>
              <a:t>Daha sonra ok işareti ile gösterilen </a:t>
            </a:r>
            <a:r>
              <a:rPr lang="tr-TR" b="1" dirty="0" smtClean="0">
                <a:solidFill>
                  <a:srgbClr val="FF0000"/>
                </a:solidFill>
              </a:rPr>
              <a:t>AYARLAR ve GİZLİLİK </a:t>
            </a:r>
            <a:r>
              <a:rPr lang="tr-TR" dirty="0" smtClean="0"/>
              <a:t>seçeneğine basıyoruz.</a:t>
            </a:r>
            <a:endParaRPr lang="tr-TR" dirty="0"/>
          </a:p>
        </p:txBody>
      </p:sp>
      <p:pic>
        <p:nvPicPr>
          <p:cNvPr id="5122" name="Picture 2" descr="C:\Users\w7\Desktop\Uğur ŞEKER\Sunum Havuzu\ekler\IMG-449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76"/>
            <a:ext cx="3635896" cy="684542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nn-NO" smtClean="0"/>
              <a:t>Bozüyük Rehberlik ve Araştırma Merkezi, 2020</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31216194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0112" y="2132856"/>
            <a:ext cx="2217440" cy="3539527"/>
          </a:xfrm>
        </p:spPr>
        <p:txBody>
          <a:bodyPr/>
          <a:lstStyle/>
          <a:p>
            <a:pPr marL="45720" indent="0">
              <a:buNone/>
            </a:pPr>
            <a:r>
              <a:rPr lang="tr-TR" dirty="0" smtClean="0"/>
              <a:t>Ardından ok işareti ile gösterilen </a:t>
            </a:r>
            <a:r>
              <a:rPr lang="tr-TR" b="1" dirty="0" smtClean="0">
                <a:solidFill>
                  <a:srgbClr val="FF0000"/>
                </a:solidFill>
              </a:rPr>
              <a:t>AYARLAR </a:t>
            </a:r>
            <a:r>
              <a:rPr lang="tr-TR" dirty="0" smtClean="0"/>
              <a:t>seçeneğine basıyoruz.</a:t>
            </a:r>
            <a:endParaRPr lang="tr-TR" dirty="0"/>
          </a:p>
        </p:txBody>
      </p:sp>
      <p:pic>
        <p:nvPicPr>
          <p:cNvPr id="6146" name="Picture 2" descr="C:\Users\w7\Desktop\Uğur ŞEKER\Sunum Havuzu\ekler\IMG-44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636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nn-NO" smtClean="0"/>
              <a:t>Bozüyük Rehberlik ve Araştırma Merkezi, 2020</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25772434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72200" y="1340768"/>
            <a:ext cx="2145432" cy="5184616"/>
          </a:xfrm>
        </p:spPr>
        <p:txBody>
          <a:bodyPr>
            <a:normAutofit/>
          </a:bodyPr>
          <a:lstStyle/>
          <a:p>
            <a:pPr marL="45720" indent="0">
              <a:buNone/>
            </a:pPr>
            <a:r>
              <a:rPr lang="tr-TR" dirty="0" smtClean="0"/>
              <a:t>AYARLAR seçeneğine bastığınızda karşınıza çıkan ekranı aşağı kaydırarak ok işareti ile gösterilen </a:t>
            </a:r>
            <a:r>
              <a:rPr lang="tr-TR" b="1" dirty="0" smtClean="0">
                <a:solidFill>
                  <a:srgbClr val="FF0000"/>
                </a:solidFill>
              </a:rPr>
              <a:t>GİZLİLİK AYARLARI </a:t>
            </a:r>
            <a:r>
              <a:rPr lang="tr-TR" dirty="0" smtClean="0"/>
              <a:t>seçeneğini bulup ona basıyoruz.</a:t>
            </a:r>
            <a:endParaRPr lang="tr-TR" dirty="0"/>
          </a:p>
        </p:txBody>
      </p:sp>
      <p:pic>
        <p:nvPicPr>
          <p:cNvPr id="7170" name="Picture 2" descr="C:\Users\w7\Desktop\Uğur ŞEKER\Sunum Havuzu\ekler\IMG-44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 y="0"/>
            <a:ext cx="38636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nn-NO" smtClean="0"/>
              <a:t>Bozüyük Rehberlik ve Araştırma Merkezi, 2020</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7502201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20072" y="1700808"/>
            <a:ext cx="2793504" cy="3467479"/>
          </a:xfrm>
        </p:spPr>
        <p:txBody>
          <a:bodyPr/>
          <a:lstStyle/>
          <a:p>
            <a:pPr marL="45720" indent="0">
              <a:buNone/>
            </a:pPr>
            <a:r>
              <a:rPr lang="tr-TR" dirty="0" smtClean="0"/>
              <a:t>Karşınıza çıkan ekranda ok işareti ile gösterilen </a:t>
            </a:r>
            <a:r>
              <a:rPr lang="tr-TR" b="1" dirty="0" smtClean="0">
                <a:solidFill>
                  <a:srgbClr val="FF0000"/>
                </a:solidFill>
              </a:rPr>
              <a:t>BİRKAÇ ÖNEMLİ AYARI KONTROL ET </a:t>
            </a:r>
            <a:r>
              <a:rPr lang="tr-TR" dirty="0" smtClean="0"/>
              <a:t>seçeneğine basıyoruz.</a:t>
            </a:r>
            <a:endParaRPr lang="tr-TR" dirty="0"/>
          </a:p>
        </p:txBody>
      </p:sp>
      <p:pic>
        <p:nvPicPr>
          <p:cNvPr id="8194" name="Picture 2" descr="C:\Users\w7\Desktop\Uğur ŞEKER\Sunum Havuzu\ekler\IMG-449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52"/>
            <a:ext cx="38636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nn-NO" smtClean="0"/>
              <a:t>Bozüyük Rehberlik ve Araştırma Merkezi, 2020</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1254891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68144" y="1772816"/>
            <a:ext cx="2433464" cy="4608552"/>
          </a:xfrm>
        </p:spPr>
        <p:txBody>
          <a:bodyPr/>
          <a:lstStyle/>
          <a:p>
            <a:pPr marL="45720" indent="0">
              <a:buNone/>
            </a:pPr>
            <a:r>
              <a:rPr lang="tr-TR" dirty="0" smtClean="0"/>
              <a:t>Karşınıza farklı seçeneklerin olduğu bir ekran çıkacak. Bu ekrandaki her bir seçeneği tek tek kontrol edeceğiz. İlkinden başlayabilirsiniz.</a:t>
            </a:r>
            <a:endParaRPr lang="tr-TR" dirty="0"/>
          </a:p>
        </p:txBody>
      </p:sp>
      <p:pic>
        <p:nvPicPr>
          <p:cNvPr id="9218" name="Picture 2" descr="C:\Users\w7\Desktop\Uğur ŞEKER\Sunum Havuzu\ekler\IMG-44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52"/>
            <a:ext cx="38636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nn-NO" smtClean="0"/>
              <a:t>Bozüyük Rehberlik ve Araştırma Merkezi, 2020</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1862297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52120" y="1988841"/>
            <a:ext cx="2577480" cy="4320520"/>
          </a:xfrm>
        </p:spPr>
        <p:txBody>
          <a:bodyPr/>
          <a:lstStyle/>
          <a:p>
            <a:pPr marL="45720" indent="0">
              <a:buNone/>
            </a:pPr>
            <a:r>
              <a:rPr lang="tr-TR" b="1" dirty="0" smtClean="0">
                <a:solidFill>
                  <a:srgbClr val="FF0000"/>
                </a:solidFill>
              </a:rPr>
              <a:t>PAYLAŞIKLARIMI KİMLER GÖREBİLİR </a:t>
            </a:r>
            <a:r>
              <a:rPr lang="tr-TR" dirty="0" smtClean="0"/>
              <a:t>seçeneğine tıkladığınızda karşınıza bu ekran gelecek. </a:t>
            </a:r>
            <a:r>
              <a:rPr lang="tr-TR" b="1" dirty="0" smtClean="0">
                <a:solidFill>
                  <a:srgbClr val="FF0000"/>
                </a:solidFill>
              </a:rPr>
              <a:t>DEVAM</a:t>
            </a:r>
            <a:r>
              <a:rPr lang="tr-TR" dirty="0" smtClean="0"/>
              <a:t> butonuna dokunun.</a:t>
            </a:r>
            <a:endParaRPr lang="tr-TR" dirty="0"/>
          </a:p>
        </p:txBody>
      </p:sp>
      <p:pic>
        <p:nvPicPr>
          <p:cNvPr id="10242" name="Picture 2" descr="C:\Users\w7\Desktop\Uğur ŞEKER\Sunum Havuzu\ekler\IMG-44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636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nn-NO" smtClean="0"/>
              <a:t>Bozüyük Rehberlik ve Araştırma Merkezi, 2020</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24564283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84168" y="1484785"/>
            <a:ext cx="2592288" cy="4824576"/>
          </a:xfrm>
        </p:spPr>
        <p:txBody>
          <a:bodyPr/>
          <a:lstStyle/>
          <a:p>
            <a:pPr marL="45720" indent="0">
              <a:buNone/>
            </a:pPr>
            <a:r>
              <a:rPr lang="tr-TR" dirty="0" smtClean="0"/>
              <a:t>Karşınıza gelen ekranda ilk olarak 1 numaralı okta gösterilen kısma tıklayın. Ardından 2 numaralı okun gösterdiği gibi </a:t>
            </a:r>
            <a:r>
              <a:rPr lang="tr-TR" b="1" dirty="0" smtClean="0">
                <a:solidFill>
                  <a:srgbClr val="FF0000"/>
                </a:solidFill>
              </a:rPr>
              <a:t>SADECE BEN </a:t>
            </a:r>
            <a:r>
              <a:rPr lang="tr-TR" dirty="0" smtClean="0"/>
              <a:t>seçeneğini işaretlediğinizden emin olun.</a:t>
            </a:r>
            <a:endParaRPr lang="tr-TR" dirty="0"/>
          </a:p>
        </p:txBody>
      </p:sp>
      <p:sp>
        <p:nvSpPr>
          <p:cNvPr id="4" name="Oval 3"/>
          <p:cNvSpPr/>
          <p:nvPr/>
        </p:nvSpPr>
        <p:spPr>
          <a:xfrm>
            <a:off x="7524328" y="5473053"/>
            <a:ext cx="1368152" cy="126014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nn-NO" smtClean="0"/>
              <a:t>Bozüyük Rehberlik ve Araştırma Merkezi, 2020</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19</a:t>
            </a:fld>
            <a:endParaRPr lang="tr-TR"/>
          </a:p>
        </p:txBody>
      </p:sp>
      <p:pic>
        <p:nvPicPr>
          <p:cNvPr id="13314" name="Picture 2" descr="C:\Users\w7\Desktop\Uğur ŞEKER\Sunum Havuzu\ekler\IMG-449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636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445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0120" y="764704"/>
            <a:ext cx="5112568" cy="781980"/>
          </a:xfrm>
        </p:spPr>
        <p:txBody>
          <a:bodyPr>
            <a:normAutofit fontScale="90000"/>
          </a:bodyPr>
          <a:lstStyle/>
          <a:p>
            <a:r>
              <a:rPr lang="tr-TR" dirty="0" smtClean="0"/>
              <a:t>Sosyal Nedir? Medya Nedir?</a:t>
            </a:r>
            <a:endParaRPr lang="tr-TR" dirty="0"/>
          </a:p>
        </p:txBody>
      </p:sp>
      <p:sp>
        <p:nvSpPr>
          <p:cNvPr id="3" name="İçerik Yer Tutucusu 2"/>
          <p:cNvSpPr>
            <a:spLocks noGrp="1"/>
          </p:cNvSpPr>
          <p:nvPr>
            <p:ph idx="1"/>
          </p:nvPr>
        </p:nvSpPr>
        <p:spPr>
          <a:xfrm>
            <a:off x="5796136" y="1988840"/>
            <a:ext cx="2721496" cy="3600400"/>
          </a:xfrm>
        </p:spPr>
        <p:txBody>
          <a:bodyPr>
            <a:normAutofit/>
          </a:bodyPr>
          <a:lstStyle/>
          <a:p>
            <a:pPr marL="45720" indent="0">
              <a:buNone/>
            </a:pPr>
            <a:r>
              <a:rPr lang="tr-TR" b="1" dirty="0" smtClean="0"/>
              <a:t>Sosyal:</a:t>
            </a:r>
            <a:r>
              <a:rPr lang="tr-TR" dirty="0" smtClean="0"/>
              <a:t> İnsanların bir arada bulunduğu ortamlara denmektedir. </a:t>
            </a:r>
          </a:p>
          <a:p>
            <a:pPr marL="45720" indent="0">
              <a:buNone/>
            </a:pPr>
            <a:endParaRPr lang="tr-TR" dirty="0" smtClean="0"/>
          </a:p>
          <a:p>
            <a:pPr marL="45720" indent="0">
              <a:buNone/>
            </a:pPr>
            <a:r>
              <a:rPr lang="tr-TR" b="1" dirty="0" smtClean="0"/>
              <a:t>Medya:</a:t>
            </a:r>
            <a:r>
              <a:rPr lang="tr-TR" dirty="0" smtClean="0"/>
              <a:t> Toplumun iletişim amacıyla kullandığı televizyon, dergi, gazete, internet ve benzeri ortamlardır. </a:t>
            </a:r>
            <a:endParaRPr lang="tr-T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109339"/>
            <a:ext cx="3585593" cy="312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524328" y="5473053"/>
            <a:ext cx="1368152" cy="126014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a:xfrm>
            <a:off x="107504" y="6431966"/>
            <a:ext cx="3024336" cy="301227"/>
          </a:xfrm>
        </p:spPr>
        <p:txBody>
          <a:bodyPr/>
          <a:lstStyle/>
          <a:p>
            <a:r>
              <a:rPr lang="nn-NO" dirty="0" smtClean="0"/>
              <a:t>Bozüyük Rehberlik ve Araştırma Merkezi, 2020</a:t>
            </a:r>
            <a:endParaRPr lang="tr-TR" dirty="0"/>
          </a:p>
        </p:txBody>
      </p:sp>
      <p:sp>
        <p:nvSpPr>
          <p:cNvPr id="8" name="Slayt Numarası Yer Tutucusu 7"/>
          <p:cNvSpPr>
            <a:spLocks noGrp="1"/>
          </p:cNvSpPr>
          <p:nvPr>
            <p:ph type="sldNum" sz="quarter" idx="12"/>
          </p:nvPr>
        </p:nvSpPr>
        <p:spPr/>
        <p:txBody>
          <a:bodyPr/>
          <a:lstStyle/>
          <a:p>
            <a:fld id="{F302176B-0E47-46AC-8F43-DAB4B8A37D06}" type="slidenum">
              <a:rPr lang="tr-TR" smtClean="0"/>
              <a:t>2</a:t>
            </a:fld>
            <a:endParaRPr lang="tr-TR" dirty="0"/>
          </a:p>
        </p:txBody>
      </p:sp>
    </p:spTree>
    <p:extLst>
      <p:ext uri="{BB962C8B-B14F-4D97-AF65-F5344CB8AC3E}">
        <p14:creationId xmlns:p14="http://schemas.microsoft.com/office/powerpoint/2010/main" val="4331154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60032" y="1628801"/>
            <a:ext cx="3960440" cy="3600399"/>
          </a:xfrm>
        </p:spPr>
        <p:txBody>
          <a:bodyPr/>
          <a:lstStyle/>
          <a:p>
            <a:pPr marL="45720" indent="0">
              <a:buNone/>
            </a:pPr>
            <a:r>
              <a:rPr lang="tr-TR" dirty="0" smtClean="0"/>
              <a:t>Ardından aynı ekranda ARKADAŞLAR VE TAKİP EDİLENLER  kısmında 1 numaralı okun gösterdiği noktaya tıklayıp yine </a:t>
            </a:r>
            <a:r>
              <a:rPr lang="tr-TR" b="1" dirty="0" smtClean="0">
                <a:solidFill>
                  <a:srgbClr val="FF0000"/>
                </a:solidFill>
              </a:rPr>
              <a:t>SADECE BEN</a:t>
            </a:r>
            <a:r>
              <a:rPr lang="tr-TR" dirty="0" smtClean="0"/>
              <a:t> seçeneğinin işaretli olduğundan emin olun. Ardından 2 numaralı okun gösterdiği </a:t>
            </a:r>
            <a:r>
              <a:rPr lang="tr-TR" b="1" dirty="0" smtClean="0">
                <a:solidFill>
                  <a:srgbClr val="FF0000"/>
                </a:solidFill>
              </a:rPr>
              <a:t>İLERİ</a:t>
            </a:r>
            <a:r>
              <a:rPr lang="tr-TR" dirty="0" smtClean="0"/>
              <a:t> seçeneğine dokunun. </a:t>
            </a:r>
            <a:endParaRPr lang="tr-TR" dirty="0"/>
          </a:p>
        </p:txBody>
      </p:sp>
      <p:pic>
        <p:nvPicPr>
          <p:cNvPr id="12290" name="Picture 2" descr="C:\Users\w7\Desktop\Uğur ŞEKER\Sunum Havuzu\ekler\IMG-45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636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nn-NO" smtClean="0"/>
              <a:t>Bozüyük Rehberlik ve Araştırma Merkezi, 2020</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819484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76056" y="1988841"/>
            <a:ext cx="3384376" cy="2088232"/>
          </a:xfrm>
        </p:spPr>
        <p:txBody>
          <a:bodyPr/>
          <a:lstStyle/>
          <a:p>
            <a:pPr marL="45720" indent="0">
              <a:buNone/>
            </a:pPr>
            <a:r>
              <a:rPr lang="tr-TR" dirty="0" smtClean="0"/>
              <a:t>İLERİ seçeneğine dokunduğunuzda bu ekranla karşılaşacaksınız.  Bu ekranda ok işareti ile gösterilen kısma dokunun. </a:t>
            </a:r>
            <a:endParaRPr lang="tr-TR" dirty="0"/>
          </a:p>
        </p:txBody>
      </p:sp>
      <p:pic>
        <p:nvPicPr>
          <p:cNvPr id="13315" name="Picture 3" descr="C:\Users\w7\Desktop\Uğur ŞEKER\Sunum Havuzu\ekler\IMG-4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 y="0"/>
            <a:ext cx="38636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nn-NO" smtClean="0"/>
              <a:t>Bozüyük Rehberlik ve Araştırma Merkezi, 2020</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21</a:t>
            </a:fld>
            <a:endParaRPr lang="tr-TR"/>
          </a:p>
        </p:txBody>
      </p:sp>
    </p:spTree>
    <p:extLst>
      <p:ext uri="{BB962C8B-B14F-4D97-AF65-F5344CB8AC3E}">
        <p14:creationId xmlns:p14="http://schemas.microsoft.com/office/powerpoint/2010/main" val="735156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08104" y="2852936"/>
            <a:ext cx="3168352" cy="1512167"/>
          </a:xfrm>
        </p:spPr>
        <p:txBody>
          <a:bodyPr/>
          <a:lstStyle/>
          <a:p>
            <a:pPr marL="45720" indent="0">
              <a:buNone/>
            </a:pPr>
            <a:r>
              <a:rPr lang="tr-TR" dirty="0" smtClean="0"/>
              <a:t>Bu ekran açıldığında </a:t>
            </a:r>
            <a:r>
              <a:rPr lang="tr-TR" b="1" dirty="0" smtClean="0">
                <a:solidFill>
                  <a:srgbClr val="FF0000"/>
                </a:solidFill>
              </a:rPr>
              <a:t>ARKADAŞLARIM</a:t>
            </a:r>
            <a:r>
              <a:rPr lang="tr-TR" dirty="0" smtClean="0"/>
              <a:t> seçeneğinin işaretli olduğundan emin olun.</a:t>
            </a:r>
            <a:endParaRPr lang="tr-TR" dirty="0"/>
          </a:p>
        </p:txBody>
      </p:sp>
      <p:pic>
        <p:nvPicPr>
          <p:cNvPr id="14339" name="Picture 3" descr="C:\Users\w7\Desktop\Uğur ŞEKER\Sunum Havuzu\ekler\IMG-45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0"/>
            <a:ext cx="38636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nn-NO" smtClean="0"/>
              <a:t>Bozüyük Rehberlik ve Araştırma Merkezi, 2020</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42257700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67944" y="1268760"/>
            <a:ext cx="4464496" cy="1368152"/>
          </a:xfrm>
        </p:spPr>
        <p:txBody>
          <a:bodyPr>
            <a:normAutofit/>
          </a:bodyPr>
          <a:lstStyle/>
          <a:p>
            <a:r>
              <a:rPr lang="tr-TR" dirty="0" smtClean="0"/>
              <a:t>INSTAGRAM (Telefon)</a:t>
            </a:r>
            <a:endParaRPr lang="tr-TR" dirty="0"/>
          </a:p>
        </p:txBody>
      </p:sp>
      <p:sp>
        <p:nvSpPr>
          <p:cNvPr id="3" name="İçerik Yer Tutucusu 2"/>
          <p:cNvSpPr>
            <a:spLocks noGrp="1"/>
          </p:cNvSpPr>
          <p:nvPr>
            <p:ph idx="1"/>
          </p:nvPr>
        </p:nvSpPr>
        <p:spPr>
          <a:xfrm>
            <a:off x="5162872" y="3140968"/>
            <a:ext cx="2361456" cy="1739287"/>
          </a:xfrm>
        </p:spPr>
        <p:txBody>
          <a:bodyPr/>
          <a:lstStyle/>
          <a:p>
            <a:pPr marL="45720" indent="0">
              <a:buNone/>
            </a:pPr>
            <a:r>
              <a:rPr lang="tr-TR" dirty="0" smtClean="0"/>
              <a:t>Profil sayfanız açıkken ok işareti ile gösterilen kısma dokunun. </a:t>
            </a:r>
            <a:endParaRPr lang="tr-TR" dirty="0"/>
          </a:p>
        </p:txBody>
      </p:sp>
      <p:pic>
        <p:nvPicPr>
          <p:cNvPr id="1026" name="Picture 2" descr="C:\Users\w7\Desktop\Uğur ŞEKER\Sunum Havuzu\ekler (2)\PHOTO-2020-01-23-08-59-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6895246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52120" y="2780928"/>
            <a:ext cx="2346648" cy="1512168"/>
          </a:xfrm>
        </p:spPr>
        <p:txBody>
          <a:bodyPr/>
          <a:lstStyle/>
          <a:p>
            <a:pPr marL="45720" indent="0">
              <a:buNone/>
            </a:pPr>
            <a:r>
              <a:rPr lang="tr-TR" dirty="0" smtClean="0"/>
              <a:t>Ardından </a:t>
            </a:r>
            <a:r>
              <a:rPr lang="tr-TR" b="1" dirty="0" smtClean="0">
                <a:solidFill>
                  <a:srgbClr val="FF0000"/>
                </a:solidFill>
              </a:rPr>
              <a:t>AYARLAR</a:t>
            </a:r>
            <a:r>
              <a:rPr lang="tr-TR" dirty="0" smtClean="0"/>
              <a:t> seçeneğine dokunun. </a:t>
            </a:r>
            <a:endParaRPr lang="tr-TR" dirty="0"/>
          </a:p>
        </p:txBody>
      </p:sp>
      <p:pic>
        <p:nvPicPr>
          <p:cNvPr id="2050" name="Picture 2" descr="C:\Users\w7\Desktop\Uğur ŞEKER\Sunum Havuzu\ekler (2)\PHOTO-2020-01-23-08-59-0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16272052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36096" y="2060848"/>
            <a:ext cx="2361456" cy="3539527"/>
          </a:xfrm>
        </p:spPr>
        <p:txBody>
          <a:bodyPr/>
          <a:lstStyle/>
          <a:p>
            <a:pPr marL="45720" indent="0">
              <a:buNone/>
            </a:pPr>
            <a:r>
              <a:rPr lang="tr-TR" dirty="0" smtClean="0"/>
              <a:t>AYARLAR seçeneğine dokununca açılan bu menüden </a:t>
            </a:r>
            <a:r>
              <a:rPr lang="tr-TR" dirty="0" smtClean="0">
                <a:solidFill>
                  <a:srgbClr val="FF0000"/>
                </a:solidFill>
              </a:rPr>
              <a:t>GİZLİLİK</a:t>
            </a:r>
            <a:r>
              <a:rPr lang="tr-TR" dirty="0" smtClean="0"/>
              <a:t> seçeneğini bulup ona dokunun. </a:t>
            </a:r>
            <a:endParaRPr lang="tr-TR" dirty="0"/>
          </a:p>
        </p:txBody>
      </p:sp>
      <p:pic>
        <p:nvPicPr>
          <p:cNvPr id="3074" name="Picture 2" descr="C:\Users\w7\Desktop\Uğur ŞEKER\Sunum Havuzu\ekler (2)\PHOTO-2020-01-23-08-59-08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25</a:t>
            </a:fld>
            <a:endParaRPr lang="tr-TR"/>
          </a:p>
        </p:txBody>
      </p:sp>
    </p:spTree>
    <p:extLst>
      <p:ext uri="{BB962C8B-B14F-4D97-AF65-F5344CB8AC3E}">
        <p14:creationId xmlns:p14="http://schemas.microsoft.com/office/powerpoint/2010/main" val="29486885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64088" y="2276872"/>
            <a:ext cx="2721496" cy="1368152"/>
          </a:xfrm>
        </p:spPr>
        <p:txBody>
          <a:bodyPr/>
          <a:lstStyle/>
          <a:p>
            <a:pPr marL="45720" indent="0">
              <a:buNone/>
            </a:pPr>
            <a:r>
              <a:rPr lang="tr-TR" dirty="0" smtClean="0"/>
              <a:t>Ardından </a:t>
            </a:r>
            <a:r>
              <a:rPr lang="tr-TR" b="1" dirty="0" smtClean="0">
                <a:solidFill>
                  <a:srgbClr val="FF0000"/>
                </a:solidFill>
              </a:rPr>
              <a:t>HESAP GİZLİLİĞİ </a:t>
            </a:r>
            <a:r>
              <a:rPr lang="tr-TR" dirty="0" smtClean="0"/>
              <a:t>seçeneğini bulup ona dokunun.</a:t>
            </a:r>
            <a:endParaRPr lang="tr-TR" dirty="0"/>
          </a:p>
        </p:txBody>
      </p:sp>
      <p:pic>
        <p:nvPicPr>
          <p:cNvPr id="4098" name="Picture 2" descr="C:\Users\w7\Desktop\Uğur ŞEKER\Sunum Havuzu\ekler (2)\PHOTO-2020-01-23-08-59-08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26</a:t>
            </a:fld>
            <a:endParaRPr lang="tr-TR"/>
          </a:p>
        </p:txBody>
      </p:sp>
    </p:spTree>
    <p:extLst>
      <p:ext uri="{BB962C8B-B14F-4D97-AF65-F5344CB8AC3E}">
        <p14:creationId xmlns:p14="http://schemas.microsoft.com/office/powerpoint/2010/main" val="8908578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04048" y="1268760"/>
            <a:ext cx="2376264" cy="5256625"/>
          </a:xfrm>
        </p:spPr>
        <p:txBody>
          <a:bodyPr/>
          <a:lstStyle/>
          <a:p>
            <a:pPr marL="45720" indent="0">
              <a:buNone/>
            </a:pPr>
            <a:r>
              <a:rPr lang="tr-TR" dirty="0" smtClean="0"/>
              <a:t>HESAP GİZLİLİĞİ seçeneğine dokunduğunuzda bu ekranla karşılaşacaksınız. Burada </a:t>
            </a:r>
            <a:r>
              <a:rPr lang="tr-TR" b="1" dirty="0" smtClean="0">
                <a:solidFill>
                  <a:srgbClr val="FF0000"/>
                </a:solidFill>
              </a:rPr>
              <a:t>GİZLİ HESAP </a:t>
            </a:r>
            <a:r>
              <a:rPr lang="tr-TR" dirty="0" smtClean="0"/>
              <a:t>seçeneğinin işaretli olduğundan emin olun. Bu sayede takipçi listenizde olmayanlar paylaşımlarınızı göremeyecektir.</a:t>
            </a:r>
            <a:endParaRPr lang="tr-TR" dirty="0"/>
          </a:p>
        </p:txBody>
      </p:sp>
      <p:pic>
        <p:nvPicPr>
          <p:cNvPr id="5122" name="Picture 2" descr="C:\Users\w7\Desktop\Uğur ŞEKER\Sunum Havuzu\ekler (2)\PHOTO-2020-01-23-09-1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 y="0"/>
            <a:ext cx="38556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17232238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24128" y="2132856"/>
            <a:ext cx="2361456" cy="2160239"/>
          </a:xfrm>
        </p:spPr>
        <p:txBody>
          <a:bodyPr/>
          <a:lstStyle/>
          <a:p>
            <a:pPr marL="45720" indent="0">
              <a:buNone/>
            </a:pPr>
            <a:r>
              <a:rPr lang="tr-TR" dirty="0" smtClean="0"/>
              <a:t>Tekrar GİZLİLİK menüsüne dönün ve bu kez </a:t>
            </a:r>
            <a:r>
              <a:rPr lang="tr-TR" b="1" dirty="0" smtClean="0">
                <a:solidFill>
                  <a:srgbClr val="FF0000"/>
                </a:solidFill>
              </a:rPr>
              <a:t>MESAJLAR </a:t>
            </a:r>
            <a:r>
              <a:rPr lang="tr-TR" dirty="0" smtClean="0"/>
              <a:t>seçeneğine dokunun. </a:t>
            </a:r>
            <a:endParaRPr lang="tr-TR" dirty="0"/>
          </a:p>
        </p:txBody>
      </p:sp>
      <p:pic>
        <p:nvPicPr>
          <p:cNvPr id="6146" name="Picture 2" descr="C:\Users\w7\Desktop\Uğur ŞEKER\Sunum Havuzu\ekler (2)\PHOTO-2020-01-23-09-1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556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28</a:t>
            </a:fld>
            <a:endParaRPr lang="tr-TR"/>
          </a:p>
        </p:txBody>
      </p:sp>
    </p:spTree>
    <p:extLst>
      <p:ext uri="{BB962C8B-B14F-4D97-AF65-F5344CB8AC3E}">
        <p14:creationId xmlns:p14="http://schemas.microsoft.com/office/powerpoint/2010/main" val="11389003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64088" y="1700808"/>
            <a:ext cx="2937520" cy="3240359"/>
          </a:xfrm>
        </p:spPr>
        <p:txBody>
          <a:bodyPr/>
          <a:lstStyle/>
          <a:p>
            <a:pPr marL="45720" indent="0">
              <a:buNone/>
            </a:pPr>
            <a:r>
              <a:rPr lang="tr-TR" dirty="0" smtClean="0"/>
              <a:t>Açılan ekranda size kimlerin mesaj gönderebileceğine yönelik bilgiler yer almaktadır. Ok işareti ile gösterilen seçeneği işaretlediğiniz takdirde size takipçi listenizde olmayanlar mesaj gönderemeyecektir. </a:t>
            </a:r>
            <a:endParaRPr lang="tr-TR" dirty="0"/>
          </a:p>
        </p:txBody>
      </p:sp>
      <p:pic>
        <p:nvPicPr>
          <p:cNvPr id="7170" name="Picture 2" descr="C:\Users\w7\Desktop\Uğur ŞEKER\Sunum Havuzu\ekler (2)\PHOTO-2020-01-23-08-59-08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29</a:t>
            </a:fld>
            <a:endParaRPr lang="tr-TR"/>
          </a:p>
        </p:txBody>
      </p:sp>
    </p:spTree>
    <p:extLst>
      <p:ext uri="{BB962C8B-B14F-4D97-AF65-F5344CB8AC3E}">
        <p14:creationId xmlns:p14="http://schemas.microsoft.com/office/powerpoint/2010/main" val="2633133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6074" y="548680"/>
            <a:ext cx="7315200" cy="1154097"/>
          </a:xfrm>
        </p:spPr>
        <p:txBody>
          <a:bodyPr>
            <a:normAutofit fontScale="90000"/>
          </a:bodyPr>
          <a:lstStyle/>
          <a:p>
            <a:r>
              <a:rPr lang="tr-TR" dirty="0" smtClean="0"/>
              <a:t>Sosyal Medya Kanalları Hangileridir?</a:t>
            </a:r>
            <a:endParaRPr lang="tr-TR" dirty="0"/>
          </a:p>
        </p:txBody>
      </p:sp>
      <p:sp>
        <p:nvSpPr>
          <p:cNvPr id="3" name="İçerik Yer Tutucusu 2"/>
          <p:cNvSpPr>
            <a:spLocks noGrp="1"/>
          </p:cNvSpPr>
          <p:nvPr>
            <p:ph idx="1"/>
          </p:nvPr>
        </p:nvSpPr>
        <p:spPr>
          <a:xfrm>
            <a:off x="323528" y="1988840"/>
            <a:ext cx="3960440" cy="4331575"/>
          </a:xfrm>
        </p:spPr>
        <p:txBody>
          <a:bodyPr>
            <a:normAutofit fontScale="92500" lnSpcReduction="10000"/>
          </a:bodyPr>
          <a:lstStyle/>
          <a:p>
            <a:pPr>
              <a:buFontTx/>
              <a:buChar char="-"/>
            </a:pPr>
            <a:r>
              <a:rPr lang="tr-TR" sz="2800" dirty="0" smtClean="0"/>
              <a:t>Facebook</a:t>
            </a:r>
          </a:p>
          <a:p>
            <a:pPr>
              <a:buFontTx/>
              <a:buChar char="-"/>
            </a:pPr>
            <a:r>
              <a:rPr lang="tr-TR" sz="2800" dirty="0" err="1" smtClean="0"/>
              <a:t>Instagram</a:t>
            </a:r>
            <a:endParaRPr lang="tr-TR" sz="2800" dirty="0" smtClean="0"/>
          </a:p>
          <a:p>
            <a:pPr>
              <a:buFontTx/>
              <a:buChar char="-"/>
            </a:pPr>
            <a:r>
              <a:rPr lang="tr-TR" sz="2800" dirty="0" err="1" smtClean="0"/>
              <a:t>Twitter</a:t>
            </a:r>
            <a:endParaRPr lang="tr-TR" sz="2800" dirty="0" smtClean="0"/>
          </a:p>
          <a:p>
            <a:pPr>
              <a:buFontTx/>
              <a:buChar char="-"/>
            </a:pPr>
            <a:r>
              <a:rPr lang="tr-TR" sz="2800" dirty="0" smtClean="0"/>
              <a:t>Youtube</a:t>
            </a:r>
          </a:p>
          <a:p>
            <a:pPr>
              <a:buFontTx/>
              <a:buChar char="-"/>
            </a:pPr>
            <a:r>
              <a:rPr lang="tr-TR" sz="2800" dirty="0" err="1" smtClean="0"/>
              <a:t>Whatsapp</a:t>
            </a:r>
            <a:endParaRPr lang="tr-TR" sz="2800" dirty="0" smtClean="0"/>
          </a:p>
          <a:p>
            <a:pPr>
              <a:buFontTx/>
              <a:buChar char="-"/>
            </a:pPr>
            <a:r>
              <a:rPr lang="tr-TR" sz="2800" dirty="0" err="1" smtClean="0"/>
              <a:t>Tiktok</a:t>
            </a:r>
            <a:endParaRPr lang="tr-TR" sz="2800" dirty="0" smtClean="0"/>
          </a:p>
          <a:p>
            <a:pPr>
              <a:buFontTx/>
              <a:buChar char="-"/>
            </a:pPr>
            <a:r>
              <a:rPr lang="tr-TR" sz="2800" dirty="0" smtClean="0"/>
              <a:t>…</a:t>
            </a:r>
          </a:p>
          <a:p>
            <a:pPr marL="45720" indent="0">
              <a:buNone/>
            </a:pPr>
            <a:r>
              <a:rPr lang="tr-TR" sz="2800" dirty="0" smtClean="0"/>
              <a:t>İsimli telefon uygulamaları ve internet siteleridir.</a:t>
            </a:r>
          </a:p>
          <a:p>
            <a:pPr marL="45720" indent="0">
              <a:buNone/>
            </a:pPr>
            <a:endParaRPr lang="tr-TR" dirty="0"/>
          </a:p>
        </p:txBody>
      </p:sp>
      <p:pic>
        <p:nvPicPr>
          <p:cNvPr id="2050" name="Picture 2" descr="sosyal medy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8840"/>
            <a:ext cx="4041085" cy="3388864"/>
          </a:xfrm>
          <a:prstGeom prst="rect">
            <a:avLst/>
          </a:prstGeom>
          <a:noFill/>
          <a:effectLst>
            <a:outerShdw blurRad="419100" dist="292100" dir="7980000" algn="ctr" rotWithShape="0">
              <a:schemeClr val="tx1">
                <a:alpha val="43000"/>
              </a:schemeClr>
            </a:outerShdw>
          </a:effectLst>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ltbilgi Yer Tutucusu 8"/>
          <p:cNvSpPr>
            <a:spLocks noGrp="1"/>
          </p:cNvSpPr>
          <p:nvPr>
            <p:ph type="ftr" sz="quarter" idx="11"/>
          </p:nvPr>
        </p:nvSpPr>
        <p:spPr>
          <a:xfrm>
            <a:off x="179512" y="6431966"/>
            <a:ext cx="3096344" cy="301227"/>
          </a:xfrm>
        </p:spPr>
        <p:txBody>
          <a:bodyPr/>
          <a:lstStyle/>
          <a:p>
            <a:r>
              <a:rPr lang="nn-NO" dirty="0" smtClean="0"/>
              <a:t>Bozüyük Rehberlik ve Araştırma Merkezi, 2020</a:t>
            </a:r>
            <a:endParaRPr lang="tr-TR" dirty="0"/>
          </a:p>
        </p:txBody>
      </p:sp>
      <p:sp>
        <p:nvSpPr>
          <p:cNvPr id="10" name="Slayt Numarası Yer Tutucusu 9"/>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1110075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988840"/>
            <a:ext cx="2793504" cy="2376264"/>
          </a:xfrm>
        </p:spPr>
        <p:txBody>
          <a:bodyPr/>
          <a:lstStyle/>
          <a:p>
            <a:pPr marL="45720" indent="0">
              <a:buNone/>
            </a:pPr>
            <a:r>
              <a:rPr lang="tr-TR" dirty="0" smtClean="0"/>
              <a:t>Tüm bu gizlilik ayarlarının yapılması çocuğumuzun Facebook ve </a:t>
            </a:r>
            <a:r>
              <a:rPr lang="tr-TR" dirty="0" err="1" smtClean="0"/>
              <a:t>Instagram’da</a:t>
            </a:r>
            <a:r>
              <a:rPr lang="tr-TR" dirty="0" smtClean="0"/>
              <a:t> daha güvende olmasına yardımcı olacaktır. </a:t>
            </a:r>
            <a:endParaRPr lang="tr-TR" dirty="0"/>
          </a:p>
        </p:txBody>
      </p:sp>
      <p:pic>
        <p:nvPicPr>
          <p:cNvPr id="8194" name="Picture 2" descr="gizlili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002798"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35032940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96752"/>
            <a:ext cx="3369568" cy="1584176"/>
          </a:xfrm>
        </p:spPr>
        <p:txBody>
          <a:bodyPr/>
          <a:lstStyle/>
          <a:p>
            <a:pPr marL="45720" indent="0">
              <a:buNone/>
            </a:pPr>
            <a:r>
              <a:rPr lang="tr-TR" dirty="0" smtClean="0"/>
              <a:t>Çocuğumuzu koruyabilmek için onun vaktini ayırdığı etkinlikler hakkında bilgi sahibi olmak zorundayız. </a:t>
            </a:r>
            <a:endParaRPr lang="tr-TR" dirty="0"/>
          </a:p>
        </p:txBody>
      </p:sp>
      <p:pic>
        <p:nvPicPr>
          <p:cNvPr id="9218" name="Picture 2" descr="çocukla iletişi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24944"/>
            <a:ext cx="6014088" cy="2643362"/>
          </a:xfrm>
          <a:prstGeom prst="rect">
            <a:avLst/>
          </a:prstGeom>
          <a:noFill/>
          <a:effectLst>
            <a:outerShdw blurRad="177800" dist="50800" dir="5400000" sx="108000" sy="108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31</a:t>
            </a:fld>
            <a:endParaRPr lang="tr-TR"/>
          </a:p>
        </p:txBody>
      </p:sp>
    </p:spTree>
    <p:extLst>
      <p:ext uri="{BB962C8B-B14F-4D97-AF65-F5344CB8AC3E}">
        <p14:creationId xmlns:p14="http://schemas.microsoft.com/office/powerpoint/2010/main" val="36360859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2420889"/>
            <a:ext cx="7315200" cy="3888472"/>
          </a:xfrm>
        </p:spPr>
        <p:txBody>
          <a:bodyPr/>
          <a:lstStyle/>
          <a:p>
            <a:pPr marL="45720" indent="0">
              <a:buNone/>
            </a:pPr>
            <a:r>
              <a:rPr lang="tr-TR" dirty="0" smtClean="0"/>
              <a:t>Çocuğumuzun sosyal medyada neler yaptığını bilmek zorundayız. Çünkü çocuğumuz bu ortamlarda;</a:t>
            </a:r>
          </a:p>
          <a:p>
            <a:pPr>
              <a:buFontTx/>
              <a:buChar char="-"/>
            </a:pPr>
            <a:r>
              <a:rPr lang="tr-TR" dirty="0" smtClean="0"/>
              <a:t>Cinsel istismara maruz kalabilir.</a:t>
            </a:r>
          </a:p>
          <a:p>
            <a:pPr>
              <a:buFontTx/>
              <a:buChar char="-"/>
            </a:pPr>
            <a:r>
              <a:rPr lang="tr-TR" dirty="0" smtClean="0"/>
              <a:t>Güvenmemesi gereken birine güvenebilir.</a:t>
            </a:r>
          </a:p>
          <a:p>
            <a:pPr>
              <a:buFontTx/>
              <a:buChar char="-"/>
            </a:pPr>
            <a:r>
              <a:rPr lang="tr-TR" dirty="0" smtClean="0"/>
              <a:t>Herhangi bir yabancı ile özel bilgi veya fotoğraflarını paylaşabilir.</a:t>
            </a:r>
            <a:endParaRPr lang="tr-TR" dirty="0"/>
          </a:p>
        </p:txBody>
      </p:sp>
      <p:sp>
        <p:nvSpPr>
          <p:cNvPr id="4" name="Oval 3"/>
          <p:cNvSpPr/>
          <p:nvPr/>
        </p:nvSpPr>
        <p:spPr>
          <a:xfrm>
            <a:off x="7524328" y="5473053"/>
            <a:ext cx="1368152" cy="126014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32</a:t>
            </a:fld>
            <a:endParaRPr lang="tr-TR"/>
          </a:p>
        </p:txBody>
      </p:sp>
    </p:spTree>
    <p:extLst>
      <p:ext uri="{BB962C8B-B14F-4D97-AF65-F5344CB8AC3E}">
        <p14:creationId xmlns:p14="http://schemas.microsoft.com/office/powerpoint/2010/main" val="3468259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32040" y="1700808"/>
            <a:ext cx="3744416" cy="3888432"/>
          </a:xfrm>
        </p:spPr>
        <p:txBody>
          <a:bodyPr>
            <a:normAutofit/>
          </a:bodyPr>
          <a:lstStyle/>
          <a:p>
            <a:pPr marL="45720" indent="0">
              <a:buNone/>
            </a:pPr>
            <a:r>
              <a:rPr lang="tr-TR" dirty="0" smtClean="0"/>
              <a:t>Bazı öğrenciler Facebook ve </a:t>
            </a:r>
            <a:r>
              <a:rPr lang="tr-TR" dirty="0" err="1" smtClean="0"/>
              <a:t>Instagram</a:t>
            </a:r>
            <a:r>
              <a:rPr lang="tr-TR" dirty="0" smtClean="0"/>
              <a:t> gibi ortamlarda annelerini, babalarını veya akrabalarını </a:t>
            </a:r>
            <a:r>
              <a:rPr lang="tr-TR" b="1" dirty="0" smtClean="0">
                <a:solidFill>
                  <a:srgbClr val="FF0000"/>
                </a:solidFill>
              </a:rPr>
              <a:t>engelleyerek</a:t>
            </a:r>
            <a:r>
              <a:rPr lang="tr-TR" dirty="0" smtClean="0"/>
              <a:t> paylaştıklarını görmemelerini sağlama yoluna gitmektedir. Bu konuda dikkatli olmanız gerekmektedir. </a:t>
            </a:r>
            <a:endParaRPr lang="tr-TR" dirty="0"/>
          </a:p>
        </p:txBody>
      </p:sp>
      <p:pic>
        <p:nvPicPr>
          <p:cNvPr id="10242" name="Picture 2" descr="gizli iş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3600400" cy="2160240"/>
          </a:xfrm>
          <a:prstGeom prst="rect">
            <a:avLst/>
          </a:prstGeom>
          <a:noFill/>
          <a:effectLst>
            <a:outerShdw blurRad="114300" dist="50800" dir="5400000" sx="112000" sy="112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Oval 4"/>
          <p:cNvSpPr/>
          <p:nvPr/>
        </p:nvSpPr>
        <p:spPr>
          <a:xfrm>
            <a:off x="7524328" y="5473053"/>
            <a:ext cx="1368152" cy="126014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9941484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052736"/>
            <a:ext cx="7315200" cy="1379247"/>
          </a:xfrm>
        </p:spPr>
        <p:txBody>
          <a:bodyPr/>
          <a:lstStyle/>
          <a:p>
            <a:pPr marL="45720" indent="0" algn="ctr">
              <a:buNone/>
            </a:pPr>
            <a:r>
              <a:rPr lang="tr-TR" dirty="0" smtClean="0"/>
              <a:t>Teşekkürler.</a:t>
            </a:r>
          </a:p>
          <a:p>
            <a:pPr marL="45720" indent="0" algn="ctr">
              <a:buNone/>
            </a:pPr>
            <a:r>
              <a:rPr lang="tr-TR" dirty="0" smtClean="0"/>
              <a:t>BOZÜYÜK REHBERLİK ve ARAŞTIRMA MERKEZİ</a:t>
            </a:r>
          </a:p>
          <a:p>
            <a:pPr marL="45720" indent="0" algn="ctr">
              <a:buNone/>
            </a:pPr>
            <a:r>
              <a:rPr lang="tr-TR" dirty="0" smtClean="0"/>
              <a:t>Ocak, 2020.</a:t>
            </a:r>
            <a:endParaRPr lang="tr-TR" dirty="0"/>
          </a:p>
        </p:txBody>
      </p:sp>
      <p:sp>
        <p:nvSpPr>
          <p:cNvPr id="4" name="AutoShape 2" descr="bozüyük ram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Oval 4"/>
          <p:cNvSpPr/>
          <p:nvPr/>
        </p:nvSpPr>
        <p:spPr>
          <a:xfrm>
            <a:off x="2195736" y="2291471"/>
            <a:ext cx="4752528" cy="424847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ltbilgi Yer Tutucusu 7"/>
          <p:cNvSpPr>
            <a:spLocks noGrp="1"/>
          </p:cNvSpPr>
          <p:nvPr>
            <p:ph type="ftr" sz="quarter" idx="11"/>
          </p:nvPr>
        </p:nvSpPr>
        <p:spPr/>
        <p:txBody>
          <a:bodyPr/>
          <a:lstStyle/>
          <a:p>
            <a:r>
              <a:rPr lang="nn-NO" smtClean="0"/>
              <a:t>Bozüyük Rehberlik ve Araştırma Merkezi, 2020</a:t>
            </a:r>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34</a:t>
            </a:fld>
            <a:endParaRPr lang="tr-TR"/>
          </a:p>
        </p:txBody>
      </p:sp>
    </p:spTree>
    <p:extLst>
      <p:ext uri="{BB962C8B-B14F-4D97-AF65-F5344CB8AC3E}">
        <p14:creationId xmlns:p14="http://schemas.microsoft.com/office/powerpoint/2010/main" val="40046137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764704"/>
            <a:ext cx="7315200" cy="1154097"/>
          </a:xfrm>
        </p:spPr>
        <p:txBody>
          <a:bodyPr>
            <a:normAutofit fontScale="90000"/>
          </a:bodyPr>
          <a:lstStyle/>
          <a:p>
            <a:r>
              <a:rPr lang="tr-TR" dirty="0" smtClean="0"/>
              <a:t>Sosyal Medyaya Neden Düşkünüz?</a:t>
            </a:r>
            <a:endParaRPr lang="tr-TR" dirty="0"/>
          </a:p>
        </p:txBody>
      </p:sp>
      <p:sp>
        <p:nvSpPr>
          <p:cNvPr id="3" name="İçerik Yer Tutucusu 2"/>
          <p:cNvSpPr>
            <a:spLocks noGrp="1"/>
          </p:cNvSpPr>
          <p:nvPr>
            <p:ph idx="1"/>
          </p:nvPr>
        </p:nvSpPr>
        <p:spPr>
          <a:xfrm>
            <a:off x="899592" y="2204864"/>
            <a:ext cx="7315200" cy="3960440"/>
          </a:xfrm>
        </p:spPr>
        <p:txBody>
          <a:bodyPr/>
          <a:lstStyle/>
          <a:p>
            <a:pPr marL="45720" indent="0">
              <a:buNone/>
            </a:pPr>
            <a:r>
              <a:rPr lang="tr-TR" dirty="0" smtClean="0"/>
              <a:t>Siz sosyal medya kanallarını hangi ihtiyaçlarınızı karşılamak için kullanıyorsunuz?</a:t>
            </a:r>
            <a:endParaRPr lang="tr-TR" dirty="0"/>
          </a:p>
          <a:p>
            <a:pPr marL="45720" indent="0">
              <a:buNone/>
            </a:pPr>
            <a:endParaRPr lang="tr-TR" dirty="0" smtClean="0"/>
          </a:p>
          <a:p>
            <a:pPr marL="45720" indent="0">
              <a:buNone/>
            </a:pPr>
            <a:endParaRPr lang="tr-TR" dirty="0"/>
          </a:p>
          <a:p>
            <a:pPr marL="45720" indent="0">
              <a:buNone/>
            </a:pPr>
            <a:endParaRPr lang="tr-TR" dirty="0" smtClean="0"/>
          </a:p>
          <a:p>
            <a:pPr>
              <a:buFontTx/>
              <a:buChar char="-"/>
            </a:pPr>
            <a:r>
              <a:rPr lang="tr-TR" dirty="0" smtClean="0"/>
              <a:t>Başkalarının ne yaptığını öğrenme isteği</a:t>
            </a:r>
          </a:p>
          <a:p>
            <a:pPr>
              <a:buFontTx/>
              <a:buChar char="-"/>
            </a:pPr>
            <a:r>
              <a:rPr lang="tr-TR" dirty="0" smtClean="0"/>
              <a:t>Kendi hayatımızı başkalarının öğrenmesi isteği</a:t>
            </a:r>
          </a:p>
          <a:p>
            <a:pPr>
              <a:buFontTx/>
              <a:buChar char="-"/>
            </a:pPr>
            <a:r>
              <a:rPr lang="tr-TR" dirty="0" smtClean="0"/>
              <a:t>Takdir edilme, ilgi görme ihtiyacımızı karşılaması</a:t>
            </a:r>
          </a:p>
          <a:p>
            <a:pPr>
              <a:buFontTx/>
              <a:buChar char="-"/>
            </a:pPr>
            <a:r>
              <a:rPr lang="tr-TR" dirty="0" smtClean="0"/>
              <a:t>Gündemi takip etme isteği</a:t>
            </a:r>
          </a:p>
          <a:p>
            <a:pPr marL="45720" indent="0">
              <a:buNone/>
            </a:pPr>
            <a:endParaRPr lang="tr-TR" dirty="0"/>
          </a:p>
          <a:p>
            <a:pPr marL="45720" indent="0">
              <a:buNone/>
            </a:pPr>
            <a:endParaRPr lang="tr-TR" dirty="0"/>
          </a:p>
        </p:txBody>
      </p:sp>
      <p:sp>
        <p:nvSpPr>
          <p:cNvPr id="4" name="Oval 3"/>
          <p:cNvSpPr/>
          <p:nvPr/>
        </p:nvSpPr>
        <p:spPr>
          <a:xfrm>
            <a:off x="7524328" y="5473053"/>
            <a:ext cx="1368152" cy="126014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a:xfrm>
            <a:off x="179512" y="6431966"/>
            <a:ext cx="3024336" cy="301227"/>
          </a:xfrm>
        </p:spPr>
        <p:txBody>
          <a:bodyPr/>
          <a:lstStyle/>
          <a:p>
            <a:r>
              <a:rPr lang="nn-NO" dirty="0" smtClean="0"/>
              <a:t>Bozüyük Rehberlik ve Araştırma Merkezi, 2020</a:t>
            </a:r>
            <a:endParaRPr lang="tr-TR" dirty="0"/>
          </a:p>
        </p:txBody>
      </p:sp>
      <p:sp>
        <p:nvSpPr>
          <p:cNvPr id="8" name="Slayt Numarası Yer Tutucusu 7"/>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39123872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0958" y="260648"/>
            <a:ext cx="7315200" cy="1154097"/>
          </a:xfrm>
        </p:spPr>
        <p:txBody>
          <a:bodyPr>
            <a:normAutofit fontScale="90000"/>
          </a:bodyPr>
          <a:lstStyle/>
          <a:p>
            <a:r>
              <a:rPr lang="tr-TR" dirty="0" smtClean="0"/>
              <a:t>Çocuklarımız sosyal medyayı neden çok seviyor?</a:t>
            </a:r>
            <a:endParaRPr lang="tr-TR" dirty="0"/>
          </a:p>
        </p:txBody>
      </p:sp>
      <p:sp>
        <p:nvSpPr>
          <p:cNvPr id="3" name="İçerik Yer Tutucusu 2"/>
          <p:cNvSpPr>
            <a:spLocks noGrp="1"/>
          </p:cNvSpPr>
          <p:nvPr>
            <p:ph idx="1"/>
          </p:nvPr>
        </p:nvSpPr>
        <p:spPr>
          <a:xfrm>
            <a:off x="899592" y="1556792"/>
            <a:ext cx="7776864" cy="4968552"/>
          </a:xfrm>
        </p:spPr>
        <p:txBody>
          <a:bodyPr>
            <a:normAutofit/>
          </a:bodyPr>
          <a:lstStyle/>
          <a:p>
            <a:pPr marL="45720" indent="0">
              <a:buNone/>
            </a:pPr>
            <a:r>
              <a:rPr lang="tr-TR" dirty="0" smtClean="0"/>
              <a:t>Çocuklarımız sosyal medyayı kullanarak;</a:t>
            </a:r>
          </a:p>
          <a:p>
            <a:pPr marL="45720" indent="0">
              <a:buNone/>
            </a:pPr>
            <a:endParaRPr lang="tr-TR" dirty="0"/>
          </a:p>
          <a:p>
            <a:pPr>
              <a:buFontTx/>
              <a:buChar char="-"/>
            </a:pPr>
            <a:r>
              <a:rPr lang="tr-TR" dirty="0" smtClean="0"/>
              <a:t>Arkadaşları ile yüz yüze konuşamadıkları konuları mesajlar aracılığıyla konuşabiliyor,</a:t>
            </a:r>
          </a:p>
          <a:p>
            <a:pPr>
              <a:buFontTx/>
              <a:buChar char="-"/>
            </a:pPr>
            <a:r>
              <a:rPr lang="tr-TR" dirty="0" smtClean="0"/>
              <a:t>Fotoğraflarını paylaşarak arkadaşlarının kendisini ne kadar beğendiğini görebiliyor,</a:t>
            </a:r>
          </a:p>
          <a:p>
            <a:pPr>
              <a:buFontTx/>
              <a:buChar char="-"/>
            </a:pPr>
            <a:r>
              <a:rPr lang="tr-TR" dirty="0" smtClean="0"/>
              <a:t>Takipçi kazanarak arkadaş edinme ihtiyacını karşılayabiliyor,</a:t>
            </a:r>
          </a:p>
          <a:p>
            <a:pPr>
              <a:buFontTx/>
              <a:buChar char="-"/>
            </a:pPr>
            <a:r>
              <a:rPr lang="tr-TR" dirty="0" smtClean="0"/>
              <a:t>Uzaktaki arkadaşları ile anlık olarak iletişim kurabiliyor ve</a:t>
            </a:r>
          </a:p>
          <a:p>
            <a:pPr>
              <a:buFontTx/>
              <a:buChar char="-"/>
            </a:pPr>
            <a:r>
              <a:rPr lang="tr-TR" dirty="0" smtClean="0"/>
              <a:t>Arkadaşlarının neler yaptığını anlık olarak görebiliyorlar.</a:t>
            </a:r>
          </a:p>
          <a:p>
            <a:pPr>
              <a:buFontTx/>
              <a:buChar char="-"/>
            </a:pPr>
            <a:endParaRPr lang="tr-TR" dirty="0" smtClean="0"/>
          </a:p>
          <a:p>
            <a:pPr>
              <a:buFontTx/>
              <a:buChar char="-"/>
            </a:pPr>
            <a:endParaRPr lang="tr-TR" dirty="0"/>
          </a:p>
          <a:p>
            <a:pPr marL="45720" indent="0">
              <a:buNone/>
            </a:pPr>
            <a:r>
              <a:rPr lang="tr-TR" b="1" dirty="0" smtClean="0"/>
              <a:t>Bu açılardan bakınca sosyal medya kanalları oldukça çekici değil mi? </a:t>
            </a:r>
            <a:endParaRPr lang="tr-TR" b="1" dirty="0"/>
          </a:p>
        </p:txBody>
      </p:sp>
      <p:sp>
        <p:nvSpPr>
          <p:cNvPr id="4" name="Oval 3"/>
          <p:cNvSpPr/>
          <p:nvPr/>
        </p:nvSpPr>
        <p:spPr>
          <a:xfrm>
            <a:off x="7996158" y="5661248"/>
            <a:ext cx="1008112" cy="100811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a:xfrm>
            <a:off x="251520" y="6368133"/>
            <a:ext cx="4248472" cy="301227"/>
          </a:xfrm>
        </p:spPr>
        <p:txBody>
          <a:bodyPr/>
          <a:lstStyle/>
          <a:p>
            <a:r>
              <a:rPr lang="nn-NO" dirty="0" smtClean="0"/>
              <a:t>Bozüyük Rehberlik ve Araştırma Merkezi, 2020</a:t>
            </a:r>
            <a:endParaRPr lang="tr-TR" dirty="0"/>
          </a:p>
        </p:txBody>
      </p:sp>
      <p:sp>
        <p:nvSpPr>
          <p:cNvPr id="8" name="Slayt Numarası Yer Tutucusu 7"/>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14444882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764704"/>
            <a:ext cx="5256584" cy="1154097"/>
          </a:xfrm>
        </p:spPr>
        <p:txBody>
          <a:bodyPr>
            <a:normAutofit fontScale="90000"/>
          </a:bodyPr>
          <a:lstStyle/>
          <a:p>
            <a:r>
              <a:rPr lang="tr-TR" dirty="0" smtClean="0"/>
              <a:t>Sosyal Medyanın Yararları Nelerdir?</a:t>
            </a:r>
            <a:endParaRPr lang="tr-TR" dirty="0"/>
          </a:p>
        </p:txBody>
      </p:sp>
      <p:sp>
        <p:nvSpPr>
          <p:cNvPr id="3" name="İçerik Yer Tutucusu 2"/>
          <p:cNvSpPr>
            <a:spLocks noGrp="1"/>
          </p:cNvSpPr>
          <p:nvPr>
            <p:ph idx="1"/>
          </p:nvPr>
        </p:nvSpPr>
        <p:spPr>
          <a:xfrm>
            <a:off x="914400" y="2204863"/>
            <a:ext cx="7315200" cy="4104497"/>
          </a:xfrm>
        </p:spPr>
        <p:txBody>
          <a:bodyPr/>
          <a:lstStyle/>
          <a:p>
            <a:pPr marL="502920" indent="-457200">
              <a:buAutoNum type="arabicPeriod"/>
            </a:pPr>
            <a:r>
              <a:rPr lang="tr-TR" dirty="0" smtClean="0"/>
              <a:t>Kolayca iletişim kurmak</a:t>
            </a:r>
          </a:p>
          <a:p>
            <a:pPr marL="502920" indent="-457200">
              <a:buAutoNum type="arabicPeriod"/>
            </a:pPr>
            <a:r>
              <a:rPr lang="tr-TR" dirty="0" smtClean="0"/>
              <a:t>Kolayca dosya veya fotoğraf göndermek</a:t>
            </a:r>
          </a:p>
          <a:p>
            <a:pPr marL="502920" indent="-457200">
              <a:buAutoNum type="arabicPeriod"/>
            </a:pPr>
            <a:r>
              <a:rPr lang="tr-TR" dirty="0" smtClean="0"/>
              <a:t>Arkadaş edinme ve sosyalleşme imkanı bulmak</a:t>
            </a:r>
          </a:p>
          <a:p>
            <a:pPr marL="502920" indent="-457200">
              <a:buAutoNum type="arabicPeriod"/>
            </a:pPr>
            <a:r>
              <a:rPr lang="tr-TR" dirty="0" smtClean="0"/>
              <a:t>Yaratıcılığı ve hayal gücünü geliştirme</a:t>
            </a:r>
          </a:p>
          <a:p>
            <a:pPr marL="502920" indent="-457200">
              <a:buAutoNum type="arabicPeriod"/>
            </a:pPr>
            <a:r>
              <a:rPr lang="tr-TR" dirty="0" smtClean="0"/>
              <a:t>Kendini ifade edebilme imkanı bulabilmek</a:t>
            </a:r>
          </a:p>
          <a:p>
            <a:pPr marL="502920" indent="-457200">
              <a:buAutoNum type="arabicPeriod"/>
            </a:pPr>
            <a:endParaRPr lang="tr-TR" dirty="0"/>
          </a:p>
          <a:p>
            <a:pPr marL="502920" indent="-457200">
              <a:buAutoNum type="arabicPeriod"/>
            </a:pPr>
            <a:endParaRPr lang="tr-TR" dirty="0" smtClean="0"/>
          </a:p>
          <a:p>
            <a:pPr marL="45720" indent="0">
              <a:buNone/>
            </a:pPr>
            <a:r>
              <a:rPr lang="tr-TR" dirty="0" smtClean="0"/>
              <a:t>ÖLÇÜLÜ KULLANIMDA OLDUKÇA YARARLI KANALLARDIR. ANCAK DOĞRU KULLANILMADIĞINDA FARKLI ZARARLARI ORTAYA ÇIKABİLİR. </a:t>
            </a:r>
          </a:p>
          <a:p>
            <a:pPr marL="502920" indent="-457200">
              <a:buAutoNum type="arabicPeriod"/>
            </a:pPr>
            <a:endParaRPr lang="tr-TR" dirty="0" smtClean="0"/>
          </a:p>
          <a:p>
            <a:pPr marL="502920" indent="-457200">
              <a:buAutoNum type="arabicPeriod"/>
            </a:pPr>
            <a:endParaRPr lang="tr-TR" dirty="0" smtClean="0"/>
          </a:p>
          <a:p>
            <a:pPr marL="502920" indent="-457200">
              <a:buAutoNum type="arabicPeriod"/>
            </a:pPr>
            <a:endParaRPr lang="tr-TR" dirty="0" smtClean="0"/>
          </a:p>
        </p:txBody>
      </p:sp>
      <p:sp>
        <p:nvSpPr>
          <p:cNvPr id="4" name="Oval 3"/>
          <p:cNvSpPr/>
          <p:nvPr/>
        </p:nvSpPr>
        <p:spPr>
          <a:xfrm>
            <a:off x="7547520" y="5473053"/>
            <a:ext cx="1368152" cy="126014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a:xfrm>
            <a:off x="179512" y="6423373"/>
            <a:ext cx="3960440" cy="309820"/>
          </a:xfrm>
        </p:spPr>
        <p:txBody>
          <a:bodyPr/>
          <a:lstStyle/>
          <a:p>
            <a:r>
              <a:rPr lang="nn-NO" smtClean="0"/>
              <a:t>Bozüyük Rehberlik ve Araştırma Merkezi, 2020</a:t>
            </a:r>
            <a:endParaRPr lang="tr-TR"/>
          </a:p>
        </p:txBody>
      </p:sp>
      <p:sp>
        <p:nvSpPr>
          <p:cNvPr id="8" name="Slayt Numarası Yer Tutucusu 7"/>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34777797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1188" y="620688"/>
            <a:ext cx="7315200" cy="1154097"/>
          </a:xfrm>
        </p:spPr>
        <p:txBody>
          <a:bodyPr>
            <a:normAutofit fontScale="90000"/>
          </a:bodyPr>
          <a:lstStyle/>
          <a:p>
            <a:r>
              <a:rPr lang="tr-TR" dirty="0" smtClean="0"/>
              <a:t>Sosyal Medyanın Zararları Nelerdir?</a:t>
            </a:r>
            <a:endParaRPr lang="tr-TR" dirty="0"/>
          </a:p>
        </p:txBody>
      </p:sp>
      <p:sp>
        <p:nvSpPr>
          <p:cNvPr id="3" name="İçerik Yer Tutucusu 2"/>
          <p:cNvSpPr>
            <a:spLocks noGrp="1"/>
          </p:cNvSpPr>
          <p:nvPr>
            <p:ph idx="1"/>
          </p:nvPr>
        </p:nvSpPr>
        <p:spPr>
          <a:xfrm>
            <a:off x="899592" y="2132856"/>
            <a:ext cx="7315200" cy="3539527"/>
          </a:xfrm>
        </p:spPr>
        <p:txBody>
          <a:bodyPr>
            <a:normAutofit lnSpcReduction="10000"/>
          </a:bodyPr>
          <a:lstStyle/>
          <a:p>
            <a:pPr marL="502920" indent="-457200">
              <a:buAutoNum type="arabicPeriod"/>
            </a:pPr>
            <a:r>
              <a:rPr lang="tr-TR" dirty="0" smtClean="0"/>
              <a:t>Çocuğun adres ve telefon bilgilerinin yabancılar tarafından görünmesi</a:t>
            </a:r>
          </a:p>
          <a:p>
            <a:pPr marL="502920" indent="-457200">
              <a:buAutoNum type="arabicPeriod"/>
            </a:pPr>
            <a:r>
              <a:rPr lang="tr-TR" dirty="0" smtClean="0"/>
              <a:t>Çocuğun özel fotoğraflarının yabancılar tarafından görülmesi</a:t>
            </a:r>
          </a:p>
          <a:p>
            <a:pPr marL="502920" indent="-457200">
              <a:buAutoNum type="arabicPeriod"/>
            </a:pPr>
            <a:r>
              <a:rPr lang="tr-TR" dirty="0" smtClean="0"/>
              <a:t>Yabancılar tarafından gönderilen taciz edici mesajlar</a:t>
            </a:r>
          </a:p>
          <a:p>
            <a:pPr marL="502920" indent="-457200">
              <a:buAutoNum type="arabicPeriod"/>
            </a:pPr>
            <a:r>
              <a:rPr lang="tr-TR" dirty="0" smtClean="0"/>
              <a:t>Çocuğun beğenilme ihtiyacını karşılamak için vücudunu teşhir eden fotoğraflar paylaşması</a:t>
            </a:r>
          </a:p>
          <a:p>
            <a:pPr marL="502920" indent="-457200">
              <a:buAutoNum type="arabicPeriod"/>
            </a:pPr>
            <a:r>
              <a:rPr lang="tr-TR" dirty="0" smtClean="0"/>
              <a:t>Çocuğun arkadaşları ile internet üzerinden kavga etmesi, istemediği fotoğrafların arkadaşları tarafından paylaşılması</a:t>
            </a:r>
          </a:p>
          <a:p>
            <a:pPr marL="45720" indent="0">
              <a:buNone/>
            </a:pPr>
            <a:endParaRPr lang="tr-TR" dirty="0"/>
          </a:p>
          <a:p>
            <a:pPr marL="45720" indent="0">
              <a:buNone/>
            </a:pPr>
            <a:r>
              <a:rPr lang="tr-TR" dirty="0" smtClean="0"/>
              <a:t>Farklı zararları neler olabilir?</a:t>
            </a:r>
          </a:p>
          <a:p>
            <a:pPr marL="502920" indent="-457200">
              <a:buAutoNum type="arabicPeriod"/>
            </a:pPr>
            <a:endParaRPr lang="tr-TR" dirty="0"/>
          </a:p>
        </p:txBody>
      </p:sp>
      <p:sp>
        <p:nvSpPr>
          <p:cNvPr id="4" name="Oval 3"/>
          <p:cNvSpPr/>
          <p:nvPr/>
        </p:nvSpPr>
        <p:spPr>
          <a:xfrm>
            <a:off x="7524328" y="5473053"/>
            <a:ext cx="1368152" cy="126014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a:xfrm>
            <a:off x="323528" y="6237312"/>
            <a:ext cx="3960440" cy="360040"/>
          </a:xfrm>
        </p:spPr>
        <p:txBody>
          <a:bodyPr/>
          <a:lstStyle/>
          <a:p>
            <a:r>
              <a:rPr lang="nn-NO" dirty="0" smtClean="0"/>
              <a:t>Bozüyük Rehberlik ve Araştırma Merkezi, 2020</a:t>
            </a:r>
            <a:endParaRPr lang="tr-TR" dirty="0"/>
          </a:p>
        </p:txBody>
      </p:sp>
      <p:sp>
        <p:nvSpPr>
          <p:cNvPr id="8" name="Slayt Numarası Yer Tutucusu 7"/>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3144874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32656"/>
            <a:ext cx="7315200" cy="1154097"/>
          </a:xfrm>
        </p:spPr>
        <p:txBody>
          <a:bodyPr/>
          <a:lstStyle/>
          <a:p>
            <a:r>
              <a:rPr lang="tr-TR" dirty="0" smtClean="0"/>
              <a:t>Örnek Olay </a:t>
            </a:r>
            <a:r>
              <a:rPr lang="tr-TR" sz="2000" dirty="0" smtClean="0"/>
              <a:t>(Yaşanmıştır)</a:t>
            </a:r>
            <a:endParaRPr lang="tr-TR" sz="2000" dirty="0"/>
          </a:p>
        </p:txBody>
      </p:sp>
      <p:sp>
        <p:nvSpPr>
          <p:cNvPr id="3" name="İçerik Yer Tutucusu 2"/>
          <p:cNvSpPr>
            <a:spLocks noGrp="1"/>
          </p:cNvSpPr>
          <p:nvPr>
            <p:ph idx="1"/>
          </p:nvPr>
        </p:nvSpPr>
        <p:spPr>
          <a:xfrm>
            <a:off x="755576" y="1844824"/>
            <a:ext cx="7315200" cy="4536504"/>
          </a:xfrm>
        </p:spPr>
        <p:txBody>
          <a:bodyPr>
            <a:normAutofit fontScale="92500" lnSpcReduction="10000"/>
          </a:bodyPr>
          <a:lstStyle/>
          <a:p>
            <a:pPr marL="45720" indent="0" algn="just">
              <a:buNone/>
            </a:pPr>
            <a:r>
              <a:rPr lang="tr-TR" dirty="0" smtClean="0"/>
              <a:t>Kübra (temsili isim) kendi dış görünüşünden memnun olmayan, 14 yaşında bir çocuktur. Arkadaşları bazen kilosu, boyu ve kullandığı gözlük ile ilgili ona lakaplar takmaktadır. Kübra kendisini güzel hissetmemektedir. Arkadaşlarına kendisinin güzel bir kız olduğunu kanıtlayabilmek için Facebook’a sürekli kendi fotoğraflarını yüklemektedir ve arkadaşlarının o fotoğrafları beğenmesini beklemektedir. Kübra’nın paylaştığı fotoğrafları gören, tanımadığı bir yabancı kendisine mesaj gönderir ve ona çok güzel olduğunu söyler. Hayatında ilk kez birisi ona güzel olduğunu söyler ve Kübra çok heyecanlanır. Bu mesajı gönderen yabancı bile sohbete devam eder. Yabancı, Kübra’nın güvenini kazandıktan sonra ondan çıplak fotoğraflar istemeye başlar ve Kübra ona güvendiği için bu fotoğrafları gönderir. Daha sonra bu yabancı, Kübra’yı farklı fotoğraflar yollamazsa şu ana dek yolladıklarını internette yayınlamakla tehdit eder. Kübra, beğenilmeye duyduğu ihtiyacın kurbanı olmuştur. </a:t>
            </a:r>
            <a:endParaRPr lang="tr-TR" dirty="0"/>
          </a:p>
        </p:txBody>
      </p:sp>
      <p:sp>
        <p:nvSpPr>
          <p:cNvPr id="4" name="Oval 3"/>
          <p:cNvSpPr/>
          <p:nvPr/>
        </p:nvSpPr>
        <p:spPr>
          <a:xfrm>
            <a:off x="7812360" y="5805264"/>
            <a:ext cx="1080120" cy="92748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a:xfrm>
            <a:off x="179512" y="6431521"/>
            <a:ext cx="3960440" cy="301227"/>
          </a:xfrm>
        </p:spPr>
        <p:txBody>
          <a:bodyPr/>
          <a:lstStyle/>
          <a:p>
            <a:r>
              <a:rPr lang="nn-NO" dirty="0" smtClean="0"/>
              <a:t>Bozüyük Rehberlik ve Araştırma Merkezi, 2020</a:t>
            </a:r>
            <a:endParaRPr lang="tr-TR" dirty="0"/>
          </a:p>
        </p:txBody>
      </p:sp>
      <p:sp>
        <p:nvSpPr>
          <p:cNvPr id="8" name="Slayt Numarası Yer Tutucusu 7"/>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7194192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404664"/>
            <a:ext cx="7315200" cy="1430053"/>
          </a:xfrm>
        </p:spPr>
        <p:txBody>
          <a:bodyPr>
            <a:normAutofit/>
          </a:bodyPr>
          <a:lstStyle/>
          <a:p>
            <a:r>
              <a:rPr lang="tr-TR" dirty="0" smtClean="0"/>
              <a:t>Çocuklarımız Sosyal Medyayı Nasıl ve Ne Kadar Kullanmalı?</a:t>
            </a:r>
            <a:endParaRPr lang="tr-TR" dirty="0"/>
          </a:p>
        </p:txBody>
      </p:sp>
      <p:sp>
        <p:nvSpPr>
          <p:cNvPr id="3" name="İçerik Yer Tutucusu 2"/>
          <p:cNvSpPr>
            <a:spLocks noGrp="1"/>
          </p:cNvSpPr>
          <p:nvPr>
            <p:ph idx="1"/>
          </p:nvPr>
        </p:nvSpPr>
        <p:spPr>
          <a:xfrm>
            <a:off x="899592" y="2132857"/>
            <a:ext cx="7315200" cy="2736304"/>
          </a:xfrm>
        </p:spPr>
        <p:txBody>
          <a:bodyPr/>
          <a:lstStyle/>
          <a:p>
            <a:pPr marL="502920" indent="-457200">
              <a:buAutoNum type="arabicPeriod"/>
            </a:pPr>
            <a:r>
              <a:rPr lang="tr-TR" dirty="0" smtClean="0"/>
              <a:t>Okul öncesi ve ilkokul döneminde çocukların sosyal medya kanallarını kullanmaması en yararlı seçenek olarak görünmektedir. </a:t>
            </a:r>
          </a:p>
          <a:p>
            <a:pPr marL="502920" indent="-457200">
              <a:buAutoNum type="arabicPeriod"/>
            </a:pPr>
            <a:r>
              <a:rPr lang="tr-TR" dirty="0" smtClean="0"/>
              <a:t>Ortaokulda ailesinin gözetiminde günlük 45 dakikayı aşmayacak şekilde kullanmalıdır.</a:t>
            </a:r>
          </a:p>
          <a:p>
            <a:pPr marL="502920" indent="-457200">
              <a:buAutoNum type="arabicPeriod"/>
            </a:pPr>
            <a:r>
              <a:rPr lang="tr-TR" dirty="0" smtClean="0"/>
              <a:t>Lisede ailenin biraz daha az gözetimi ile günlük 1 saati geçmemelidir.</a:t>
            </a:r>
            <a:endParaRPr lang="tr-TR" dirty="0"/>
          </a:p>
        </p:txBody>
      </p:sp>
      <p:sp>
        <p:nvSpPr>
          <p:cNvPr id="4" name="Oval 3"/>
          <p:cNvSpPr/>
          <p:nvPr/>
        </p:nvSpPr>
        <p:spPr>
          <a:xfrm>
            <a:off x="7524328" y="5473053"/>
            <a:ext cx="1368152" cy="126014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1"/>
          </p:nvPr>
        </p:nvSpPr>
        <p:spPr>
          <a:xfrm>
            <a:off x="251520" y="6309320"/>
            <a:ext cx="3816424" cy="423873"/>
          </a:xfrm>
        </p:spPr>
        <p:txBody>
          <a:bodyPr/>
          <a:lstStyle/>
          <a:p>
            <a:r>
              <a:rPr lang="nn-NO" dirty="0" smtClean="0"/>
              <a:t>Bozüyük Rehberlik ve Araştırma Merkezi, 2020</a:t>
            </a:r>
            <a:endParaRPr lang="tr-TR" dirty="0"/>
          </a:p>
        </p:txBody>
      </p:sp>
      <p:sp>
        <p:nvSpPr>
          <p:cNvPr id="8" name="Slayt Numarası Yer Tutucusu 7"/>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3715352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if">
  <a:themeElements>
    <a:clrScheme name="Perspektif">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if">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182</TotalTime>
  <Words>1176</Words>
  <Application>Microsoft Office PowerPoint</Application>
  <PresentationFormat>Ekran Gösterisi (4:3)</PresentationFormat>
  <Paragraphs>167</Paragraphs>
  <Slides>34</Slides>
  <Notes>1</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Perspektif</vt:lpstr>
      <vt:lpstr>SOSYAL MEDYA NEDİR? ÇOCUKLARIMIZ SOSYAL MEDYAYI NASIL KULLANMALI?</vt:lpstr>
      <vt:lpstr>Sosyal Nedir? Medya Nedir?</vt:lpstr>
      <vt:lpstr>Sosyal Medya Kanalları Hangileridir?</vt:lpstr>
      <vt:lpstr>Sosyal Medyaya Neden Düşkünüz?</vt:lpstr>
      <vt:lpstr>Çocuklarımız sosyal medyayı neden çok seviyor?</vt:lpstr>
      <vt:lpstr>Sosyal Medyanın Yararları Nelerdir?</vt:lpstr>
      <vt:lpstr>Sosyal Medyanın Zararları Nelerdir?</vt:lpstr>
      <vt:lpstr>Örnek Olay (Yaşanmıştır)</vt:lpstr>
      <vt:lpstr>Çocuklarımız Sosyal Medyayı Nasıl ve Ne Kadar Kullanmalı?</vt:lpstr>
      <vt:lpstr>PowerPoint Sunusu</vt:lpstr>
      <vt:lpstr>PowerPoint Sunusu</vt:lpstr>
      <vt:lpstr>FACEBOOK (Telefon)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INSTAGRAM (Telefon)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MEDYA NEDİR? ÇOCUKLARIMIZ SOSYAL MEDYAYI NASIL KULLANMALI?</dc:title>
  <dc:creator>w7</dc:creator>
  <cp:lastModifiedBy>w7</cp:lastModifiedBy>
  <cp:revision>21</cp:revision>
  <dcterms:created xsi:type="dcterms:W3CDTF">2020-01-22T13:06:35Z</dcterms:created>
  <dcterms:modified xsi:type="dcterms:W3CDTF">2020-01-23T08:03:24Z</dcterms:modified>
</cp:coreProperties>
</file>