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44"/>
  </p:notesMasterIdLst>
  <p:sldIdLst>
    <p:sldId id="256" r:id="rId2"/>
    <p:sldId id="509" r:id="rId3"/>
    <p:sldId id="537" r:id="rId4"/>
    <p:sldId id="510" r:id="rId5"/>
    <p:sldId id="511" r:id="rId6"/>
    <p:sldId id="513" r:id="rId7"/>
    <p:sldId id="517" r:id="rId8"/>
    <p:sldId id="519" r:id="rId9"/>
    <p:sldId id="520" r:id="rId10"/>
    <p:sldId id="522" r:id="rId11"/>
    <p:sldId id="512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5" r:id="rId20"/>
    <p:sldId id="534" r:id="rId21"/>
    <p:sldId id="536" r:id="rId22"/>
    <p:sldId id="538" r:id="rId23"/>
    <p:sldId id="539" r:id="rId24"/>
    <p:sldId id="541" r:id="rId25"/>
    <p:sldId id="542" r:id="rId26"/>
    <p:sldId id="543" r:id="rId27"/>
    <p:sldId id="544" r:id="rId28"/>
    <p:sldId id="545" r:id="rId29"/>
    <p:sldId id="546" r:id="rId30"/>
    <p:sldId id="547" r:id="rId31"/>
    <p:sldId id="548" r:id="rId32"/>
    <p:sldId id="549" r:id="rId33"/>
    <p:sldId id="550" r:id="rId34"/>
    <p:sldId id="551" r:id="rId35"/>
    <p:sldId id="552" r:id="rId36"/>
    <p:sldId id="553" r:id="rId37"/>
    <p:sldId id="554" r:id="rId38"/>
    <p:sldId id="555" r:id="rId39"/>
    <p:sldId id="556" r:id="rId40"/>
    <p:sldId id="557" r:id="rId41"/>
    <p:sldId id="558" r:id="rId42"/>
    <p:sldId id="559" r:id="rId43"/>
  </p:sldIdLst>
  <p:sldSz cx="9144000" cy="6858000" type="screen4x3"/>
  <p:notesSz cx="6858000" cy="9144000"/>
  <p:embeddedFontLst>
    <p:embeddedFont>
      <p:font typeface="Shadows Into Light" charset="-94"/>
      <p:regular r:id="rId45"/>
    </p:embeddedFont>
    <p:embeddedFont>
      <p:font typeface="Arial Unicode MS" pitchFamily="34" charset="-128"/>
      <p:regular r:id="rId46"/>
    </p:embeddedFont>
    <p:embeddedFont>
      <p:font typeface="Varela Round" charset="-79"/>
      <p:regular r:id="rId47"/>
    </p:embeddedFont>
    <p:embeddedFont>
      <p:font typeface="Calibri Light" pitchFamily="34" charset="0"/>
      <p:regular r:id="rId48"/>
      <p:italic r:id="rId49"/>
    </p:embeddedFon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8A175BD-053A-4646-8B25-CE51EBA26AF1}">
  <a:tblStyle styleId="{68A175BD-053A-4646-8B25-CE51EBA26AF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 autoAdjust="0"/>
    <p:restoredTop sz="94660"/>
  </p:normalViewPr>
  <p:slideViewPr>
    <p:cSldViewPr>
      <p:cViewPr>
        <p:scale>
          <a:sx n="80" d="100"/>
          <a:sy n="80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279533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630650" y="2655750"/>
            <a:ext cx="58826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099" cy="910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buClr>
                <a:srgbClr val="979CB8"/>
              </a:buClr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20675" y="1533250"/>
            <a:ext cx="3060325" cy="15325"/>
          </a:xfrm>
          <a:custGeom>
            <a:avLst/>
            <a:gdLst/>
            <a:ahLst/>
            <a:cxnLst/>
            <a:rect l="0" t="0" r="0" b="0"/>
            <a:pathLst>
              <a:path w="122413" h="613" extrusionOk="0">
                <a:moveTo>
                  <a:pt x="0" y="317"/>
                </a:moveTo>
                <a:cubicBezTo>
                  <a:pt x="40796" y="1116"/>
                  <a:pt x="81608" y="0"/>
                  <a:pt x="122413" y="0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8" name="Shape 28"/>
          <p:cNvSpPr/>
          <p:nvPr/>
        </p:nvSpPr>
        <p:spPr>
          <a:xfrm>
            <a:off x="3068250" y="1577725"/>
            <a:ext cx="3226850" cy="15875"/>
          </a:xfrm>
          <a:custGeom>
            <a:avLst/>
            <a:gdLst/>
            <a:ahLst/>
            <a:cxnLst/>
            <a:rect l="0" t="0" r="0" b="0"/>
            <a:pathLst>
              <a:path w="129074" h="635" extrusionOk="0">
                <a:moveTo>
                  <a:pt x="0" y="0"/>
                </a:moveTo>
                <a:cubicBezTo>
                  <a:pt x="43025" y="0"/>
                  <a:pt x="86048" y="635"/>
                  <a:pt x="129074" y="635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24550" y="689775"/>
            <a:ext cx="7547699" cy="91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>
              <a:spcBef>
                <a:spcPts val="0"/>
              </a:spcBef>
              <a:buClr>
                <a:srgbClr val="505670"/>
              </a:buClr>
              <a:buSzPct val="100000"/>
              <a:buFont typeface="Shadows Into Light"/>
              <a:buNone/>
              <a:defRPr sz="3000">
                <a:solidFill>
                  <a:srgbClr val="505670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299" cy="408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505670"/>
              </a:buClr>
              <a:buSzPct val="100000"/>
              <a:buFont typeface="Varela Round"/>
              <a:buChar char="▧"/>
              <a:defRPr sz="24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○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505670"/>
              </a:buClr>
              <a:buSzPct val="100000"/>
              <a:buFont typeface="Varela Round"/>
              <a:buChar char="■"/>
              <a:defRPr sz="20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●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○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05670"/>
              </a:buClr>
              <a:buSzPct val="100000"/>
              <a:buFont typeface="Varela Round"/>
              <a:buChar char="■"/>
              <a:defRPr sz="1600">
                <a:solidFill>
                  <a:srgbClr val="505670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81" r:id="rId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4.xml"/><Relationship Id="rId18" Type="http://schemas.openxmlformats.org/officeDocument/2006/relationships/slide" Target="slide39.xml"/><Relationship Id="rId3" Type="http://schemas.openxmlformats.org/officeDocument/2006/relationships/slide" Target="slide24.xml"/><Relationship Id="rId21" Type="http://schemas.openxmlformats.org/officeDocument/2006/relationships/slide" Target="slide42.xml"/><Relationship Id="rId7" Type="http://schemas.openxmlformats.org/officeDocument/2006/relationships/slide" Target="slide28.xml"/><Relationship Id="rId12" Type="http://schemas.openxmlformats.org/officeDocument/2006/relationships/slide" Target="slide33.xml"/><Relationship Id="rId17" Type="http://schemas.openxmlformats.org/officeDocument/2006/relationships/slide" Target="slide38.xml"/><Relationship Id="rId2" Type="http://schemas.openxmlformats.org/officeDocument/2006/relationships/slide" Target="slide23.xml"/><Relationship Id="rId16" Type="http://schemas.openxmlformats.org/officeDocument/2006/relationships/slide" Target="slide37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7.xml"/><Relationship Id="rId11" Type="http://schemas.openxmlformats.org/officeDocument/2006/relationships/slide" Target="slide32.xml"/><Relationship Id="rId5" Type="http://schemas.openxmlformats.org/officeDocument/2006/relationships/slide" Target="slide26.xml"/><Relationship Id="rId15" Type="http://schemas.openxmlformats.org/officeDocument/2006/relationships/slide" Target="slide36.xml"/><Relationship Id="rId10" Type="http://schemas.openxmlformats.org/officeDocument/2006/relationships/slide" Target="slide31.xml"/><Relationship Id="rId19" Type="http://schemas.openxmlformats.org/officeDocument/2006/relationships/slide" Target="slide40.xml"/><Relationship Id="rId4" Type="http://schemas.openxmlformats.org/officeDocument/2006/relationships/slide" Target="slide25.xml"/><Relationship Id="rId9" Type="http://schemas.openxmlformats.org/officeDocument/2006/relationships/slide" Target="slide30.xml"/><Relationship Id="rId14" Type="http://schemas.openxmlformats.org/officeDocument/2006/relationships/slide" Target="slide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827584" y="692696"/>
            <a:ext cx="7560840" cy="554461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6600" b="1" dirty="0" smtClean="0"/>
              <a:t>MESLEKİ İLGİ,</a:t>
            </a:r>
            <a:br>
              <a:rPr lang="tr-TR" sz="6600" b="1" dirty="0" smtClean="0"/>
            </a:br>
            <a:r>
              <a:rPr lang="tr-TR" sz="6600" b="1" dirty="0" smtClean="0"/>
              <a:t> YETENEK VE DEGERLER</a:t>
            </a:r>
            <a:endParaRPr lang="en" sz="6600" b="1" dirty="0"/>
          </a:p>
        </p:txBody>
      </p:sp>
      <p:pic>
        <p:nvPicPr>
          <p:cNvPr id="1029" name="Picture 5" descr="C:\Users\Rehberlik 1\Desktop\ŞAPKAS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3861048"/>
            <a:ext cx="285750" cy="20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16024" y="-27384"/>
            <a:ext cx="8604448" cy="1731113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YETENEKLER-MESLEKLER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99592" y="206084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Şekil Uzay Yeteneği</a:t>
            </a:r>
          </a:p>
          <a:p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İnşaat, Makine, Harita Kadastro Mühendislikleri, Mimarlık, Endüstriyel Tasarım, Grafik, Tasarım, Diş Hekimliği vb. </a:t>
            </a:r>
            <a:endParaRPr lang="tr-T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862317"/>
            <a:ext cx="7992888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 ALANLARI-MESLEKLER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32048" y="1640989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Temel Bilim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0850" indent="-95250"/>
            <a:r>
              <a:rPr lang="tr-T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Matematik, Veterinerlik, Kimya, Tıp,      Biyoloji, Fizik, Mühendislikler vb. </a:t>
            </a:r>
          </a:p>
          <a:p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Sosyal Bilim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1813">
              <a:tabLst>
                <a:tab pos="531813" algn="l"/>
              </a:tabLst>
            </a:pP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Hukuk, Siyaset Bilim, Sosyoloji,           Psikoloji, İlahiyat vb. </a:t>
            </a: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862317"/>
            <a:ext cx="7992888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 ALANLARI-MESLEKLER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32048" y="1701383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Canlı Varlık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27063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Ziraat Fakültesi, Veterinerlik vb.</a:t>
            </a:r>
          </a:p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Mekanik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23900" indent="-96838"/>
            <a:r>
              <a:rPr lang="tr-T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Makine, Elektrik Elektronik, </a:t>
            </a:r>
            <a:r>
              <a:rPr lang="tr-TR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Mekatronik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Mühendislikleri vb. </a:t>
            </a: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862317"/>
            <a:ext cx="7992888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 ALANLARI-MESLEKLER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323528" y="1773391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İkna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1813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Gazetecilik, Yazarlık, Diplomatlık, Hukuk, Öğretmenlik, Din Görevlisi vb. </a:t>
            </a:r>
          </a:p>
          <a:p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Ticaret</a:t>
            </a:r>
          </a:p>
          <a:p>
            <a:pPr indent="627063"/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627063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İşletme, Pazarlama, Reklâmcılık vb. </a:t>
            </a: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862317"/>
            <a:ext cx="7992888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 ALANLARI-MESLEKLER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32048" y="1231007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3600" b="1" dirty="0" smtClean="0">
              <a:solidFill>
                <a:srgbClr val="7030A0"/>
              </a:solidFill>
            </a:endParaRP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 Ayrıntıları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31813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Büro Yönetimi ve Sekreterlik, </a:t>
            </a:r>
          </a:p>
          <a:p>
            <a:pPr marL="531813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Muhasebe vb. 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Edebiyat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 ve Edebiyat, Basın Yayın vb</a:t>
            </a:r>
            <a:r>
              <a:rPr lang="tr-T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862317"/>
            <a:ext cx="7992888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 ALANLARI-MESLEKLER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32048" y="1701383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Güzel Sanatlar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23900" indent="-368300"/>
            <a:r>
              <a:rPr lang="tr-T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Resim, Heykel, Fotoğrafçılık, İç Mimarlık,     </a:t>
            </a:r>
          </a:p>
          <a:p>
            <a:pPr marL="723900" indent="-368300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El sanatları vb. </a:t>
            </a:r>
          </a:p>
          <a:p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Sosyal Yardım</a:t>
            </a:r>
          </a:p>
          <a:p>
            <a:pPr indent="723900"/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450850"/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Psikoloji, Çocuk Gelişimi vb.</a:t>
            </a: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862317"/>
            <a:ext cx="7992888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 ALANLARI-MESLEKLER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432048" y="2034714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Müzik</a:t>
            </a:r>
          </a:p>
          <a:p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Konservatuar bölümleri vb.</a:t>
            </a: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tr-TR" sz="3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89775"/>
            <a:ext cx="7920880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DEGERLER VE MESLEKLER</a:t>
            </a:r>
            <a:r>
              <a:rPr lang="tr-TR" sz="5400" b="1" dirty="0" smtClean="0"/>
              <a:t> </a:t>
            </a:r>
            <a:endParaRPr lang="tr-TR" sz="5400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99592" y="1722265"/>
            <a:ext cx="7488832" cy="4082999"/>
          </a:xfrm>
        </p:spPr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Yaratıcılık</a:t>
            </a:r>
          </a:p>
          <a:p>
            <a:pPr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Resim, Grafik, Mimarlık, İç Mimarlık, Dekorasyon, Öğretmenlik vb</a:t>
            </a:r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Yarışma</a:t>
            </a:r>
          </a:p>
          <a:p>
            <a:pPr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Bilim insanları, sporcular vb.</a:t>
            </a:r>
          </a:p>
          <a:p>
            <a:pPr>
              <a:buNone/>
            </a:pPr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91680" y="260648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89775"/>
            <a:ext cx="7920880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DEGERLER VE MESLEKLER</a:t>
            </a:r>
            <a:r>
              <a:rPr lang="tr-TR" sz="5400" b="1" dirty="0" smtClean="0"/>
              <a:t> </a:t>
            </a:r>
            <a:endParaRPr lang="tr-TR" sz="5400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3568" y="1556792"/>
            <a:ext cx="8352928" cy="4082999"/>
          </a:xfrm>
        </p:spPr>
        <p:txBody>
          <a:bodyPr/>
          <a:lstStyle/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Düzenli Yaşam</a:t>
            </a:r>
          </a:p>
          <a:p>
            <a:pPr indent="177800"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3050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Devlet Sektöründe, Büro İşlerinde vb.</a:t>
            </a:r>
            <a:r>
              <a:rPr lang="tr-TR" sz="32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tr-TR" sz="3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İşbirliği </a:t>
            </a:r>
          </a:p>
          <a:p>
            <a:pPr indent="273050"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3050">
              <a:buNone/>
              <a:tabLst>
                <a:tab pos="273050" algn="l"/>
              </a:tabLst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Mühendislik, Öğretmenlik, Terzilik,    Eczacılık, Tıp, Aşçılık vb.</a:t>
            </a:r>
          </a:p>
          <a:p>
            <a:pPr marL="273050">
              <a:buNone/>
              <a:tabLst>
                <a:tab pos="273050" algn="l"/>
              </a:tabLst>
            </a:pPr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</a:pPr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sz="3600" b="1" dirty="0" smtClean="0"/>
          </a:p>
          <a:p>
            <a:pPr>
              <a:buNone/>
            </a:pPr>
            <a:endParaRPr lang="tr-TR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3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91680" y="260648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89775"/>
            <a:ext cx="7920880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DEGERLER VE MESLEKLER</a:t>
            </a:r>
            <a:r>
              <a:rPr lang="tr-TR" sz="5400" b="1" dirty="0" smtClean="0"/>
              <a:t> </a:t>
            </a:r>
            <a:endParaRPr lang="tr-TR" sz="5400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27585" y="1578249"/>
            <a:ext cx="8136903" cy="4082999"/>
          </a:xfrm>
        </p:spPr>
        <p:txBody>
          <a:bodyPr/>
          <a:lstStyle/>
          <a:p>
            <a:pPr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Değişiklik </a:t>
            </a:r>
          </a:p>
          <a:p>
            <a:pPr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3050" indent="-273050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Gazetecilik, Pazarlamacılık, Arkeoloji,   Müfettişlik, Turizm Rehberliği vb.</a:t>
            </a:r>
          </a:p>
          <a:p>
            <a:pPr marL="273050" indent="-273050">
              <a:buNone/>
            </a:pPr>
            <a:endParaRPr lang="tr-TR" sz="3200" b="1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3050" indent="-273050" algn="ctr">
              <a:buNone/>
            </a:pPr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Liderlik</a:t>
            </a:r>
          </a:p>
          <a:p>
            <a:pPr>
              <a:buNone/>
            </a:pPr>
            <a:endParaRPr lang="tr-TR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indent="-177800">
              <a:buNone/>
            </a:pPr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Her meslekte liderlik ve yöneticilik pozisyonuna gelinebilir.</a:t>
            </a:r>
          </a:p>
          <a:p>
            <a:pPr>
              <a:buNone/>
            </a:pPr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91680" y="260648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088099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YARASA VE KOYLU OYUNU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4716016" y="1556792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latin typeface="Shadows Into Light" charset="-94"/>
              </a:rPr>
              <a:t>..</a:t>
            </a:r>
            <a:endParaRPr lang="tr-TR" sz="5400" b="1" dirty="0">
              <a:solidFill>
                <a:srgbClr val="7030A0"/>
              </a:solidFill>
              <a:latin typeface="Shadows Into Light" charset="-94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724128" y="1556792"/>
            <a:ext cx="36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>
                <a:solidFill>
                  <a:srgbClr val="7030A0"/>
                </a:solidFill>
                <a:latin typeface="Shadows Into Light" charset="-94"/>
              </a:rPr>
              <a:t>..</a:t>
            </a:r>
            <a:endParaRPr lang="tr-TR" sz="5400" b="1" dirty="0">
              <a:solidFill>
                <a:srgbClr val="7030A0"/>
              </a:solidFill>
              <a:latin typeface="Shadows Into Light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689775"/>
            <a:ext cx="7920880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DEGERLER VE MESLEKLER</a:t>
            </a:r>
            <a:r>
              <a:rPr lang="tr-TR" sz="5400" b="1" dirty="0" smtClean="0"/>
              <a:t> </a:t>
            </a:r>
            <a:endParaRPr lang="tr-TR" sz="5400" b="1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992888" cy="4516865"/>
          </a:xfrm>
        </p:spPr>
        <p:txBody>
          <a:bodyPr/>
          <a:lstStyle/>
          <a:p>
            <a:pPr algn="ctr">
              <a:buNone/>
            </a:pPr>
            <a:r>
              <a:rPr lang="tr-TR" sz="31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Ün Sahibi Olma</a:t>
            </a:r>
          </a:p>
          <a:p>
            <a:pPr>
              <a:buNone/>
            </a:pPr>
            <a:endParaRPr lang="tr-TR" sz="3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>
              <a:buNone/>
            </a:pPr>
            <a:r>
              <a:rPr lang="tr-TR" sz="31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Çeşitli sanat dalları, tiyatro, sinema, televizyon, gazetecilik, yazarlık vb</a:t>
            </a:r>
          </a:p>
          <a:p>
            <a:pPr marL="177800">
              <a:buNone/>
            </a:pPr>
            <a:endParaRPr lang="tr-TR" sz="3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 algn="ctr">
              <a:buNone/>
            </a:pPr>
            <a:r>
              <a:rPr lang="tr-TR" sz="31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Kazanç</a:t>
            </a:r>
          </a:p>
          <a:p>
            <a:pPr marL="177800">
              <a:buNone/>
            </a:pPr>
            <a:endParaRPr lang="tr-TR" sz="31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7800">
              <a:buNone/>
            </a:pPr>
            <a:r>
              <a:rPr lang="tr-TR" sz="31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Bazı kişiler için yüksek kazanç elde etmek diğer kriterlere göre çok daha önemli olabilir.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91680" y="260648"/>
            <a:ext cx="7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sz="5400" dirty="0" smtClean="0">
                <a:solidFill>
                  <a:srgbClr val="7030A0"/>
                </a:solidFill>
                <a:latin typeface="Shadows Into Light" charset="-94"/>
              </a:rPr>
              <a:t>ETKİNLİK</a:t>
            </a:r>
            <a:endParaRPr lang="tr-TR" sz="5400" dirty="0">
              <a:solidFill>
                <a:srgbClr val="7030A0"/>
              </a:solidFill>
              <a:latin typeface="Shadows Into Light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004048" y="1340768"/>
            <a:ext cx="194421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7500" y="116632"/>
          <a:ext cx="4896548" cy="6552730"/>
        </p:xfrm>
        <a:graphic>
          <a:graphicData uri="http://schemas.openxmlformats.org/drawingml/2006/table">
            <a:tbl>
              <a:tblPr/>
              <a:tblGrid>
                <a:gridCol w="1224137"/>
                <a:gridCol w="1224137"/>
                <a:gridCol w="1224137"/>
                <a:gridCol w="1224137"/>
              </a:tblGrid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 Light" pitchFamily="34" charset="0"/>
                          <a:cs typeface="Calibri Light" pitchFamily="34" charset="0"/>
                          <a:hlinkClick r:id="rId2" action="ppaction://hlinksldjump"/>
                        </a:rPr>
                        <a:t>İTFAİYECİ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3" action="ppaction://hlinksldjump"/>
                        </a:rPr>
                        <a:t>ARKEOLOG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4" action="ppaction://hlinksldjump"/>
                        </a:rPr>
                        <a:t>MİMAR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5" action="ppaction://hlinksldjump"/>
                        </a:rPr>
                        <a:t>LOJİSTİK ELEMANI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6" action="ppaction://hlinksldjump"/>
                        </a:rPr>
                        <a:t>GRAFİK TASARIM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7" action="ppaction://hlinksldjump"/>
                        </a:rPr>
                        <a:t>FOTOGRAF SANATÇISI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8" action="ppaction://hlinksldjump"/>
                        </a:rPr>
                        <a:t>MAKİNİST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9" action="ppaction://hlinksldjump"/>
                        </a:rPr>
                        <a:t>AŞÇI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0" action="ppaction://hlinksldjump"/>
                        </a:rPr>
                        <a:t>DİYETİSYEN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1" action="ppaction://hlinksldjump"/>
                        </a:rPr>
                        <a:t>ECZACI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2" action="ppaction://hlinksldjump"/>
                        </a:rPr>
                        <a:t>BİLİŞİM SİSTEMLERİ MÜHENDİSİ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3" action="ppaction://hlinksldjump"/>
                        </a:rPr>
                        <a:t>TERZİ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4" action="ppaction://hlinksldjump"/>
                        </a:rPr>
                        <a:t>RESSAM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5" action="ppaction://hlinksldjump"/>
                        </a:rPr>
                        <a:t>HAKEM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6" action="ppaction://hlinksldjump"/>
                        </a:rPr>
                        <a:t>ASTRONOM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7" action="ppaction://hlinksldjump"/>
                        </a:rPr>
                        <a:t>TERCÜMAN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131054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8" action="ppaction://hlinksldjump"/>
                        </a:rPr>
                        <a:t>ANTRANÖR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19" action="ppaction://hlinksldjump"/>
                        </a:rPr>
                        <a:t>MUHABİR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0" action="ppaction://hlinksldjump"/>
                        </a:rPr>
                        <a:t>BANKACI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rId21" action="ppaction://hlinksldjump"/>
                        </a:rPr>
                        <a:t>SAVCI</a:t>
                      </a:r>
                      <a:endParaRPr lang="tr-TR" sz="10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7092280" y="476672"/>
            <a:ext cx="1944216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alibri Light" pitchFamily="34" charset="0"/>
                <a:cs typeface="Calibri Light" pitchFamily="34" charset="0"/>
              </a:rPr>
              <a:t>YETENEKLER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Sözel Yetenek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Sayısal Yetenek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Göz-el koordinasyonu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Parmak becerisi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El becerisi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Şekil-Uzay İlişkileri</a:t>
            </a:r>
          </a:p>
          <a:p>
            <a:endParaRPr lang="tr-TR" sz="1600" dirty="0" smtClean="0">
              <a:latin typeface="Calibri Light" pitchFamily="34" charset="0"/>
              <a:cs typeface="Calibri Light" pitchFamily="34" charset="0"/>
            </a:endParaRPr>
          </a:p>
          <a:p>
            <a:endParaRPr lang="tr-TR" sz="1600" dirty="0" smtClean="0">
              <a:latin typeface="Calibri Light" pitchFamily="34" charset="0"/>
              <a:cs typeface="Calibri Light" pitchFamily="34" charset="0"/>
            </a:endParaRPr>
          </a:p>
          <a:p>
            <a:endParaRPr lang="tr-TR" sz="16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228184" y="3645024"/>
            <a:ext cx="1944216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alibri Light" pitchFamily="34" charset="0"/>
                <a:cs typeface="Calibri Light" pitchFamily="34" charset="0"/>
              </a:rPr>
              <a:t>İLGİLER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Temel Bilim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Sosyal Bilim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Canlı Varlık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Mekanik İlgi 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İkna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Ticaret 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İş Ayrıntıları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Edebiyat 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Güzel Sanatlar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Sosyal Yardım</a:t>
            </a:r>
            <a:endParaRPr lang="tr-TR" sz="16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076056" y="476672"/>
            <a:ext cx="1944216" cy="30469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Calibri Light" pitchFamily="34" charset="0"/>
                <a:cs typeface="Calibri Light" pitchFamily="34" charset="0"/>
              </a:rPr>
              <a:t>DEĞERLER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Yaratıcılık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Yarışma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İşbirliği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Değişiklik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Düzenli Yaşam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Liderlik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Kazanç</a:t>
            </a:r>
          </a:p>
          <a:p>
            <a:r>
              <a:rPr lang="tr-TR" sz="1600" dirty="0" smtClean="0">
                <a:latin typeface="Calibri Light" pitchFamily="34" charset="0"/>
                <a:cs typeface="Calibri Light" pitchFamily="34" charset="0"/>
              </a:rPr>
              <a:t>Ün Sahibi Olma</a:t>
            </a:r>
          </a:p>
          <a:p>
            <a:endParaRPr lang="tr-TR" sz="1600" b="1" dirty="0" smtClean="0">
              <a:latin typeface="Calibri Light" pitchFamily="34" charset="0"/>
              <a:cs typeface="Calibri Light" pitchFamily="34" charset="0"/>
            </a:endParaRPr>
          </a:p>
          <a:p>
            <a:endParaRPr lang="tr-TR" sz="1600" dirty="0">
              <a:latin typeface="Calibri Light" pitchFamily="34" charset="0"/>
              <a:cs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itfaiye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arkeolog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mima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lojisti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grafik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fotoğraf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makinist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27950" y="862317"/>
            <a:ext cx="7088099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İLGİ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331640" y="2056780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Belirli bir olay veya etkinliğe yakınlık duyma, ondan hoşlanma ve ona öncelik tanıma durumudur.</a:t>
            </a:r>
            <a:endParaRPr lang="tr-T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şç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diyetisye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eczac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bilişiö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terzi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ressam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hakem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stro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tercü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ntrenö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27950" y="862317"/>
            <a:ext cx="7088099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115616" y="1906954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Herhangi bir davranışı, bilgi ya da beceriyi öğrenebilmek için doğuştan sahip olunan gizilgücün (kapasitenin) çevre ile etkileşim sonucu geliştirilmiş ve yeni öğrenmeler için hazır hale getirilmiş kısmını ifade eder.</a:t>
            </a:r>
            <a:endParaRPr lang="tr-T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muhabir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bankac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savcı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27950" y="862317"/>
            <a:ext cx="7088099" cy="910499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DEGER</a:t>
            </a:r>
            <a:endParaRPr lang="tr-TR" sz="5400" b="1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1547664" y="2060848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Hareketleri yönlendiren inançlar ve duygulardır. Birey için asıl önemli olanın ne olduğunu ifade eder. </a:t>
            </a:r>
            <a:endParaRPr lang="tr-TR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4427984" y="620688"/>
            <a:ext cx="14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3200" b="1" dirty="0">
              <a:solidFill>
                <a:srgbClr val="7030A0"/>
              </a:solidFill>
              <a:latin typeface="Shadows Into Light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056299" cy="4082999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27584" y="1640989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Yapabildiğim şeyler benim         </a:t>
            </a:r>
            <a:r>
              <a:rPr lang="tr-TR" sz="3600" b="1" dirty="0" smtClean="0">
                <a:solidFill>
                  <a:srgbClr val="7030A0"/>
                </a:solidFill>
                <a:latin typeface="Shadows Into Light" charset="-94"/>
              </a:rPr>
              <a:t>“YETENEGİM”</a:t>
            </a:r>
            <a:endParaRPr lang="tr-TR" sz="3600" dirty="0" smtClean="0">
              <a:solidFill>
                <a:srgbClr val="7030A0"/>
              </a:solidFill>
            </a:endParaRPr>
          </a:p>
          <a:p>
            <a:pPr algn="ctr"/>
            <a:endParaRPr lang="tr-TR" sz="3600" dirty="0" smtClean="0"/>
          </a:p>
          <a:p>
            <a:pPr algn="ctr"/>
            <a:r>
              <a:rPr lang="tr-TR" sz="3600" dirty="0" smtClean="0"/>
              <a:t>Hoşlandığım şeyler benim </a:t>
            </a:r>
            <a:r>
              <a:rPr lang="tr-TR" sz="3600" b="1" dirty="0" smtClean="0">
                <a:solidFill>
                  <a:srgbClr val="7030A0"/>
                </a:solidFill>
                <a:latin typeface="Shadows Into Light" charset="-94"/>
              </a:rPr>
              <a:t>“İLGİLERİM”</a:t>
            </a:r>
            <a:endParaRPr lang="tr-TR" sz="3600" dirty="0" smtClean="0">
              <a:solidFill>
                <a:srgbClr val="7030A0"/>
              </a:solidFill>
            </a:endParaRPr>
          </a:p>
          <a:p>
            <a:pPr algn="ctr"/>
            <a:endParaRPr lang="tr-TR" sz="3600" dirty="0" smtClean="0"/>
          </a:p>
          <a:p>
            <a:pPr algn="ctr"/>
            <a:r>
              <a:rPr lang="tr-TR" sz="3600" dirty="0" smtClean="0"/>
              <a:t>Önceliklerim benim </a:t>
            </a:r>
          </a:p>
          <a:p>
            <a:pPr algn="ctr"/>
            <a:r>
              <a:rPr lang="tr-TR" sz="3600" b="1" dirty="0" smtClean="0">
                <a:solidFill>
                  <a:srgbClr val="7030A0"/>
                </a:solidFill>
                <a:latin typeface="Shadows Into Light" charset="-94"/>
              </a:rPr>
              <a:t>“DEGERLERİM”</a:t>
            </a:r>
            <a:endParaRPr lang="tr-TR" sz="3600" dirty="0">
              <a:solidFill>
                <a:srgbClr val="7030A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923928" y="5301208"/>
            <a:ext cx="14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2800" b="1" dirty="0">
              <a:solidFill>
                <a:srgbClr val="7030A0"/>
              </a:solidFill>
              <a:latin typeface="Shadows Into Light" charset="-94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860032" y="204168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7030A0"/>
                </a:solidFill>
                <a:latin typeface="Shadows Into Light" charset="-94"/>
              </a:rPr>
              <a:t>-</a:t>
            </a:r>
            <a:endParaRPr lang="tr-TR" sz="2800" b="1" dirty="0">
              <a:solidFill>
                <a:srgbClr val="7030A0"/>
              </a:solidFill>
              <a:latin typeface="Shadows Into Light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16024" y="-27384"/>
            <a:ext cx="8604448" cy="1731113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YETENEKLER-MESLEKLER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99592" y="1700808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Sözel Yetenek</a:t>
            </a: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Sosyal Bilimler, Dilbilim, Diğer İnsan Bilimleri vb. </a:t>
            </a:r>
          </a:p>
          <a:p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Sayısal Yetenek</a:t>
            </a: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Temel Bilimler, Tıp, Sağlık Bilimleri, Mühendislikler vb.</a:t>
            </a:r>
          </a:p>
          <a:p>
            <a:endParaRPr lang="tr-TR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16024" y="-27384"/>
            <a:ext cx="8604448" cy="1731113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YETENEKLER-MESLEKLER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99592" y="2521058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Göz-el Koordinasyonu</a:t>
            </a: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Grafik Tasarımcı, Ressam, Terzi, İnşaat Mühendisi, Mimar, Fotoğraf Sanatçısı vb.</a:t>
            </a: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16024" y="-27384"/>
            <a:ext cx="8604448" cy="1731113"/>
          </a:xfrm>
        </p:spPr>
        <p:txBody>
          <a:bodyPr/>
          <a:lstStyle/>
          <a:p>
            <a:r>
              <a:rPr lang="tr-TR" sz="5400" b="1" dirty="0" smtClean="0">
                <a:solidFill>
                  <a:srgbClr val="7030A0"/>
                </a:solidFill>
              </a:rPr>
              <a:t>YETENEKLER-MESLEKLER</a:t>
            </a:r>
            <a:endParaRPr lang="tr-TR" sz="5400" dirty="0">
              <a:solidFill>
                <a:srgbClr val="7030A0"/>
              </a:solidFill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tr-TR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899592" y="1988840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Parmak Becerisi </a:t>
            </a: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Kuaför, Enstrüman Sanatçısı, Katip, Cerrah vb.</a:t>
            </a:r>
          </a:p>
          <a:p>
            <a:endParaRPr lang="tr-TR" sz="3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r-TR" sz="3200" b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Becerisi</a:t>
            </a:r>
          </a:p>
          <a:p>
            <a:pPr algn="ctr"/>
            <a:endParaRPr lang="tr-TR" sz="3200" b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tr-TR" sz="32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Operatör, Marangoz, Kalıpçı, Aşçı vb. </a:t>
            </a:r>
          </a:p>
          <a:p>
            <a:endParaRPr lang="tr-TR" sz="32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8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ncu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6478</TotalTime>
  <Words>517</Words>
  <Application>Microsoft Office PowerPoint</Application>
  <PresentationFormat>Ekran Gösterisi (4:3)</PresentationFormat>
  <Paragraphs>202</Paragraphs>
  <Slides>42</Slides>
  <Notes>16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9" baseType="lpstr">
      <vt:lpstr>Arial</vt:lpstr>
      <vt:lpstr>Shadows Into Light</vt:lpstr>
      <vt:lpstr>Arial Unicode MS</vt:lpstr>
      <vt:lpstr>Varela Round</vt:lpstr>
      <vt:lpstr>Calibri Light</vt:lpstr>
      <vt:lpstr>Calibri</vt:lpstr>
      <vt:lpstr>Trinculo template</vt:lpstr>
      <vt:lpstr>MESLEKİ İLGİ,  YETENEK VE DEGERLER</vt:lpstr>
      <vt:lpstr>YARASA VE KOYLU OYUNU</vt:lpstr>
      <vt:lpstr>İLGİ</vt:lpstr>
      <vt:lpstr>YETENEK</vt:lpstr>
      <vt:lpstr>DEGER</vt:lpstr>
      <vt:lpstr>Slayt 6</vt:lpstr>
      <vt:lpstr>YETENEKLER-MESLEKLER</vt:lpstr>
      <vt:lpstr>YETENEKLER-MESLEKLER</vt:lpstr>
      <vt:lpstr>YETENEKLER-MESLEKLER</vt:lpstr>
      <vt:lpstr>YETENEKLER-MESLEKLER</vt:lpstr>
      <vt:lpstr>İLGİ ALANLARI-MESLEKLER</vt:lpstr>
      <vt:lpstr>İLGİ ALANLARI-MESLEKLER</vt:lpstr>
      <vt:lpstr>İLGİ ALANLARI-MESLEKLER</vt:lpstr>
      <vt:lpstr>İLGİ ALANLARI-MESLEKLER</vt:lpstr>
      <vt:lpstr>İLGİ ALANLARI-MESLEKLER</vt:lpstr>
      <vt:lpstr>İLGİ ALANLARI-MESLEKLER</vt:lpstr>
      <vt:lpstr>DEGERLER VE MESLEKLER </vt:lpstr>
      <vt:lpstr>DEGERLER VE MESLEKLER </vt:lpstr>
      <vt:lpstr>DEGERLER VE MESLEKLER </vt:lpstr>
      <vt:lpstr>DEGERLER VE MESLEKLER 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PSİKOLOJİK TESTLER</dc:title>
  <dc:creator>hüsnü anıl tekin</dc:creator>
  <cp:lastModifiedBy>Rehberlik 2</cp:lastModifiedBy>
  <cp:revision>516</cp:revision>
  <dcterms:modified xsi:type="dcterms:W3CDTF">2019-10-09T12:32:31Z</dcterms:modified>
</cp:coreProperties>
</file>