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51"/>
  </p:notesMasterIdLst>
  <p:sldIdLst>
    <p:sldId id="256" r:id="rId2"/>
    <p:sldId id="519" r:id="rId3"/>
    <p:sldId id="537" r:id="rId4"/>
    <p:sldId id="511" r:id="rId5"/>
    <p:sldId id="516" r:id="rId6"/>
    <p:sldId id="512" r:id="rId7"/>
    <p:sldId id="510" r:id="rId8"/>
    <p:sldId id="527" r:id="rId9"/>
    <p:sldId id="533" r:id="rId10"/>
    <p:sldId id="535" r:id="rId11"/>
    <p:sldId id="536" r:id="rId12"/>
    <p:sldId id="518" r:id="rId13"/>
    <p:sldId id="517" r:id="rId14"/>
    <p:sldId id="528" r:id="rId15"/>
    <p:sldId id="515" r:id="rId16"/>
    <p:sldId id="514" r:id="rId17"/>
    <p:sldId id="529" r:id="rId18"/>
    <p:sldId id="513" r:id="rId19"/>
    <p:sldId id="520" r:id="rId20"/>
    <p:sldId id="521" r:id="rId21"/>
    <p:sldId id="530" r:id="rId22"/>
    <p:sldId id="522" r:id="rId23"/>
    <p:sldId id="531" r:id="rId24"/>
    <p:sldId id="523" r:id="rId25"/>
    <p:sldId id="524" r:id="rId26"/>
    <p:sldId id="525" r:id="rId27"/>
    <p:sldId id="526" r:id="rId28"/>
    <p:sldId id="532" r:id="rId29"/>
    <p:sldId id="538" r:id="rId30"/>
    <p:sldId id="539" r:id="rId31"/>
    <p:sldId id="540" r:id="rId32"/>
    <p:sldId id="541" r:id="rId33"/>
    <p:sldId id="542" r:id="rId34"/>
    <p:sldId id="543" r:id="rId35"/>
    <p:sldId id="544" r:id="rId36"/>
    <p:sldId id="545" r:id="rId37"/>
    <p:sldId id="546" r:id="rId38"/>
    <p:sldId id="547" r:id="rId39"/>
    <p:sldId id="548" r:id="rId40"/>
    <p:sldId id="549" r:id="rId41"/>
    <p:sldId id="550" r:id="rId42"/>
    <p:sldId id="551" r:id="rId43"/>
    <p:sldId id="552" r:id="rId44"/>
    <p:sldId id="553" r:id="rId45"/>
    <p:sldId id="554" r:id="rId46"/>
    <p:sldId id="555" r:id="rId47"/>
    <p:sldId id="556" r:id="rId48"/>
    <p:sldId id="557" r:id="rId49"/>
    <p:sldId id="558" r:id="rId50"/>
  </p:sldIdLst>
  <p:sldSz cx="9144000" cy="6858000" type="screen4x3"/>
  <p:notesSz cx="6858000" cy="9144000"/>
  <p:embeddedFontLst>
    <p:embeddedFont>
      <p:font typeface="Shadows Into Light" charset="-94"/>
      <p:regular r:id="rId52"/>
    </p:embeddedFont>
    <p:embeddedFont>
      <p:font typeface="Arial Unicode MS" pitchFamily="34" charset="-128"/>
      <p:regular r:id="rId53"/>
    </p:embeddedFont>
    <p:embeddedFont>
      <p:font typeface="Varela Round" charset="-79"/>
      <p:regular r:id="rId54"/>
    </p:embeddedFont>
    <p:embeddedFont>
      <p:font typeface="Calibri" pitchFamily="34" charset="0"/>
      <p:regular r:id="rId55"/>
      <p:bold r:id="rId56"/>
      <p:italic r:id="rId57"/>
      <p:boldItalic r:id="rId58"/>
    </p:embeddedFont>
    <p:embeddedFont>
      <p:font typeface="Calibri Light" pitchFamily="34" charset="0"/>
      <p:regular r:id="rId59"/>
      <p: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8A175BD-053A-4646-8B25-CE51EBA26AF1}">
  <a:tblStyle styleId="{68A175BD-053A-4646-8B25-CE51EBA26AF1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8" autoAdjust="0"/>
    <p:restoredTop sz="94660"/>
  </p:normalViewPr>
  <p:slideViewPr>
    <p:cSldViewPr>
      <p:cViewPr>
        <p:scale>
          <a:sx n="50" d="100"/>
          <a:sy n="50" d="100"/>
        </p:scale>
        <p:origin x="-2166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2795338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yellow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630650" y="2655750"/>
            <a:ext cx="58826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027950" y="689775"/>
            <a:ext cx="7088099" cy="910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070325" y="1918650"/>
            <a:ext cx="7056299" cy="4082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/>
          <p:nvPr/>
        </p:nvSpPr>
        <p:spPr>
          <a:xfrm>
            <a:off x="3120675" y="1533250"/>
            <a:ext cx="3060325" cy="15325"/>
          </a:xfrm>
          <a:custGeom>
            <a:avLst/>
            <a:gdLst/>
            <a:ahLst/>
            <a:cxnLst/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8" name="Shape 28"/>
          <p:cNvSpPr/>
          <p:nvPr/>
        </p:nvSpPr>
        <p:spPr>
          <a:xfrm>
            <a:off x="3068250" y="1577725"/>
            <a:ext cx="3226850" cy="15875"/>
          </a:xfrm>
          <a:custGeom>
            <a:avLst/>
            <a:gdLst/>
            <a:ahLst/>
            <a:cxnLst/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24550" y="689775"/>
            <a:ext cx="7547699" cy="910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70325" y="1918650"/>
            <a:ext cx="7056299" cy="408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505670"/>
              </a:buClr>
              <a:buSzPct val="100000"/>
              <a:buFont typeface="Varela Round"/>
              <a:buChar char="▧"/>
              <a:defRPr sz="24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480"/>
              </a:spcBef>
              <a:buClr>
                <a:srgbClr val="505670"/>
              </a:buClr>
              <a:buSzPct val="100000"/>
              <a:buFont typeface="Varela Round"/>
              <a:buChar char="○"/>
              <a:defRPr sz="20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>
              <a:spcBef>
                <a:spcPts val="480"/>
              </a:spcBef>
              <a:buClr>
                <a:srgbClr val="505670"/>
              </a:buClr>
              <a:buSzPct val="100000"/>
              <a:buFont typeface="Varela Round"/>
              <a:buChar char="■"/>
              <a:defRPr sz="20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buChar char="●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buChar char="○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buChar char="■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buChar char="●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buChar char="○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buChar char="■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81" r:id="rId2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2.xml"/><Relationship Id="rId18" Type="http://schemas.openxmlformats.org/officeDocument/2006/relationships/slide" Target="slide47.xml"/><Relationship Id="rId3" Type="http://schemas.openxmlformats.org/officeDocument/2006/relationships/slide" Target="slide32.xml"/><Relationship Id="rId7" Type="http://schemas.openxmlformats.org/officeDocument/2006/relationships/slide" Target="slide36.xml"/><Relationship Id="rId12" Type="http://schemas.openxmlformats.org/officeDocument/2006/relationships/slide" Target="slide41.xml"/><Relationship Id="rId17" Type="http://schemas.openxmlformats.org/officeDocument/2006/relationships/slide" Target="slide46.xml"/><Relationship Id="rId2" Type="http://schemas.openxmlformats.org/officeDocument/2006/relationships/slide" Target="slide30.xml"/><Relationship Id="rId16" Type="http://schemas.openxmlformats.org/officeDocument/2006/relationships/slide" Target="slide45.xml"/><Relationship Id="rId20" Type="http://schemas.openxmlformats.org/officeDocument/2006/relationships/slide" Target="slide4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11" Type="http://schemas.openxmlformats.org/officeDocument/2006/relationships/slide" Target="slide40.xml"/><Relationship Id="rId5" Type="http://schemas.openxmlformats.org/officeDocument/2006/relationships/slide" Target="slide34.xml"/><Relationship Id="rId15" Type="http://schemas.openxmlformats.org/officeDocument/2006/relationships/slide" Target="slide44.xml"/><Relationship Id="rId10" Type="http://schemas.openxmlformats.org/officeDocument/2006/relationships/slide" Target="slide39.xml"/><Relationship Id="rId19" Type="http://schemas.openxmlformats.org/officeDocument/2006/relationships/slide" Target="slide48.xml"/><Relationship Id="rId4" Type="http://schemas.openxmlformats.org/officeDocument/2006/relationships/slide" Target="slide33.xml"/><Relationship Id="rId9" Type="http://schemas.openxmlformats.org/officeDocument/2006/relationships/slide" Target="slide38.xml"/><Relationship Id="rId14" Type="http://schemas.openxmlformats.org/officeDocument/2006/relationships/slide" Target="slide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827584" y="692696"/>
            <a:ext cx="7560840" cy="554461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r-TR" sz="6600" b="1" dirty="0" smtClean="0"/>
              <a:t>MESLEKİ İLGİ,</a:t>
            </a:r>
            <a:br>
              <a:rPr lang="tr-TR" sz="6600" b="1" dirty="0" smtClean="0"/>
            </a:br>
            <a:r>
              <a:rPr lang="tr-TR" sz="6600" b="1" dirty="0" smtClean="0"/>
              <a:t> YETENEK VE DEGERLER</a:t>
            </a:r>
            <a:endParaRPr lang="en" sz="6600" b="1" dirty="0"/>
          </a:p>
        </p:txBody>
      </p:sp>
      <p:pic>
        <p:nvPicPr>
          <p:cNvPr id="1029" name="Picture 5" descr="C:\Users\Rehberlik 1\Desktop\ŞAPKAS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920" y="3861048"/>
            <a:ext cx="285750" cy="20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27950" y="862317"/>
            <a:ext cx="7088099" cy="910499"/>
          </a:xfrm>
        </p:spPr>
        <p:txBody>
          <a:bodyPr/>
          <a:lstStyle/>
          <a:p>
            <a:r>
              <a:rPr lang="tr-TR" sz="5400" b="1" dirty="0" smtClean="0">
                <a:solidFill>
                  <a:srgbClr val="7030A0"/>
                </a:solidFill>
              </a:rPr>
              <a:t>YETENEKLER-MESLEKLER</a:t>
            </a:r>
            <a:endParaRPr lang="tr-TR" sz="5400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endParaRPr lang="tr-TR" b="1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tr-TR" sz="32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Parmak Becerisi</a:t>
            </a:r>
          </a:p>
          <a:p>
            <a:pPr algn="ctr">
              <a:buNone/>
            </a:pPr>
            <a:endParaRPr lang="tr-TR" sz="3200" b="1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tr-TR" sz="3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Parmakları ustalıkla hareket ettirebilme ve küçük objeler üzerinde çabuk ve düzgün bir biçimde işlem yapabilme.</a:t>
            </a:r>
            <a:endParaRPr lang="tr-TR" sz="32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endParaRPr lang="tr-TR" sz="3200" b="1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endParaRPr lang="tr-TR" sz="3200" b="1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27950" y="862317"/>
            <a:ext cx="7088099" cy="910499"/>
          </a:xfrm>
        </p:spPr>
        <p:txBody>
          <a:bodyPr/>
          <a:lstStyle/>
          <a:p>
            <a:r>
              <a:rPr lang="tr-TR" sz="5400" b="1" dirty="0" smtClean="0">
                <a:solidFill>
                  <a:srgbClr val="7030A0"/>
                </a:solidFill>
              </a:rPr>
              <a:t>YETENEKLER-MESLEKLER</a:t>
            </a:r>
            <a:endParaRPr lang="tr-TR" sz="5400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endParaRPr lang="tr-TR" sz="3200" b="1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tr-TR" sz="32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 Becerisi</a:t>
            </a:r>
          </a:p>
          <a:p>
            <a:pPr algn="ctr">
              <a:buNone/>
            </a:pPr>
            <a:endParaRPr lang="tr-TR" sz="3200" b="1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tr-TR" sz="3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Elleri çabuk ve hızlı bir şekilde hareket ettirebilme gücü. Bu yetenek parmak becerinden daha kaba bir beceri olup kolların hatta vücudun hareketini gerektirir.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sz="32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Şekil Uzay Yeteneği</a:t>
            </a:r>
          </a:p>
          <a:p>
            <a:pPr>
              <a:buNone/>
            </a:pPr>
            <a:endParaRPr lang="tr-TR" sz="32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tr-TR" sz="3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Şekiller arasındaki benzerlik ve farklılıkları şekillerdeki değişimin temelindeki ilkeyi algılayabilme, düzlem üzerinde çizilmiş bir cismi üç boyutlu görebilme gücünü ifade eder.</a:t>
            </a:r>
          </a:p>
          <a:p>
            <a:endParaRPr lang="tr-TR" dirty="0"/>
          </a:p>
        </p:txBody>
      </p:sp>
      <p:sp>
        <p:nvSpPr>
          <p:cNvPr id="4" name="Shape 142"/>
          <p:cNvSpPr txBox="1">
            <a:spLocks noGrp="1"/>
          </p:cNvSpPr>
          <p:nvPr>
            <p:ph type="title"/>
          </p:nvPr>
        </p:nvSpPr>
        <p:spPr>
          <a:xfrm>
            <a:off x="1027950" y="836712"/>
            <a:ext cx="7088099" cy="91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tr-TR" sz="5400" b="1" dirty="0" smtClean="0">
                <a:solidFill>
                  <a:srgbClr val="7030A0"/>
                </a:solidFill>
                <a:sym typeface="Arial"/>
              </a:rPr>
              <a:t>YETENEKLER-MESLEKLER</a:t>
            </a:r>
            <a:endParaRPr lang="en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tr-TR" sz="32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Temel Bilim</a:t>
            </a:r>
          </a:p>
          <a:p>
            <a:pPr lvl="0" algn="just">
              <a:buNone/>
            </a:pPr>
            <a:endParaRPr lang="tr-TR" sz="32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>
              <a:buNone/>
            </a:pPr>
            <a:r>
              <a:rPr lang="tr-TR" sz="32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3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Temel bilim ilgisi Fizik, Kimya, Biyoloji gibi bilimlerin konularını oluşturan doğal olayları incelemek, Matematik konuları ile uğraşmak gibi davranışlarda kendini gösteren  bir ilgi alanıdır.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4" name="Shape 1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tr-TR" sz="5400" b="1" dirty="0" smtClean="0">
                <a:solidFill>
                  <a:srgbClr val="7030A0"/>
                </a:solidFill>
                <a:sym typeface="Arial"/>
              </a:rPr>
              <a:t>İLGİLER-MESLEKLER</a:t>
            </a:r>
            <a:endParaRPr lang="en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tr-TR" sz="32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Sosyal Bilim</a:t>
            </a:r>
          </a:p>
          <a:p>
            <a:pPr lvl="0">
              <a:buNone/>
            </a:pPr>
            <a:endParaRPr lang="tr-TR" sz="32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>
              <a:buNone/>
            </a:pPr>
            <a:r>
              <a:rPr lang="tr-TR" sz="3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Sosyal olayları incelemek ve nedenlerini araştırmak gibi davranışlarda ifadesini bulan bir ilgi alanıdır.</a:t>
            </a:r>
            <a:endParaRPr lang="tr-TR" sz="32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tr-TR" dirty="0"/>
          </a:p>
        </p:txBody>
      </p:sp>
      <p:sp>
        <p:nvSpPr>
          <p:cNvPr id="4" name="Shape 142"/>
          <p:cNvSpPr txBox="1">
            <a:spLocks noGrp="1"/>
          </p:cNvSpPr>
          <p:nvPr>
            <p:ph type="title"/>
          </p:nvPr>
        </p:nvSpPr>
        <p:spPr>
          <a:xfrm>
            <a:off x="1027950" y="790309"/>
            <a:ext cx="7088099" cy="91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tr-TR" sz="5400" b="1" dirty="0" smtClean="0">
                <a:solidFill>
                  <a:srgbClr val="7030A0"/>
                </a:solidFill>
                <a:sym typeface="Arial"/>
              </a:rPr>
              <a:t>İLGİLER-MESLEKLER</a:t>
            </a:r>
            <a:endParaRPr lang="en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sz="32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Canlı Varlık</a:t>
            </a:r>
          </a:p>
          <a:p>
            <a:pPr>
              <a:buNone/>
            </a:pPr>
            <a:endParaRPr lang="tr-TR" sz="32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tr-TR" sz="3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Hayvan ve bitkilerin yaşayışını incelemekten, onları yetiştirip üretmekten zevk alma davranışları içerir. Bu ilgiye sahip insanlar açık havada çalışmaktan hoşlanırlar.</a:t>
            </a:r>
            <a:endParaRPr lang="tr-TR" sz="32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tr-TR" dirty="0"/>
          </a:p>
        </p:txBody>
      </p:sp>
      <p:sp>
        <p:nvSpPr>
          <p:cNvPr id="4" name="Shape 142"/>
          <p:cNvSpPr txBox="1">
            <a:spLocks noGrp="1"/>
          </p:cNvSpPr>
          <p:nvPr>
            <p:ph type="title"/>
          </p:nvPr>
        </p:nvSpPr>
        <p:spPr>
          <a:xfrm>
            <a:off x="1027950" y="790309"/>
            <a:ext cx="7088099" cy="91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tr-TR" sz="5400" b="1" dirty="0" smtClean="0">
                <a:solidFill>
                  <a:srgbClr val="7030A0"/>
                </a:solidFill>
                <a:sym typeface="Arial"/>
              </a:rPr>
              <a:t>İLGİLER-MESLEKLER</a:t>
            </a:r>
            <a:endParaRPr lang="en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sz="32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Mekanik</a:t>
            </a:r>
          </a:p>
          <a:p>
            <a:pPr algn="just">
              <a:buNone/>
            </a:pPr>
            <a:endParaRPr lang="tr-TR" sz="32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None/>
            </a:pPr>
            <a:r>
              <a:rPr lang="tr-TR" sz="3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 ilgisi yüksek olan kimseler çeşitli alet ve makineler yapmak, işletmek ve onarmak gibi faaliyetlerden hoşlanır. </a:t>
            </a:r>
            <a:endParaRPr lang="tr-TR" sz="32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tr-TR" dirty="0"/>
          </a:p>
        </p:txBody>
      </p:sp>
      <p:sp>
        <p:nvSpPr>
          <p:cNvPr id="4" name="Shape 142"/>
          <p:cNvSpPr txBox="1">
            <a:spLocks noGrp="1"/>
          </p:cNvSpPr>
          <p:nvPr>
            <p:ph type="title"/>
          </p:nvPr>
        </p:nvSpPr>
        <p:spPr>
          <a:xfrm>
            <a:off x="1027950" y="790309"/>
            <a:ext cx="7088099" cy="91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tr-TR" sz="5400" b="1" dirty="0" smtClean="0">
                <a:solidFill>
                  <a:srgbClr val="7030A0"/>
                </a:solidFill>
                <a:sym typeface="Arial"/>
              </a:rPr>
              <a:t>İLGİLER-MESLEKLER</a:t>
            </a:r>
            <a:endParaRPr lang="en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tr-TR" sz="32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İkna</a:t>
            </a:r>
          </a:p>
          <a:p>
            <a:pPr lvl="0">
              <a:buNone/>
            </a:pPr>
            <a:endParaRPr lang="tr-TR" sz="32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>
              <a:buNone/>
            </a:pPr>
            <a:r>
              <a:rPr lang="tr-T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3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Başkalarına düşüncelerini aktarma, belli bir amacı gerçekleştirmek için başkalarını etkileme gibi davranışları içeren bir ilgi alanıdır.</a:t>
            </a:r>
            <a:endParaRPr lang="tr-TR" sz="32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tr-TR" dirty="0"/>
          </a:p>
        </p:txBody>
      </p:sp>
      <p:sp>
        <p:nvSpPr>
          <p:cNvPr id="4" name="Shape 142"/>
          <p:cNvSpPr txBox="1">
            <a:spLocks noGrp="1"/>
          </p:cNvSpPr>
          <p:nvPr>
            <p:ph type="title"/>
          </p:nvPr>
        </p:nvSpPr>
        <p:spPr>
          <a:xfrm>
            <a:off x="1027950" y="790309"/>
            <a:ext cx="7088099" cy="91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tr-TR" sz="5400" b="1" dirty="0" smtClean="0">
                <a:solidFill>
                  <a:srgbClr val="7030A0"/>
                </a:solidFill>
                <a:sym typeface="Arial"/>
              </a:rPr>
              <a:t>İLGİLER-MESLEKLER</a:t>
            </a:r>
            <a:endParaRPr lang="en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tr-TR" sz="32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Ticaret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tr-TR" sz="3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Alım satım işleri ile uğraşma, ticaret yolu ile kar elde etme, bir malı müşteriye tanıtma ve satma gibi faaliyetlerde ifadesini bulan ticaret ilgisi Pazarlama ve Reklamcılık ile yakından ilgilidir.</a:t>
            </a:r>
            <a:endParaRPr lang="tr-TR" sz="32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endParaRPr lang="tr-TR" b="1" dirty="0" smtClean="0"/>
          </a:p>
          <a:p>
            <a:pPr>
              <a:buNone/>
            </a:pPr>
            <a:endParaRPr lang="tr-TR" dirty="0"/>
          </a:p>
        </p:txBody>
      </p:sp>
      <p:sp>
        <p:nvSpPr>
          <p:cNvPr id="4" name="Shape 142"/>
          <p:cNvSpPr txBox="1">
            <a:spLocks noGrp="1"/>
          </p:cNvSpPr>
          <p:nvPr>
            <p:ph type="title"/>
          </p:nvPr>
        </p:nvSpPr>
        <p:spPr>
          <a:xfrm>
            <a:off x="1027950" y="836712"/>
            <a:ext cx="7088099" cy="91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tr-TR" sz="5400" b="1" dirty="0" smtClean="0">
                <a:solidFill>
                  <a:srgbClr val="7030A0"/>
                </a:solidFill>
                <a:sym typeface="Arial"/>
              </a:rPr>
              <a:t>İLGİLER-MESLEKLER</a:t>
            </a:r>
            <a:endParaRPr lang="en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sz="32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İş Ayrıntıları</a:t>
            </a:r>
          </a:p>
          <a:p>
            <a:pPr>
              <a:buNone/>
            </a:pPr>
            <a:endParaRPr lang="tr-TR" sz="32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tr-TR" sz="3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Ayrıntılarla uğraşmaktan hoşlanma, her işi günü gününe yapma, bir yazı veya hesabı inceden inceye kontrol etme, her şeyi düzenli tutma gibi davranışlarda kendini gösteren alandır</a:t>
            </a:r>
            <a:endParaRPr lang="tr-TR" sz="32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Shape 142"/>
          <p:cNvSpPr txBox="1">
            <a:spLocks noGrp="1"/>
          </p:cNvSpPr>
          <p:nvPr>
            <p:ph type="title"/>
          </p:nvPr>
        </p:nvSpPr>
        <p:spPr>
          <a:xfrm>
            <a:off x="1027950" y="790309"/>
            <a:ext cx="7088099" cy="91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tr-TR" sz="5400" b="1" dirty="0" smtClean="0">
                <a:solidFill>
                  <a:srgbClr val="7030A0"/>
                </a:solidFill>
                <a:sym typeface="Arial"/>
              </a:rPr>
              <a:t>İLGİLER-MESLEKLER</a:t>
            </a:r>
            <a:endParaRPr lang="en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27950" y="2014445"/>
            <a:ext cx="4768185" cy="910499"/>
          </a:xfrm>
        </p:spPr>
        <p:txBody>
          <a:bodyPr/>
          <a:lstStyle/>
          <a:p>
            <a:r>
              <a:rPr lang="tr-TR" sz="5400" b="1" dirty="0" smtClean="0">
                <a:solidFill>
                  <a:srgbClr val="7030A0"/>
                </a:solidFill>
                <a:ea typeface="Arial Unicode MS" pitchFamily="34" charset="-128"/>
                <a:cs typeface="Arial Unicode MS" pitchFamily="34" charset="-128"/>
              </a:rPr>
              <a:t>SU BU O</a:t>
            </a:r>
            <a:r>
              <a:rPr lang="tr-TR" sz="5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5400" b="1" dirty="0" smtClean="0">
                <a:solidFill>
                  <a:srgbClr val="7030A0"/>
                </a:solidFill>
              </a:rPr>
              <a:t>OYUNU</a:t>
            </a:r>
            <a:endParaRPr lang="tr-TR" sz="5400" b="1" dirty="0">
              <a:solidFill>
                <a:srgbClr val="7030A0"/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1547664" y="2060848"/>
            <a:ext cx="72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>
                <a:solidFill>
                  <a:srgbClr val="7030A0"/>
                </a:solidFill>
                <a:latin typeface="Shadows Into Light" charset="-94"/>
              </a:rPr>
              <a:t>.</a:t>
            </a:r>
            <a:endParaRPr lang="tr-TR" sz="5400" b="1" dirty="0">
              <a:solidFill>
                <a:srgbClr val="7030A0"/>
              </a:solidFill>
              <a:latin typeface="Shadows Into Light" charset="-9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sz="32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Edebiyat</a:t>
            </a:r>
          </a:p>
          <a:p>
            <a:pPr algn="just"/>
            <a:endParaRPr lang="tr-TR" sz="32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None/>
            </a:pPr>
            <a:r>
              <a:rPr lang="tr-TR" sz="3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Her türlü edebi eseri inceleme, eleştirme ve edebi eserler yazma gibi davranışlarda ifadesini bulan ilgi alanıdır. </a:t>
            </a:r>
            <a:r>
              <a:rPr lang="tr-TR" dirty="0" smtClean="0">
                <a:solidFill>
                  <a:schemeClr val="tx1"/>
                </a:solidFill>
                <a:ea typeface="Calibri"/>
              </a:rPr>
              <a:t> </a:t>
            </a:r>
            <a:endParaRPr lang="tr-TR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tr-TR" dirty="0"/>
          </a:p>
        </p:txBody>
      </p:sp>
      <p:sp>
        <p:nvSpPr>
          <p:cNvPr id="4" name="Shape 142"/>
          <p:cNvSpPr txBox="1">
            <a:spLocks noGrp="1"/>
          </p:cNvSpPr>
          <p:nvPr>
            <p:ph type="title"/>
          </p:nvPr>
        </p:nvSpPr>
        <p:spPr>
          <a:xfrm>
            <a:off x="1027950" y="790309"/>
            <a:ext cx="7088099" cy="91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tr-TR" sz="5400" b="1" dirty="0" smtClean="0">
                <a:solidFill>
                  <a:srgbClr val="7030A0"/>
                </a:solidFill>
                <a:sym typeface="Arial"/>
              </a:rPr>
              <a:t>İLGİLER-MESLEKLER</a:t>
            </a:r>
            <a:endParaRPr lang="en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sz="32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Güzel Sanatlar</a:t>
            </a:r>
          </a:p>
          <a:p>
            <a:pPr>
              <a:buNone/>
            </a:pPr>
            <a:endParaRPr lang="tr-TR" sz="32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tr-TR" sz="3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 ilgi alanı daha çok Resim, Heykel ve El sanatları ile ilgili eserleri incelemek veya bu tür eserler ortaya koymakla ifadesini bulur. </a:t>
            </a:r>
            <a:endParaRPr lang="tr-TR" sz="32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tr-TR" dirty="0"/>
          </a:p>
        </p:txBody>
      </p:sp>
      <p:sp>
        <p:nvSpPr>
          <p:cNvPr id="4" name="Shape 142"/>
          <p:cNvSpPr txBox="1">
            <a:spLocks noGrp="1"/>
          </p:cNvSpPr>
          <p:nvPr>
            <p:ph type="title"/>
          </p:nvPr>
        </p:nvSpPr>
        <p:spPr>
          <a:xfrm>
            <a:off x="1027950" y="836712"/>
            <a:ext cx="7088099" cy="91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tr-TR" sz="5400" b="1" dirty="0" smtClean="0">
                <a:solidFill>
                  <a:srgbClr val="7030A0"/>
                </a:solidFill>
                <a:sym typeface="Arial"/>
              </a:rPr>
              <a:t>İLGİLER-MESLEKLER</a:t>
            </a:r>
            <a:endParaRPr lang="en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>
              <a:buNone/>
              <a:tabLst>
                <a:tab pos="457200" algn="l"/>
              </a:tabLst>
            </a:pPr>
            <a:r>
              <a:rPr lang="tr-TR" sz="32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Müzik</a:t>
            </a:r>
          </a:p>
          <a:p>
            <a:pPr lvl="0" algn="ctr">
              <a:buNone/>
              <a:tabLst>
                <a:tab pos="457200" algn="l"/>
              </a:tabLst>
            </a:pPr>
            <a:endParaRPr lang="tr-TR" sz="3200" b="1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just">
              <a:buNone/>
              <a:tabLst>
                <a:tab pos="457200" algn="l"/>
              </a:tabLst>
            </a:pPr>
            <a:r>
              <a:rPr lang="tr-TR" sz="3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Müzik aleti çalma, müzik dinleme, beste yapma gibi davranışlarda kendisini gösterir.</a:t>
            </a:r>
            <a:endParaRPr lang="tr-TR" sz="32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tr-TR" dirty="0"/>
          </a:p>
        </p:txBody>
      </p:sp>
      <p:sp>
        <p:nvSpPr>
          <p:cNvPr id="4" name="Shape 142"/>
          <p:cNvSpPr txBox="1">
            <a:spLocks noGrp="1"/>
          </p:cNvSpPr>
          <p:nvPr>
            <p:ph type="title"/>
          </p:nvPr>
        </p:nvSpPr>
        <p:spPr>
          <a:xfrm>
            <a:off x="1027950" y="790309"/>
            <a:ext cx="7088099" cy="91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tr-TR" sz="5400" b="1" dirty="0" smtClean="0">
                <a:solidFill>
                  <a:srgbClr val="7030A0"/>
                </a:solidFill>
                <a:sym typeface="Arial"/>
              </a:rPr>
              <a:t>İLGİLER-MESLEKLER</a:t>
            </a:r>
            <a:endParaRPr lang="en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tr-TR" sz="32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Sosyal Yardım</a:t>
            </a:r>
          </a:p>
          <a:p>
            <a:pPr lvl="0">
              <a:buNone/>
            </a:pPr>
            <a:endParaRPr lang="tr-TR" sz="32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>
              <a:buNone/>
            </a:pPr>
            <a:r>
              <a:rPr lang="tr-TR" sz="3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Sosyal yardım ilgisi, hasta, yoksul ve sakat insanlara yardım etme ve onların sıkıntılarını azaltma gibi davranışlarda ifadesini bulur.</a:t>
            </a:r>
          </a:p>
          <a:p>
            <a:endParaRPr lang="tr-TR" dirty="0"/>
          </a:p>
        </p:txBody>
      </p:sp>
      <p:sp>
        <p:nvSpPr>
          <p:cNvPr id="4" name="Shape 142"/>
          <p:cNvSpPr txBox="1">
            <a:spLocks noGrp="1"/>
          </p:cNvSpPr>
          <p:nvPr>
            <p:ph type="title"/>
          </p:nvPr>
        </p:nvSpPr>
        <p:spPr>
          <a:xfrm>
            <a:off x="1027950" y="790309"/>
            <a:ext cx="7088099" cy="91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tr-TR" sz="5400" b="1" dirty="0" smtClean="0">
                <a:solidFill>
                  <a:srgbClr val="7030A0"/>
                </a:solidFill>
                <a:sym typeface="Arial"/>
              </a:rPr>
              <a:t>İLGİLER-MESLEKLER</a:t>
            </a:r>
            <a:endParaRPr lang="en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5576" y="790309"/>
            <a:ext cx="7360473" cy="910499"/>
          </a:xfrm>
        </p:spPr>
        <p:txBody>
          <a:bodyPr/>
          <a:lstStyle/>
          <a:p>
            <a:r>
              <a:rPr lang="tr-TR" sz="5400" b="1" dirty="0" smtClean="0">
                <a:solidFill>
                  <a:srgbClr val="7030A0"/>
                </a:solidFill>
              </a:rPr>
              <a:t>DEGERLER-MESLEKLER</a:t>
            </a:r>
            <a:endParaRPr lang="tr-TR" sz="5400" b="1" dirty="0">
              <a:solidFill>
                <a:srgbClr val="7030A0"/>
              </a:solidFill>
            </a:endParaRP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827584" y="1650257"/>
            <a:ext cx="7632847" cy="4082999"/>
          </a:xfrm>
        </p:spPr>
        <p:txBody>
          <a:bodyPr/>
          <a:lstStyle/>
          <a:p>
            <a:pPr algn="ctr">
              <a:buNone/>
            </a:pPr>
            <a:r>
              <a:rPr lang="tr-TR" sz="32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Yaratıcılık</a:t>
            </a:r>
          </a:p>
          <a:p>
            <a:pPr algn="ctr">
              <a:buNone/>
            </a:pPr>
            <a:endParaRPr lang="tr-TR" sz="32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None/>
            </a:pPr>
            <a:r>
              <a:rPr lang="tr-TR" sz="3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Özgün fikirler ortaya koyabilme ve bunları uygulayabilme.</a:t>
            </a:r>
          </a:p>
          <a:p>
            <a:pPr algn="just">
              <a:buNone/>
            </a:pPr>
            <a:endParaRPr lang="tr-TR" sz="32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ctr">
              <a:buNone/>
              <a:tabLst>
                <a:tab pos="457200" algn="l"/>
              </a:tabLst>
            </a:pPr>
            <a:r>
              <a:rPr lang="tr-TR" sz="32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Yarışma</a:t>
            </a:r>
          </a:p>
          <a:p>
            <a:pPr lvl="0" algn="ctr">
              <a:buNone/>
              <a:tabLst>
                <a:tab pos="457200" algn="l"/>
              </a:tabLst>
            </a:pPr>
            <a:endParaRPr lang="tr-TR" sz="3200" b="1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just">
              <a:buNone/>
              <a:tabLst>
                <a:tab pos="457200" algn="l"/>
              </a:tabLst>
            </a:pPr>
            <a:r>
              <a:rPr lang="tr-TR" sz="3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Başkalarıyla yarışarak, başkalarından üstün olduğunu kanıtlama.</a:t>
            </a:r>
            <a:endParaRPr lang="tr-TR" sz="32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1979712" y="332656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dirty="0" smtClean="0">
                <a:solidFill>
                  <a:srgbClr val="7030A0"/>
                </a:solidFill>
                <a:latin typeface="Shadows Into Light" charset="-94"/>
              </a:rPr>
              <a:t>-</a:t>
            </a:r>
            <a:endParaRPr lang="tr-TR" sz="5400" dirty="0">
              <a:solidFill>
                <a:srgbClr val="7030A0"/>
              </a:solidFill>
              <a:latin typeface="Shadows Into Light" charset="-9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070325" y="1700808"/>
            <a:ext cx="7056299" cy="4082999"/>
          </a:xfrm>
        </p:spPr>
        <p:txBody>
          <a:bodyPr/>
          <a:lstStyle/>
          <a:p>
            <a:pPr algn="ctr">
              <a:buNone/>
            </a:pPr>
            <a:r>
              <a:rPr lang="tr-TR" sz="32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İşbirliği</a:t>
            </a:r>
          </a:p>
          <a:p>
            <a:pPr algn="just">
              <a:buNone/>
            </a:pPr>
            <a:endParaRPr lang="tr-TR" sz="32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None/>
            </a:pPr>
            <a:r>
              <a:rPr lang="tr-TR" sz="3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Başkalarına danışarak, sorumluluğu başkaları ile paylaşarak çalışabilme.</a:t>
            </a:r>
          </a:p>
          <a:p>
            <a:pPr algn="just">
              <a:buNone/>
            </a:pPr>
            <a:endParaRPr lang="tr-TR" sz="32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ctr">
              <a:buNone/>
              <a:tabLst>
                <a:tab pos="457200" algn="l"/>
              </a:tabLst>
            </a:pPr>
            <a:r>
              <a:rPr lang="tr-TR" sz="32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Değişiklik</a:t>
            </a:r>
          </a:p>
          <a:p>
            <a:pPr lvl="0" algn="ctr">
              <a:buNone/>
              <a:tabLst>
                <a:tab pos="457200" algn="l"/>
              </a:tabLst>
            </a:pPr>
            <a:endParaRPr lang="tr-TR" sz="3200" b="1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just">
              <a:buNone/>
            </a:pPr>
            <a:r>
              <a:rPr lang="tr-TR" sz="320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İşlerin </a:t>
            </a:r>
            <a:r>
              <a:rPr lang="tr-TR" sz="3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çeşitli olması ve değişiklik ihtiyacına cevap vermesi.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1027950" y="718301"/>
            <a:ext cx="7088099" cy="910499"/>
          </a:xfrm>
        </p:spPr>
        <p:txBody>
          <a:bodyPr/>
          <a:lstStyle/>
          <a:p>
            <a:r>
              <a:rPr lang="tr-TR" sz="5400" b="1" dirty="0" smtClean="0">
                <a:solidFill>
                  <a:srgbClr val="7030A0"/>
                </a:solidFill>
              </a:rPr>
              <a:t>DEGERLER-MESLEKLER</a:t>
            </a:r>
            <a:endParaRPr lang="tr-TR" sz="5400" b="1" dirty="0">
              <a:solidFill>
                <a:srgbClr val="7030A0"/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2123728" y="345430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dirty="0" smtClean="0">
                <a:solidFill>
                  <a:srgbClr val="7030A0"/>
                </a:solidFill>
                <a:latin typeface="Shadows Into Light" charset="-94"/>
              </a:rPr>
              <a:t>-</a:t>
            </a:r>
            <a:endParaRPr lang="tr-TR" sz="5400" dirty="0">
              <a:solidFill>
                <a:srgbClr val="7030A0"/>
              </a:solidFill>
              <a:latin typeface="Shadows Into Light" charset="-9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827585" y="1772816"/>
            <a:ext cx="7560840" cy="4082999"/>
          </a:xfrm>
        </p:spPr>
        <p:txBody>
          <a:bodyPr/>
          <a:lstStyle/>
          <a:p>
            <a:pPr algn="ctr">
              <a:buNone/>
            </a:pPr>
            <a:r>
              <a:rPr lang="tr-TR" sz="32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Düzenli Yaşam</a:t>
            </a:r>
          </a:p>
          <a:p>
            <a:pPr algn="just">
              <a:buNone/>
            </a:pPr>
            <a:endParaRPr lang="tr-TR" sz="32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tr-TR" sz="3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İş saatlerinin ve elde edilen gelirin düzenli olması.</a:t>
            </a:r>
          </a:p>
          <a:p>
            <a:pPr algn="ctr">
              <a:buNone/>
            </a:pPr>
            <a:endParaRPr lang="tr-TR" sz="3200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tr-TR" sz="32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Liderlik</a:t>
            </a:r>
          </a:p>
          <a:p>
            <a:pPr algn="just">
              <a:buNone/>
            </a:pPr>
            <a:endParaRPr lang="tr-TR" sz="32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tr-TR" sz="3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Başkalarını yönetebilecek bir konuma gelme.</a:t>
            </a:r>
            <a:endParaRPr lang="tr-TR" sz="32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tr-TR" dirty="0"/>
          </a:p>
        </p:txBody>
      </p:sp>
      <p:sp>
        <p:nvSpPr>
          <p:cNvPr id="4" name="3 Başlık"/>
          <p:cNvSpPr txBox="1">
            <a:spLocks noGrp="1"/>
          </p:cNvSpPr>
          <p:nvPr>
            <p:ph type="title"/>
          </p:nvPr>
        </p:nvSpPr>
        <p:spPr>
          <a:xfrm>
            <a:off x="2195737" y="260648"/>
            <a:ext cx="288031" cy="1015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dirty="0" smtClean="0">
                <a:solidFill>
                  <a:srgbClr val="7030A0"/>
                </a:solidFill>
                <a:latin typeface="Shadows Into Light" charset="-94"/>
              </a:rPr>
              <a:t>-</a:t>
            </a:r>
            <a:endParaRPr lang="tr-TR" sz="5400" dirty="0">
              <a:solidFill>
                <a:srgbClr val="7030A0"/>
              </a:solidFill>
              <a:latin typeface="Shadows Into Light" charset="-94"/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1027950" y="718301"/>
            <a:ext cx="7088099" cy="910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ct val="100000"/>
              <a:buFont typeface="Shadows Into Light"/>
              <a:buNone/>
              <a:tabLst/>
              <a:defRPr/>
            </a:pPr>
            <a:r>
              <a:rPr kumimoji="0" lang="tr-TR" sz="5400" b="1" i="0" u="none" strike="noStrike" kern="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hadows Into Light"/>
                <a:ea typeface="Shadows Into Light"/>
                <a:cs typeface="Shadows Into Light"/>
                <a:sym typeface="Shadows Into Light"/>
              </a:rPr>
              <a:t>DEGERLER-MESLEKLER</a:t>
            </a:r>
            <a:endParaRPr kumimoji="0" lang="tr-TR" sz="5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sz="32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Kazanç</a:t>
            </a:r>
          </a:p>
          <a:p>
            <a:pPr algn="just">
              <a:buNone/>
            </a:pPr>
            <a:endParaRPr lang="tr-TR" sz="32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None/>
            </a:pPr>
            <a:r>
              <a:rPr lang="tr-TR" sz="32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3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Çok para kazanma.</a:t>
            </a:r>
          </a:p>
          <a:p>
            <a:pPr algn="just">
              <a:buNone/>
            </a:pPr>
            <a:endParaRPr lang="tr-TR" sz="32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ctr">
              <a:buNone/>
              <a:tabLst>
                <a:tab pos="457200" algn="l"/>
              </a:tabLst>
            </a:pPr>
            <a:r>
              <a:rPr lang="tr-TR" sz="32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Ün Sahibi Olma</a:t>
            </a:r>
          </a:p>
          <a:p>
            <a:pPr lvl="0" algn="ctr">
              <a:buNone/>
              <a:tabLst>
                <a:tab pos="457200" algn="l"/>
              </a:tabLst>
            </a:pPr>
            <a:endParaRPr lang="tr-TR" sz="3200" b="1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>
              <a:buNone/>
              <a:tabLst>
                <a:tab pos="457200" algn="l"/>
              </a:tabLst>
            </a:pPr>
            <a:r>
              <a:rPr lang="tr-TR" sz="3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Adını duyurma, herkesçe tanınan bir kimse olma.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b="1" dirty="0" smtClean="0">
                <a:solidFill>
                  <a:srgbClr val="7030A0"/>
                </a:solidFill>
              </a:rPr>
              <a:t>DEGERLER-MESLEKLER</a:t>
            </a:r>
            <a:endParaRPr lang="tr-TR" sz="5400" b="1" dirty="0">
              <a:solidFill>
                <a:srgbClr val="7030A0"/>
              </a:solidFill>
            </a:endParaRPr>
          </a:p>
        </p:txBody>
      </p:sp>
      <p:sp>
        <p:nvSpPr>
          <p:cNvPr id="5" name="3 Başlık"/>
          <p:cNvSpPr txBox="1">
            <a:spLocks/>
          </p:cNvSpPr>
          <p:nvPr/>
        </p:nvSpPr>
        <p:spPr>
          <a:xfrm>
            <a:off x="2195737" y="260648"/>
            <a:ext cx="288031" cy="10156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rtlCol="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ct val="100000"/>
              <a:buFont typeface="Shadows Into Light"/>
              <a:buNone/>
              <a:tabLst/>
              <a:defRPr/>
            </a:pPr>
            <a:r>
              <a:rPr kumimoji="0" lang="tr-TR" sz="5400" b="0" i="0" u="none" strike="noStrike" kern="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hadows Into Light" charset="-94"/>
                <a:ea typeface="Shadows Into Light"/>
                <a:cs typeface="Shadows Into Light"/>
                <a:sym typeface="Shadows Into Light"/>
              </a:rPr>
              <a:t>-</a:t>
            </a:r>
            <a:endParaRPr kumimoji="0" lang="tr-TR" sz="54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hadows Into Light" charset="-94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tr-TR" sz="5400" b="1" dirty="0" smtClean="0">
                <a:solidFill>
                  <a:srgbClr val="7030A0"/>
                </a:solidFill>
                <a:latin typeface="Shadows Into Light" charset="-94"/>
              </a:rPr>
              <a:t>ETKİNLİK</a:t>
            </a:r>
            <a:endParaRPr lang="tr-TR" sz="5400" b="1" dirty="0">
              <a:solidFill>
                <a:srgbClr val="7030A0"/>
              </a:solidFill>
              <a:latin typeface="Shadows Into Light" charset="-9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4932040" y="1412776"/>
            <a:ext cx="1800200" cy="30777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tr-TR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107500" y="116632"/>
          <a:ext cx="4896548" cy="6552730"/>
        </p:xfrm>
        <a:graphic>
          <a:graphicData uri="http://schemas.openxmlformats.org/drawingml/2006/table">
            <a:tbl>
              <a:tblPr/>
              <a:tblGrid>
                <a:gridCol w="1224137"/>
                <a:gridCol w="1224137"/>
                <a:gridCol w="1224137"/>
                <a:gridCol w="1224137"/>
              </a:tblGrid>
              <a:tr h="131054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sng" strike="noStrike" dirty="0">
                          <a:solidFill>
                            <a:srgbClr val="0000FF"/>
                          </a:solidFill>
                          <a:latin typeface="Calibri Light" pitchFamily="34" charset="0"/>
                          <a:cs typeface="Calibri Light" pitchFamily="34" charset="0"/>
                          <a:hlinkClick r:id="rId2" action="ppaction://hlinksldjump"/>
                        </a:rPr>
                        <a:t>İTFAİYECİ</a:t>
                      </a:r>
                      <a:endParaRPr lang="tr-TR" sz="1000" b="0" i="0" u="sng" strike="noStrike" dirty="0">
                        <a:solidFill>
                          <a:srgbClr val="0000FF"/>
                        </a:solidFill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3" action="ppaction://hlinksldjump"/>
                        </a:rPr>
                        <a:t>ARKEOLOG</a:t>
                      </a:r>
                      <a:endParaRPr lang="tr-TR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4" action="ppaction://hlinksldjump"/>
                        </a:rPr>
                        <a:t>MİMAR</a:t>
                      </a:r>
                      <a:endParaRPr lang="tr-TR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5" action="ppaction://hlinksldjump"/>
                        </a:rPr>
                        <a:t>LOJİSTİK ELEMANI</a:t>
                      </a:r>
                      <a:endParaRPr lang="tr-TR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131054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6" action="ppaction://hlinksldjump"/>
                        </a:rPr>
                        <a:t>GRAFİK TASARIM</a:t>
                      </a:r>
                      <a:endParaRPr lang="tr-TR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7" action="ppaction://hlinksldjump"/>
                        </a:rPr>
                        <a:t>FOTOGRAF SANATÇISI</a:t>
                      </a:r>
                      <a:endParaRPr lang="tr-TR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8" action="ppaction://hlinksldjump"/>
                        </a:rPr>
                        <a:t>MAKİNİST</a:t>
                      </a:r>
                      <a:endParaRPr lang="tr-TR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9" action="ppaction://hlinksldjump"/>
                        </a:rPr>
                        <a:t>AŞÇI</a:t>
                      </a:r>
                      <a:endParaRPr lang="tr-TR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</a:tr>
              <a:tr h="131054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10" action="ppaction://hlinksldjump"/>
                        </a:rPr>
                        <a:t>DİYETİSYEN</a:t>
                      </a:r>
                      <a:endParaRPr lang="tr-TR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11" action="ppaction://hlinksldjump"/>
                        </a:rPr>
                        <a:t>ECZACI</a:t>
                      </a:r>
                      <a:endParaRPr lang="tr-TR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12" action="ppaction://hlinksldjump"/>
                        </a:rPr>
                        <a:t>BİLİŞİM SİSTEMLERİ MÜHENDİSİ</a:t>
                      </a:r>
                      <a:endParaRPr lang="tr-TR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13" action="ppaction://hlinksldjump"/>
                        </a:rPr>
                        <a:t>TERZİ</a:t>
                      </a:r>
                      <a:endParaRPr lang="tr-TR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131054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14" action="ppaction://hlinksldjump"/>
                        </a:rPr>
                        <a:t>RESSAM</a:t>
                      </a:r>
                      <a:endParaRPr lang="tr-TR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15" action="ppaction://hlinksldjump"/>
                        </a:rPr>
                        <a:t>HAKEM</a:t>
                      </a:r>
                      <a:endParaRPr lang="tr-TR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16" action="ppaction://hlinksldjump"/>
                        </a:rPr>
                        <a:t>ASTRONOM</a:t>
                      </a:r>
                      <a:endParaRPr lang="tr-TR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17" action="ppaction://hlinksldjump"/>
                        </a:rPr>
                        <a:t>TERCÜMAN</a:t>
                      </a:r>
                      <a:endParaRPr lang="tr-TR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</a:tr>
              <a:tr h="131054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18" action="ppaction://hlinksldjump"/>
                        </a:rPr>
                        <a:t>ANTRANÖR</a:t>
                      </a:r>
                      <a:endParaRPr lang="tr-TR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19" action="ppaction://hlinksldjump"/>
                        </a:rPr>
                        <a:t>MUHABİR</a:t>
                      </a:r>
                      <a:endParaRPr lang="tr-TR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20" action="ppaction://hlinksldjump"/>
                        </a:rPr>
                        <a:t>BANKACI</a:t>
                      </a:r>
                      <a:endParaRPr lang="tr-TR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13" action="ppaction://hlinksldjump"/>
                        </a:rPr>
                        <a:t>SAVCI</a:t>
                      </a:r>
                      <a:endParaRPr lang="tr-TR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</a:tr>
            </a:tbl>
          </a:graphicData>
        </a:graphic>
      </p:graphicFrame>
      <p:sp>
        <p:nvSpPr>
          <p:cNvPr id="7" name="6 Metin kutusu"/>
          <p:cNvSpPr txBox="1"/>
          <p:nvPr/>
        </p:nvSpPr>
        <p:spPr>
          <a:xfrm>
            <a:off x="7092280" y="476672"/>
            <a:ext cx="1944216" cy="304698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600" b="1" dirty="0" smtClean="0">
                <a:latin typeface="Calibri Light" pitchFamily="34" charset="0"/>
                <a:cs typeface="Calibri Light" pitchFamily="34" charset="0"/>
              </a:rPr>
              <a:t>YETENEKLER</a:t>
            </a:r>
          </a:p>
          <a:p>
            <a:endParaRPr lang="tr-TR" sz="1600" b="1" dirty="0" smtClean="0">
              <a:latin typeface="Calibri Light" pitchFamily="34" charset="0"/>
              <a:cs typeface="Calibri Light" pitchFamily="34" charset="0"/>
            </a:endParaRPr>
          </a:p>
          <a:p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Sözel </a:t>
            </a:r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Yetenek</a:t>
            </a:r>
          </a:p>
          <a:p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Sayısal Yetenek</a:t>
            </a:r>
          </a:p>
          <a:p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Göz-el koordinasyonu</a:t>
            </a:r>
          </a:p>
          <a:p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Parmak becerisi</a:t>
            </a:r>
          </a:p>
          <a:p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El becerisi</a:t>
            </a:r>
          </a:p>
          <a:p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Şekil-Uzay </a:t>
            </a:r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İlişkileri</a:t>
            </a:r>
          </a:p>
          <a:p>
            <a:endParaRPr lang="tr-TR" sz="1600" dirty="0" smtClean="0">
              <a:latin typeface="Calibri Light" pitchFamily="34" charset="0"/>
              <a:cs typeface="Calibri Light" pitchFamily="34" charset="0"/>
            </a:endParaRPr>
          </a:p>
          <a:p>
            <a:endParaRPr lang="tr-TR" sz="1600" dirty="0" smtClean="0">
              <a:latin typeface="Calibri Light" pitchFamily="34" charset="0"/>
              <a:cs typeface="Calibri Light" pitchFamily="34" charset="0"/>
            </a:endParaRPr>
          </a:p>
          <a:p>
            <a:endParaRPr lang="tr-TR" sz="1600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6228184" y="3645024"/>
            <a:ext cx="1944216" cy="304698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600" b="1" dirty="0" smtClean="0">
                <a:latin typeface="Calibri Light" pitchFamily="34" charset="0"/>
                <a:cs typeface="Calibri Light" pitchFamily="34" charset="0"/>
              </a:rPr>
              <a:t>İLGİLER</a:t>
            </a:r>
          </a:p>
          <a:p>
            <a:endParaRPr lang="tr-TR" sz="1600" b="1" dirty="0" smtClean="0">
              <a:latin typeface="Calibri Light" pitchFamily="34" charset="0"/>
              <a:cs typeface="Calibri Light" pitchFamily="34" charset="0"/>
            </a:endParaRPr>
          </a:p>
          <a:p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Temel </a:t>
            </a:r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Bilim</a:t>
            </a:r>
          </a:p>
          <a:p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Sosyal Bilim</a:t>
            </a:r>
          </a:p>
          <a:p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Canlı Varlık</a:t>
            </a:r>
          </a:p>
          <a:p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Mekanik İlgi </a:t>
            </a:r>
          </a:p>
          <a:p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İkna</a:t>
            </a:r>
          </a:p>
          <a:p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Ticaret </a:t>
            </a:r>
          </a:p>
          <a:p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İş Ayrıntıları</a:t>
            </a:r>
          </a:p>
          <a:p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Edebiyat </a:t>
            </a:r>
          </a:p>
          <a:p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Güzel Sanatlar</a:t>
            </a:r>
          </a:p>
          <a:p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Sosyal Yardım</a:t>
            </a:r>
            <a:endParaRPr lang="tr-TR" sz="1600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5076056" y="476672"/>
            <a:ext cx="1944216" cy="304698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600" b="1" dirty="0" smtClean="0">
                <a:latin typeface="Calibri Light" pitchFamily="34" charset="0"/>
                <a:cs typeface="Calibri Light" pitchFamily="34" charset="0"/>
              </a:rPr>
              <a:t>DEĞERLER</a:t>
            </a:r>
          </a:p>
          <a:p>
            <a:endParaRPr lang="tr-TR" sz="1600" b="1" dirty="0" smtClean="0">
              <a:latin typeface="Calibri Light" pitchFamily="34" charset="0"/>
              <a:cs typeface="Calibri Light" pitchFamily="34" charset="0"/>
            </a:endParaRPr>
          </a:p>
          <a:p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Yaratıcılık</a:t>
            </a:r>
          </a:p>
          <a:p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Yarışma</a:t>
            </a:r>
          </a:p>
          <a:p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İşbirliği</a:t>
            </a:r>
          </a:p>
          <a:p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Değişiklik</a:t>
            </a:r>
          </a:p>
          <a:p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Düzenli Yaşam</a:t>
            </a:r>
          </a:p>
          <a:p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Liderlik</a:t>
            </a:r>
          </a:p>
          <a:p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Kazanç</a:t>
            </a:r>
          </a:p>
          <a:p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Ün Sahibi </a:t>
            </a:r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Olma</a:t>
            </a:r>
          </a:p>
          <a:p>
            <a:endParaRPr lang="tr-TR" sz="1600" b="1" dirty="0" smtClean="0">
              <a:latin typeface="Calibri Light" pitchFamily="34" charset="0"/>
              <a:cs typeface="Calibri Light" pitchFamily="34" charset="0"/>
            </a:endParaRPr>
          </a:p>
          <a:p>
            <a:endParaRPr lang="tr-TR" sz="1600" dirty="0">
              <a:latin typeface="Calibri Light" pitchFamily="34" charset="0"/>
              <a:cs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b="1" dirty="0" smtClean="0">
                <a:solidFill>
                  <a:srgbClr val="7030A0"/>
                </a:solidFill>
              </a:rPr>
              <a:t>İLGİ</a:t>
            </a:r>
            <a:endParaRPr lang="tr-TR" sz="5400" b="1" dirty="0">
              <a:solidFill>
                <a:srgbClr val="7030A0"/>
              </a:solidFill>
            </a:endParaRP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tr-TR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Belirli bir olay veya etkinliğe yakınlık duyma, ondan hoşlanma ve ona öncelik tanıma durumudur.</a:t>
            </a:r>
            <a:endParaRPr lang="tr-TR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itfaiy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arkeolog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mimar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lojistik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grafik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fotoğraf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makinis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aşçı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diyetisyen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eczacı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b="1" dirty="0" smtClean="0">
                <a:solidFill>
                  <a:srgbClr val="7030A0"/>
                </a:solidFill>
              </a:rPr>
              <a:t>YETENEK</a:t>
            </a:r>
            <a:endParaRPr lang="tr-TR" sz="5400" b="1" dirty="0">
              <a:solidFill>
                <a:srgbClr val="7030A0"/>
              </a:solidFill>
            </a:endParaRP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tr-TR" sz="3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Herhangi bir davranışı, bilgi ya da beceriyi öğrenebilmek için doğuştan sahip olunan gizil gücün (kapasitenin) çevre ile etkileşim sonucu geliştirilmiş ve yeni öğrenmeler için hazır hale getirilmiş kısmını ifade eder.</a:t>
            </a:r>
            <a:endParaRPr lang="tr-TR" sz="32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bilişiö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terzi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ressam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hakem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astro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tercü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antrenör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muhabir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bankacı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savcı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b="1" dirty="0" smtClean="0">
                <a:solidFill>
                  <a:srgbClr val="7030A0"/>
                </a:solidFill>
              </a:rPr>
              <a:t>DEGER</a:t>
            </a:r>
            <a:endParaRPr lang="tr-TR" sz="5400" b="1" dirty="0">
              <a:solidFill>
                <a:srgbClr val="7030A0"/>
              </a:solidFill>
            </a:endParaRP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tr-TR" b="1" dirty="0" smtClean="0"/>
          </a:p>
          <a:p>
            <a:pPr algn="just">
              <a:buNone/>
            </a:pPr>
            <a:r>
              <a:rPr lang="tr-TR" sz="32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tr-TR" sz="3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Hareketleri yönlendiren inançlar ve duygulardır. Birey için asıl önemli olanın ne olduğunu ifade eder. 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4427984" y="273422"/>
            <a:ext cx="72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>
                <a:solidFill>
                  <a:srgbClr val="7030A0"/>
                </a:solidFill>
                <a:latin typeface="Shadows Into Light" charset="-94"/>
              </a:rPr>
              <a:t>-</a:t>
            </a:r>
            <a:endParaRPr lang="tr-TR" sz="5400" b="1" dirty="0">
              <a:solidFill>
                <a:srgbClr val="7030A0"/>
              </a:solidFill>
              <a:latin typeface="Shadows Into Light" charset="-9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Yer Tutucusu"/>
          <p:cNvSpPr>
            <a:spLocks noGrp="1"/>
          </p:cNvSpPr>
          <p:nvPr>
            <p:ph type="body" idx="1"/>
          </p:nvPr>
        </p:nvSpPr>
        <p:spPr>
          <a:xfrm>
            <a:off x="1043608" y="1556792"/>
            <a:ext cx="7056299" cy="4082999"/>
          </a:xfrm>
        </p:spPr>
        <p:txBody>
          <a:bodyPr/>
          <a:lstStyle/>
          <a:p>
            <a:pPr>
              <a:buNone/>
            </a:pP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endParaRPr lang="tr-T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827584" y="1640989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dirty="0" smtClean="0"/>
              <a:t>Yapabildiğim şeyler benim         </a:t>
            </a:r>
            <a:r>
              <a:rPr lang="tr-TR" sz="3600" b="1" dirty="0" smtClean="0">
                <a:solidFill>
                  <a:srgbClr val="7030A0"/>
                </a:solidFill>
                <a:latin typeface="Shadows Into Light" charset="-94"/>
              </a:rPr>
              <a:t>“YETENEGİM”</a:t>
            </a:r>
            <a:endParaRPr lang="tr-TR" sz="3600" dirty="0" smtClean="0">
              <a:solidFill>
                <a:srgbClr val="7030A0"/>
              </a:solidFill>
            </a:endParaRPr>
          </a:p>
          <a:p>
            <a:pPr algn="ctr"/>
            <a:endParaRPr lang="tr-TR" sz="3600" dirty="0" smtClean="0"/>
          </a:p>
          <a:p>
            <a:pPr algn="ctr"/>
            <a:r>
              <a:rPr lang="tr-TR" sz="3600" dirty="0" smtClean="0"/>
              <a:t>Hoşlandığım şeyler benim </a:t>
            </a:r>
            <a:r>
              <a:rPr lang="tr-TR" sz="3600" b="1" dirty="0" smtClean="0">
                <a:solidFill>
                  <a:srgbClr val="7030A0"/>
                </a:solidFill>
                <a:latin typeface="Shadows Into Light" charset="-94"/>
              </a:rPr>
              <a:t>“İLGİLERİM”</a:t>
            </a:r>
            <a:endParaRPr lang="tr-TR" sz="3600" dirty="0" smtClean="0">
              <a:solidFill>
                <a:srgbClr val="7030A0"/>
              </a:solidFill>
            </a:endParaRPr>
          </a:p>
          <a:p>
            <a:pPr algn="ctr"/>
            <a:endParaRPr lang="tr-TR" sz="3600" dirty="0" smtClean="0"/>
          </a:p>
          <a:p>
            <a:pPr algn="ctr"/>
            <a:r>
              <a:rPr lang="tr-TR" sz="3600" dirty="0" smtClean="0"/>
              <a:t>Önceliklerim benim </a:t>
            </a:r>
          </a:p>
          <a:p>
            <a:pPr algn="ctr"/>
            <a:r>
              <a:rPr lang="tr-TR" sz="3600" b="1" dirty="0" smtClean="0">
                <a:solidFill>
                  <a:srgbClr val="7030A0"/>
                </a:solidFill>
                <a:latin typeface="Shadows Into Light" charset="-94"/>
              </a:rPr>
              <a:t>“DEGERLERİM”</a:t>
            </a:r>
            <a:endParaRPr lang="tr-TR" sz="3600" dirty="0">
              <a:solidFill>
                <a:srgbClr val="7030A0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3923928" y="5301208"/>
            <a:ext cx="144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7030A0"/>
                </a:solidFill>
                <a:latin typeface="Shadows Into Light" charset="-94"/>
              </a:rPr>
              <a:t>-</a:t>
            </a:r>
            <a:endParaRPr lang="tr-TR" sz="2800" b="1" dirty="0">
              <a:solidFill>
                <a:srgbClr val="7030A0"/>
              </a:solidFill>
              <a:latin typeface="Shadows Into Light" charset="-94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4860032" y="204168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7030A0"/>
                </a:solidFill>
                <a:latin typeface="Shadows Into Light" charset="-94"/>
              </a:rPr>
              <a:t>-</a:t>
            </a:r>
            <a:endParaRPr lang="tr-TR" sz="2800" b="1" dirty="0">
              <a:solidFill>
                <a:srgbClr val="7030A0"/>
              </a:solidFill>
              <a:latin typeface="Shadows Into Light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8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67544" y="836712"/>
            <a:ext cx="8280920" cy="86409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tr-TR" sz="5400" b="1" dirty="0" smtClean="0">
                <a:solidFill>
                  <a:srgbClr val="7030A0"/>
                </a:solidFill>
                <a:sym typeface="Arial"/>
              </a:rPr>
              <a:t>YETENEKLER-MESLEKLER</a:t>
            </a:r>
            <a:endParaRPr lang="en" sz="5400" b="1" dirty="0">
              <a:solidFill>
                <a:srgbClr val="7030A0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1187624" y="1989415"/>
            <a:ext cx="7200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32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Sözel Yetenek</a:t>
            </a:r>
          </a:p>
          <a:p>
            <a:pPr lvl="0" algn="just"/>
            <a:endParaRPr lang="tr-TR" sz="32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/>
            <a:r>
              <a:rPr lang="tr-TR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Sözcüklerle ifade edilmiş kavramları öğrenebilme, sorunları algılayıp çözebilme ve düşünceleri doğru ve açık bir biçimde anlatabilme gücünü ifade eder.</a:t>
            </a:r>
          </a:p>
          <a:p>
            <a:pPr lvl="0" algn="just"/>
            <a:endParaRPr lang="tr-TR" sz="32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4398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sz="32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Sayısal Yetenek</a:t>
            </a:r>
          </a:p>
          <a:p>
            <a:pPr>
              <a:buNone/>
            </a:pPr>
            <a:endParaRPr lang="tr-TR" sz="32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tr-TR" sz="3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Sayılarla ifade edilen problemleri çözebilme, sayısal kavramları daha çabuk öğrenebilme ve sayılarla akıl yürütebilme gücünü gösterir.</a:t>
            </a:r>
            <a:endParaRPr lang="tr-TR" sz="32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tr-TR" dirty="0"/>
          </a:p>
        </p:txBody>
      </p:sp>
      <p:sp>
        <p:nvSpPr>
          <p:cNvPr id="4" name="Shape 1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tr-TR" sz="5400" b="1" dirty="0" smtClean="0">
                <a:solidFill>
                  <a:srgbClr val="7030A0"/>
                </a:solidFill>
                <a:sym typeface="Arial"/>
              </a:rPr>
              <a:t>YETENEKLER-MESLEKLER</a:t>
            </a:r>
            <a:endParaRPr lang="en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16024" y="-27384"/>
            <a:ext cx="8604448" cy="1731113"/>
          </a:xfrm>
        </p:spPr>
        <p:txBody>
          <a:bodyPr/>
          <a:lstStyle/>
          <a:p>
            <a:r>
              <a:rPr lang="tr-TR" sz="5400" b="1" dirty="0" smtClean="0">
                <a:solidFill>
                  <a:srgbClr val="7030A0"/>
                </a:solidFill>
              </a:rPr>
              <a:t>YETENEKLER-MESLEKLER</a:t>
            </a:r>
            <a:endParaRPr lang="tr-TR" sz="5400" dirty="0">
              <a:solidFill>
                <a:srgbClr val="7030A0"/>
              </a:solidFill>
            </a:endParaRPr>
          </a:p>
        </p:txBody>
      </p:sp>
      <p:sp>
        <p:nvSpPr>
          <p:cNvPr id="7" name="6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endParaRPr lang="tr-T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899592" y="2521058"/>
            <a:ext cx="75608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Göz-el Koordinasyonu</a:t>
            </a:r>
          </a:p>
          <a:p>
            <a:pPr algn="ctr"/>
            <a:endParaRPr lang="tr-TR" sz="3200" b="1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66700"/>
            <a:r>
              <a:rPr lang="tr-TR" sz="3200" dirty="0" smtClean="0"/>
              <a:t>Şekiller arasındaki benzerlik ve farklılıkları şekillerdeki değişimin temelindeki ilkeyi algılayabilme, düzlem üzerinde çizilmiş bir cismi üç boyutlu görebilme gücünü ifade eder.</a:t>
            </a:r>
            <a:endParaRPr lang="tr-TR" sz="3200" b="1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tr-TR" sz="3200" b="1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98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incul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6405</TotalTime>
  <Words>641</Words>
  <Application>Microsoft Office PowerPoint</Application>
  <PresentationFormat>Ekran Gösterisi (4:3)</PresentationFormat>
  <Paragraphs>179</Paragraphs>
  <Slides>49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49</vt:i4>
      </vt:variant>
    </vt:vector>
  </HeadingPairs>
  <TitlesOfParts>
    <vt:vector size="56" baseType="lpstr">
      <vt:lpstr>Arial</vt:lpstr>
      <vt:lpstr>Shadows Into Light</vt:lpstr>
      <vt:lpstr>Arial Unicode MS</vt:lpstr>
      <vt:lpstr>Varela Round</vt:lpstr>
      <vt:lpstr>Calibri</vt:lpstr>
      <vt:lpstr>Calibri Light</vt:lpstr>
      <vt:lpstr>Trinculo template</vt:lpstr>
      <vt:lpstr>MESLEKİ İLGİ,  YETENEK VE DEGERLER</vt:lpstr>
      <vt:lpstr>SU BU O OYUNU</vt:lpstr>
      <vt:lpstr>İLGİ</vt:lpstr>
      <vt:lpstr>YETENEK</vt:lpstr>
      <vt:lpstr>DEGER</vt:lpstr>
      <vt:lpstr>Slayt 6</vt:lpstr>
      <vt:lpstr>YETENEKLER-MESLEKLER</vt:lpstr>
      <vt:lpstr>YETENEKLER-MESLEKLER</vt:lpstr>
      <vt:lpstr>YETENEKLER-MESLEKLER</vt:lpstr>
      <vt:lpstr>YETENEKLER-MESLEKLER</vt:lpstr>
      <vt:lpstr>YETENEKLER-MESLEKLER</vt:lpstr>
      <vt:lpstr>YETENEKLER-MESLEKLER</vt:lpstr>
      <vt:lpstr>İLGİLER-MESLEKLER</vt:lpstr>
      <vt:lpstr>İLGİLER-MESLEKLER</vt:lpstr>
      <vt:lpstr>İLGİLER-MESLEKLER</vt:lpstr>
      <vt:lpstr>İLGİLER-MESLEKLER</vt:lpstr>
      <vt:lpstr>İLGİLER-MESLEKLER</vt:lpstr>
      <vt:lpstr>İLGİLER-MESLEKLER</vt:lpstr>
      <vt:lpstr>İLGİLER-MESLEKLER</vt:lpstr>
      <vt:lpstr>İLGİLER-MESLEKLER</vt:lpstr>
      <vt:lpstr>İLGİLER-MESLEKLER</vt:lpstr>
      <vt:lpstr>İLGİLER-MESLEKLER</vt:lpstr>
      <vt:lpstr>İLGİLER-MESLEKLER</vt:lpstr>
      <vt:lpstr>DEGERLER-MESLEKLER</vt:lpstr>
      <vt:lpstr>DEGERLER-MESLEKLER</vt:lpstr>
      <vt:lpstr>-</vt:lpstr>
      <vt:lpstr>DEGERLER-MESLEKLER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PSİKOLOJİK TESTLER</dc:title>
  <dc:creator>hüsnü anıl tekin</dc:creator>
  <cp:lastModifiedBy>Rehberlik 2</cp:lastModifiedBy>
  <cp:revision>518</cp:revision>
  <dcterms:modified xsi:type="dcterms:W3CDTF">2019-10-09T12:25:30Z</dcterms:modified>
</cp:coreProperties>
</file>