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0" r:id="rId1"/>
  </p:sldMasterIdLst>
  <p:notesMasterIdLst>
    <p:notesMasterId r:id="rId21"/>
  </p:notesMasterIdLst>
  <p:sldIdLst>
    <p:sldId id="256" r:id="rId2"/>
    <p:sldId id="533" r:id="rId3"/>
    <p:sldId id="534" r:id="rId4"/>
    <p:sldId id="535" r:id="rId5"/>
    <p:sldId id="536" r:id="rId6"/>
    <p:sldId id="537" r:id="rId7"/>
    <p:sldId id="538" r:id="rId8"/>
    <p:sldId id="539" r:id="rId9"/>
    <p:sldId id="540" r:id="rId10"/>
    <p:sldId id="544" r:id="rId11"/>
    <p:sldId id="541" r:id="rId12"/>
    <p:sldId id="542" r:id="rId13"/>
    <p:sldId id="543" r:id="rId14"/>
    <p:sldId id="545" r:id="rId15"/>
    <p:sldId id="546" r:id="rId16"/>
    <p:sldId id="547" r:id="rId17"/>
    <p:sldId id="548" r:id="rId18"/>
    <p:sldId id="550" r:id="rId19"/>
    <p:sldId id="549" r:id="rId20"/>
  </p:sldIdLst>
  <p:sldSz cx="9144000" cy="6858000" type="screen4x3"/>
  <p:notesSz cx="6858000" cy="9144000"/>
  <p:embeddedFontLst>
    <p:embeddedFont>
      <p:font typeface="Shadows Into Light" charset="-94"/>
      <p:regular r:id="rId22"/>
    </p:embeddedFont>
    <p:embeddedFont>
      <p:font typeface="Varela Round" charset="-79"/>
      <p:regular r:id="rId23"/>
    </p:embeddedFont>
    <p:embeddedFont>
      <p:font typeface="Arial Unicode MS" pitchFamily="34" charset="-128"/>
      <p:regular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68A175BD-053A-4646-8B25-CE51EBA26AF1}">
  <a:tblStyle styleId="{68A175BD-053A-4646-8B25-CE51EBA26AF1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98" autoAdjust="0"/>
    <p:restoredTop sz="94660"/>
  </p:normalViewPr>
  <p:slideViewPr>
    <p:cSldViewPr>
      <p:cViewPr>
        <p:scale>
          <a:sx n="60" d="100"/>
          <a:sy n="60" d="100"/>
        </p:scale>
        <p:origin x="-1866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har char="●"/>
              <a:defRPr sz="1100"/>
            </a:lvl1pPr>
            <a:lvl2pPr lvl="1">
              <a:spcBef>
                <a:spcPts val="0"/>
              </a:spcBef>
              <a:buChar char="○"/>
              <a:defRPr sz="1100"/>
            </a:lvl2pPr>
            <a:lvl3pPr lvl="2">
              <a:spcBef>
                <a:spcPts val="0"/>
              </a:spcBef>
              <a:buChar char="■"/>
              <a:defRPr sz="1100"/>
            </a:lvl3pPr>
            <a:lvl4pPr lvl="3">
              <a:spcBef>
                <a:spcPts val="0"/>
              </a:spcBef>
              <a:buChar char="●"/>
              <a:defRPr sz="1100"/>
            </a:lvl4pPr>
            <a:lvl5pPr lvl="4">
              <a:spcBef>
                <a:spcPts val="0"/>
              </a:spcBef>
              <a:buChar char="○"/>
              <a:defRPr sz="1100"/>
            </a:lvl5pPr>
            <a:lvl6pPr lvl="5">
              <a:spcBef>
                <a:spcPts val="0"/>
              </a:spcBef>
              <a:buChar char="■"/>
              <a:defRPr sz="1100"/>
            </a:lvl6pPr>
            <a:lvl7pPr lvl="6">
              <a:spcBef>
                <a:spcPts val="0"/>
              </a:spcBef>
              <a:buChar char="●"/>
              <a:defRPr sz="1100"/>
            </a:lvl7pPr>
            <a:lvl8pPr lvl="7">
              <a:spcBef>
                <a:spcPts val="0"/>
              </a:spcBef>
              <a:buChar char="○"/>
              <a:defRPr sz="1100"/>
            </a:lvl8pPr>
            <a:lvl9pPr lvl="8">
              <a:spcBef>
                <a:spcPts val="0"/>
              </a:spcBef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182795338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yellow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ctrTitle"/>
          </p:nvPr>
        </p:nvSpPr>
        <p:spPr>
          <a:xfrm>
            <a:off x="1630650" y="2655750"/>
            <a:ext cx="5882699" cy="15465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1pPr>
            <a:lvl2pPr lvl="1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2pPr>
            <a:lvl3pPr lvl="2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3pPr>
            <a:lvl4pPr lvl="3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4pPr>
            <a:lvl5pPr lvl="4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5pPr>
            <a:lvl6pPr lvl="5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6pPr>
            <a:lvl7pPr lvl="6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7pPr>
            <a:lvl8pPr lvl="7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8pPr>
            <a:lvl9pPr lvl="8" algn="ctr">
              <a:spcBef>
                <a:spcPts val="0"/>
              </a:spcBef>
              <a:buClr>
                <a:srgbClr val="FFFFFF"/>
              </a:buClr>
              <a:buSzPct val="100000"/>
              <a:defRPr sz="6000">
                <a:solidFill>
                  <a:srgbClr val="FFFFFF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027950" y="689775"/>
            <a:ext cx="7088099" cy="9104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1pPr>
            <a:lvl2pPr lvl="1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2pPr>
            <a:lvl3pPr lvl="2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3pPr>
            <a:lvl4pPr lvl="3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4pPr>
            <a:lvl5pPr lvl="4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5pPr>
            <a:lvl6pPr lvl="5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6pPr>
            <a:lvl7pPr lvl="6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7pPr>
            <a:lvl8pPr lvl="7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8pPr>
            <a:lvl9pPr lvl="8">
              <a:spcBef>
                <a:spcPts val="0"/>
              </a:spcBef>
              <a:buClr>
                <a:srgbClr val="979CB8"/>
              </a:buClr>
              <a:defRPr>
                <a:solidFill>
                  <a:srgbClr val="979CB8"/>
                </a:solidFill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1070325" y="1918650"/>
            <a:ext cx="7056299" cy="40829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/>
          <p:nvPr/>
        </p:nvSpPr>
        <p:spPr>
          <a:xfrm>
            <a:off x="3120675" y="1533250"/>
            <a:ext cx="3060325" cy="15325"/>
          </a:xfrm>
          <a:custGeom>
            <a:avLst/>
            <a:gdLst/>
            <a:ahLst/>
            <a:cxnLst/>
            <a:rect l="0" t="0" r="0" b="0"/>
            <a:pathLst>
              <a:path w="122413" h="613" extrusionOk="0">
                <a:moveTo>
                  <a:pt x="0" y="317"/>
                </a:moveTo>
                <a:cubicBezTo>
                  <a:pt x="40796" y="1116"/>
                  <a:pt x="81608" y="0"/>
                  <a:pt x="122413" y="0"/>
                </a:cubicBezTo>
              </a:path>
            </a:pathLst>
          </a:custGeom>
          <a:noFill/>
          <a:ln w="9525" cap="flat" cmpd="sng">
            <a:solidFill>
              <a:srgbClr val="979CB8"/>
            </a:solidFill>
            <a:prstDash val="solid"/>
            <a:round/>
            <a:headEnd type="none" w="lg" len="lg"/>
            <a:tailEnd type="none" w="lg" len="lg"/>
          </a:ln>
        </p:spPr>
      </p:sp>
      <p:sp>
        <p:nvSpPr>
          <p:cNvPr id="28" name="Shape 28"/>
          <p:cNvSpPr/>
          <p:nvPr/>
        </p:nvSpPr>
        <p:spPr>
          <a:xfrm>
            <a:off x="3068250" y="1577725"/>
            <a:ext cx="3226850" cy="15875"/>
          </a:xfrm>
          <a:custGeom>
            <a:avLst/>
            <a:gdLst/>
            <a:ahLst/>
            <a:cxnLst/>
            <a:rect l="0" t="0" r="0" b="0"/>
            <a:pathLst>
              <a:path w="129074" h="635" extrusionOk="0">
                <a:moveTo>
                  <a:pt x="0" y="0"/>
                </a:moveTo>
                <a:cubicBezTo>
                  <a:pt x="43025" y="0"/>
                  <a:pt x="86048" y="635"/>
                  <a:pt x="129074" y="635"/>
                </a:cubicBezTo>
              </a:path>
            </a:pathLst>
          </a:custGeom>
          <a:noFill/>
          <a:ln w="9525" cap="flat" cmpd="sng">
            <a:solidFill>
              <a:srgbClr val="979CB8"/>
            </a:solidFill>
            <a:prstDash val="solid"/>
            <a:round/>
            <a:headEnd type="none" w="lg" len="lg"/>
            <a:tailEnd type="none" w="lg" len="lg"/>
          </a:ln>
        </p:spPr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4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824550" y="689775"/>
            <a:ext cx="7547699" cy="9104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1pPr>
            <a:lvl2pPr lvl="1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2pPr>
            <a:lvl3pPr lvl="2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3pPr>
            <a:lvl4pPr lvl="3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4pPr>
            <a:lvl5pPr lvl="4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5pPr>
            <a:lvl6pPr lvl="5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6pPr>
            <a:lvl7pPr lvl="6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7pPr>
            <a:lvl8pPr lvl="7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8pPr>
            <a:lvl9pPr lvl="8" algn="ctr">
              <a:spcBef>
                <a:spcPts val="0"/>
              </a:spcBef>
              <a:buClr>
                <a:srgbClr val="505670"/>
              </a:buClr>
              <a:buSzPct val="100000"/>
              <a:buFont typeface="Shadows Into Light"/>
              <a:buNone/>
              <a:defRPr sz="3000">
                <a:solidFill>
                  <a:srgbClr val="505670"/>
                </a:solidFill>
                <a:latin typeface="Shadows Into Light"/>
                <a:ea typeface="Shadows Into Light"/>
                <a:cs typeface="Shadows Into Light"/>
                <a:sym typeface="Shadows Into Ligh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070325" y="1918650"/>
            <a:ext cx="7056299" cy="4082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505670"/>
              </a:buClr>
              <a:buSzPct val="100000"/>
              <a:buFont typeface="Varela Round"/>
              <a:buChar char="▧"/>
              <a:defRPr sz="24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480"/>
              </a:spcBef>
              <a:buClr>
                <a:srgbClr val="505670"/>
              </a:buClr>
              <a:buSzPct val="100000"/>
              <a:buFont typeface="Varela Round"/>
              <a:buChar char="○"/>
              <a:defRPr sz="20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lvl="2">
              <a:spcBef>
                <a:spcPts val="480"/>
              </a:spcBef>
              <a:buClr>
                <a:srgbClr val="505670"/>
              </a:buClr>
              <a:buSzPct val="100000"/>
              <a:buFont typeface="Varela Round"/>
              <a:buChar char="■"/>
              <a:defRPr sz="20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lvl="3">
              <a:spcBef>
                <a:spcPts val="360"/>
              </a:spcBef>
              <a:buClr>
                <a:srgbClr val="505670"/>
              </a:buClr>
              <a:buSzPct val="100000"/>
              <a:buFont typeface="Varela Round"/>
              <a:buChar char="●"/>
              <a:defRPr sz="16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lvl="4">
              <a:spcBef>
                <a:spcPts val="360"/>
              </a:spcBef>
              <a:buClr>
                <a:srgbClr val="505670"/>
              </a:buClr>
              <a:buSzPct val="100000"/>
              <a:buFont typeface="Varela Round"/>
              <a:buChar char="○"/>
              <a:defRPr sz="16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lvl="5">
              <a:spcBef>
                <a:spcPts val="360"/>
              </a:spcBef>
              <a:buClr>
                <a:srgbClr val="505670"/>
              </a:buClr>
              <a:buSzPct val="100000"/>
              <a:buFont typeface="Varela Round"/>
              <a:buChar char="■"/>
              <a:defRPr sz="16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lvl="6">
              <a:spcBef>
                <a:spcPts val="360"/>
              </a:spcBef>
              <a:buClr>
                <a:srgbClr val="505670"/>
              </a:buClr>
              <a:buSzPct val="100000"/>
              <a:buFont typeface="Varela Round"/>
              <a:buChar char="●"/>
              <a:defRPr sz="16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lvl="7">
              <a:spcBef>
                <a:spcPts val="360"/>
              </a:spcBef>
              <a:buClr>
                <a:srgbClr val="505670"/>
              </a:buClr>
              <a:buSzPct val="100000"/>
              <a:buFont typeface="Varela Round"/>
              <a:buChar char="○"/>
              <a:defRPr sz="16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lvl="8">
              <a:spcBef>
                <a:spcPts val="360"/>
              </a:spcBef>
              <a:buClr>
                <a:srgbClr val="505670"/>
              </a:buClr>
              <a:buSzPct val="100000"/>
              <a:buFont typeface="Varela Round"/>
              <a:buChar char="■"/>
              <a:defRPr sz="1600">
                <a:solidFill>
                  <a:srgbClr val="505670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81" r:id="rId2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EK-1.docx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ctrTitle"/>
          </p:nvPr>
        </p:nvSpPr>
        <p:spPr>
          <a:xfrm>
            <a:off x="827584" y="692696"/>
            <a:ext cx="7560840" cy="5544616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tr-TR" sz="6600" b="1" dirty="0" smtClean="0"/>
              <a:t>MESLEKİ İLGİ,</a:t>
            </a:r>
            <a:br>
              <a:rPr lang="tr-TR" sz="6600" b="1" dirty="0" smtClean="0"/>
            </a:br>
            <a:r>
              <a:rPr lang="tr-TR" sz="6600" b="1" dirty="0" smtClean="0"/>
              <a:t> YETENEK VE DEGERLER</a:t>
            </a:r>
            <a:endParaRPr lang="en" sz="6600" b="1" dirty="0"/>
          </a:p>
        </p:txBody>
      </p:sp>
      <p:pic>
        <p:nvPicPr>
          <p:cNvPr id="1029" name="Picture 5" descr="C:\Users\Rehberlik 1\Desktop\ŞAPKAS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920" y="3861048"/>
            <a:ext cx="285750" cy="209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Sıklıkla artistik yeteneklere sahiptirler.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Yaratıcı etkinliklere değer verirler.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Genellikle kendilerini orijinal, bağımsız olarak tanımlarlar.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SOSYAL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Sosyal tipler insanlara yardım etmekten hoşlanırlar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32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Öğretmenlik, hemşirelik, ilk yardım, bilgi verme gibi hizmetler sunmaktan hoşlanırlar.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Genellikle makine, nesneler veya hayvanlarla çalışmaktan çok hoşlanmazlar.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32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Öğretmenlik, psikolojik danışma, hemşirelik veya bilgi verme konularında becerilere sahiptirler.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İnsanlara yardım etmeye ve sosyal problemleri çözmeye değer verirler.</a:t>
            </a:r>
          </a:p>
          <a:p>
            <a:pPr eaLnBrk="1" hangingPunct="1">
              <a:lnSpc>
                <a:spcPct val="90000"/>
              </a:lnSpc>
              <a:buNone/>
            </a:pPr>
            <a:endParaRPr lang="tr-TR" sz="32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eaLnBrk="1" hangingPunct="1">
              <a:lnSpc>
                <a:spcPct val="90000"/>
              </a:lnSpc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Kendilerini  yardımcı, arkadaş canlısı ve güvenilir olarak tanımlarlar.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GİRİSİMCİ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Girişimci tipler, insanları ikna etme ve yönlendirme konularında ve bir şeyler ya da fikir satma konularıyla ilgilenmekten hoşlanırlar.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Genellikle çok fazla dikkat gerektiren, bilimsel ve analitik düşünmeyi gerektiren işlerden kaçınırlar.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4499992" y="764704"/>
            <a:ext cx="72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 smtClean="0">
                <a:solidFill>
                  <a:srgbClr val="7030A0"/>
                </a:solidFill>
                <a:latin typeface="Shadows Into Light" charset="-94"/>
              </a:rPr>
              <a:t>,</a:t>
            </a:r>
            <a:endParaRPr lang="tr-TR" sz="5400" b="1" dirty="0">
              <a:solidFill>
                <a:srgbClr val="7030A0"/>
              </a:solidFill>
              <a:latin typeface="Shadows Into Light" charset="-94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70325" y="1772816"/>
            <a:ext cx="7056299" cy="4082999"/>
          </a:xfrm>
        </p:spPr>
        <p:txBody>
          <a:bodyPr/>
          <a:lstStyle/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İnsanları yönlendirme ve bir şeyler satma konularında oldukça beceriklidirler.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Politikada, liderlikte ve iş yaşamında başarıya önem verirler. 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Kendilerini enerjik, hırslı ve girişken olarak tanımlarlar.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GELENEKSEL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Geleneksel tipler düzenli bir ortamda sayılarla, kayıtlarla ya da makinelerle ilgilenmekten hoşlanırlar.</a:t>
            </a:r>
          </a:p>
          <a:p>
            <a:pPr marL="182880" indent="-182880"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Muğlak ve yapılandırılmamış aktivitelerden kaçınırlar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Yazılı kayıtlar üzerinde ve sayılar ile ilgili çalışma konusunda oldukça beceriklidirler.  </a:t>
            </a:r>
          </a:p>
          <a:p>
            <a:pPr marL="182880" indent="-182880"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İş yaşamında başarıya değer verirler ve kendilerini düzenli olarak tanımlarlar.</a:t>
            </a:r>
          </a:p>
          <a:p>
            <a:pPr marL="182880" indent="-182880"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Bir planı takip etmede oldukça başarılıdırlar.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tr-TR" sz="5400" dirty="0" smtClean="0">
                <a:solidFill>
                  <a:srgbClr val="7030A0"/>
                </a:solidFill>
                <a:latin typeface="Shadows Into Light" charset="-94"/>
                <a:hlinkClick r:id="rId2" action="ppaction://hlinkfile"/>
              </a:rPr>
              <a:t>ETKİNLİK</a:t>
            </a:r>
            <a:endParaRPr lang="tr-TR" sz="5400" dirty="0">
              <a:solidFill>
                <a:srgbClr val="7030A0"/>
              </a:solidFill>
              <a:latin typeface="Shadows Into Light" charset="-94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alphaModFix amt="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34134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1916832"/>
            <a:ext cx="7920880" cy="3240360"/>
          </a:xfrm>
        </p:spPr>
        <p:txBody>
          <a:bodyPr/>
          <a:lstStyle/>
          <a:p>
            <a:r>
              <a:rPr lang="tr-TR" sz="6600" b="1" dirty="0" smtClean="0">
                <a:solidFill>
                  <a:srgbClr val="7030A0"/>
                </a:solidFill>
              </a:rPr>
              <a:t>HOLLAND </a:t>
            </a:r>
            <a:br>
              <a:rPr lang="tr-TR" sz="6600" b="1" dirty="0" smtClean="0">
                <a:solidFill>
                  <a:srgbClr val="7030A0"/>
                </a:solidFill>
              </a:rPr>
            </a:br>
            <a:r>
              <a:rPr lang="tr-TR" sz="6600" b="1" dirty="0" smtClean="0">
                <a:solidFill>
                  <a:srgbClr val="7030A0"/>
                </a:solidFill>
              </a:rPr>
              <a:t>VE </a:t>
            </a:r>
            <a:br>
              <a:rPr lang="tr-TR" sz="6600" b="1" dirty="0" smtClean="0">
                <a:solidFill>
                  <a:srgbClr val="7030A0"/>
                </a:solidFill>
              </a:rPr>
            </a:br>
            <a:r>
              <a:rPr lang="tr-TR" sz="6600" b="1" dirty="0" smtClean="0">
                <a:solidFill>
                  <a:srgbClr val="7030A0"/>
                </a:solidFill>
              </a:rPr>
              <a:t>KİSİLİK TİPLERİ</a:t>
            </a:r>
            <a:endParaRPr lang="tr-TR" sz="6600" b="1" dirty="0">
              <a:solidFill>
                <a:srgbClr val="7030A0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2771800" y="4149080"/>
            <a:ext cx="2160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6600" dirty="0" smtClean="0">
                <a:solidFill>
                  <a:srgbClr val="7030A0"/>
                </a:solidFill>
                <a:latin typeface="Shadows Into Light" charset="-94"/>
              </a:rPr>
              <a:t>,</a:t>
            </a:r>
            <a:endParaRPr lang="tr-TR" sz="6600" dirty="0">
              <a:solidFill>
                <a:srgbClr val="7030A0"/>
              </a:solidFill>
              <a:latin typeface="Shadows Into Light" charset="-9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xfrm>
            <a:off x="827584" y="689775"/>
            <a:ext cx="7560840" cy="910499"/>
          </a:xfrm>
        </p:spPr>
        <p:txBody>
          <a:bodyPr/>
          <a:lstStyle/>
          <a:p>
            <a:r>
              <a:rPr lang="tr-TR" sz="3200" b="1" dirty="0" smtClean="0">
                <a:solidFill>
                  <a:srgbClr val="7030A0"/>
                </a:solidFill>
              </a:rPr>
              <a:t>HOLLAND VE KİSİLİK TİPLERİ</a:t>
            </a:r>
            <a:endParaRPr lang="tr-TR" dirty="0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tr-TR" sz="3200" dirty="0" smtClean="0">
                <a:solidFill>
                  <a:schemeClr val="tx1"/>
                </a:solidFill>
              </a:rPr>
              <a:t>John L. </a:t>
            </a:r>
            <a:r>
              <a:rPr lang="tr-TR" sz="3200" dirty="0" err="1" smtClean="0">
                <a:solidFill>
                  <a:schemeClr val="tx1"/>
                </a:solidFill>
              </a:rPr>
              <a:t>Holland</a:t>
            </a:r>
            <a:r>
              <a:rPr lang="tr-TR" sz="3200" dirty="0" smtClean="0"/>
              <a:t>; </a:t>
            </a: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bireylerin kendi kişilik tiplerine, ilgilerine ve değerlerine uygun meslekler seçerlerse yaşamlarında daha fazla doyum alacağını belirtmektedir. </a:t>
            </a:r>
          </a:p>
          <a:p>
            <a:endParaRPr lang="tr-TR" dirty="0"/>
          </a:p>
        </p:txBody>
      </p:sp>
      <p:sp>
        <p:nvSpPr>
          <p:cNvPr id="5" name="4 Metin kutusu"/>
          <p:cNvSpPr txBox="1"/>
          <p:nvPr/>
        </p:nvSpPr>
        <p:spPr>
          <a:xfrm>
            <a:off x="4788024" y="1052737"/>
            <a:ext cx="72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3200" b="1" dirty="0" smtClean="0">
                <a:solidFill>
                  <a:srgbClr val="7030A0"/>
                </a:solidFill>
                <a:latin typeface="Shadows Into Light" charset="-94"/>
              </a:rPr>
              <a:t>.</a:t>
            </a:r>
            <a:endParaRPr lang="tr-TR" sz="3200" b="1" dirty="0">
              <a:solidFill>
                <a:srgbClr val="7030A0"/>
              </a:solidFill>
              <a:latin typeface="Shadows Into Light" charset="-94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27950" y="1654405"/>
            <a:ext cx="7088099" cy="910499"/>
          </a:xfrm>
        </p:spPr>
        <p:txBody>
          <a:bodyPr/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HOLLAND’A GORE KİSİLİK TİPLERİ 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142333" y="3140968"/>
            <a:ext cx="3141635" cy="2788673"/>
          </a:xfrm>
        </p:spPr>
        <p:txBody>
          <a:bodyPr/>
          <a:lstStyle/>
          <a:p>
            <a:pPr marL="609600" indent="-609600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1. Gerçekçi 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tr-TR" sz="32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2. Araştırmacı</a:t>
            </a:r>
          </a:p>
          <a:p>
            <a:pPr marL="609600" indent="-609600" eaLnBrk="1" hangingPunct="1">
              <a:buFont typeface="Wingdings" pitchFamily="2" charset="2"/>
              <a:buAutoNum type="arabicPeriod"/>
            </a:pPr>
            <a:endParaRPr lang="tr-TR" sz="32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609600" indent="-609600" eaLnBrk="1" hangingPunct="1">
              <a:buNone/>
            </a:pPr>
            <a:r>
              <a:rPr lang="tr-TR" sz="3200" dirty="0" smtClean="0">
                <a:solidFill>
                  <a:schemeClr val="tx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3. Artistik</a:t>
            </a:r>
          </a:p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6588224" y="836712"/>
            <a:ext cx="144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dirty="0" smtClean="0">
                <a:solidFill>
                  <a:srgbClr val="7030A0"/>
                </a:solidFill>
                <a:latin typeface="Shadows Into Light" charset="-94"/>
              </a:rPr>
              <a:t>,</a:t>
            </a:r>
            <a:endParaRPr lang="tr-TR" sz="5400" dirty="0">
              <a:solidFill>
                <a:srgbClr val="7030A0"/>
              </a:solidFill>
              <a:latin typeface="Shadows Into Light" charset="-94"/>
            </a:endParaRPr>
          </a:p>
        </p:txBody>
      </p:sp>
      <p:sp>
        <p:nvSpPr>
          <p:cNvPr id="5" name="4 Metin kutusu"/>
          <p:cNvSpPr txBox="1"/>
          <p:nvPr/>
        </p:nvSpPr>
        <p:spPr>
          <a:xfrm>
            <a:off x="4716016" y="260648"/>
            <a:ext cx="720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 smtClean="0">
                <a:solidFill>
                  <a:srgbClr val="7030A0"/>
                </a:solidFill>
                <a:latin typeface="Shadows Into Light" charset="-94"/>
              </a:rPr>
              <a:t>..</a:t>
            </a:r>
            <a:endParaRPr lang="tr-TR" sz="5400" b="1" dirty="0">
              <a:solidFill>
                <a:srgbClr val="7030A0"/>
              </a:solidFill>
              <a:latin typeface="Shadows Into Light" charset="-94"/>
            </a:endParaRPr>
          </a:p>
        </p:txBody>
      </p:sp>
      <p:sp>
        <p:nvSpPr>
          <p:cNvPr id="6" name="2 Metin Yer Tutucusu"/>
          <p:cNvSpPr txBox="1">
            <a:spLocks/>
          </p:cNvSpPr>
          <p:nvPr/>
        </p:nvSpPr>
        <p:spPr>
          <a:xfrm>
            <a:off x="5030765" y="3212976"/>
            <a:ext cx="3141635" cy="278867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/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ct val="100000"/>
              <a:tabLst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Varela Round"/>
              </a:rPr>
              <a:t>4. Sosyal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ct val="100000"/>
              <a:tabLst/>
              <a:defRPr/>
            </a:pPr>
            <a:endParaRPr lang="tr-TR" sz="3200" dirty="0" smtClean="0">
              <a:solidFill>
                <a:schemeClr val="tx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  <a:sym typeface="Varela Round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ct val="100000"/>
              <a:tabLst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Varela Round"/>
              </a:rPr>
              <a:t>5.</a:t>
            </a:r>
            <a:r>
              <a:rPr kumimoji="0" lang="tr-TR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Varela Round"/>
              </a:rPr>
              <a:t> </a:t>
            </a: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Varela Round"/>
              </a:rPr>
              <a:t>Girişimci</a:t>
            </a: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ct val="100000"/>
              <a:buFont typeface="Wingdings" pitchFamily="2" charset="2"/>
              <a:buAutoNum type="arabicPeriod"/>
              <a:tabLst/>
              <a:defRPr/>
            </a:pPr>
            <a:endParaRPr kumimoji="0" lang="tr-TR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  <a:sym typeface="Varela Round"/>
            </a:endParaRPr>
          </a:p>
          <a:p>
            <a:pPr marL="609600" marR="0" lvl="0" indent="-609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ct val="100000"/>
              <a:tabLst/>
              <a:defRPr/>
            </a:pPr>
            <a:r>
              <a:rPr kumimoji="0" lang="tr-TR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Varela Round"/>
              </a:rPr>
              <a:t>6. Geleneksel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05670"/>
              </a:buClr>
              <a:buSzPct val="100000"/>
              <a:buFont typeface="Varela Round"/>
              <a:buChar char="▧"/>
              <a:tabLst/>
              <a:defRPr/>
            </a:pPr>
            <a:endParaRPr kumimoji="0" lang="tr-TR" sz="2400" b="0" i="0" u="none" strike="noStrike" kern="0" cap="none" spc="0" normalizeH="0" baseline="0" noProof="0" dirty="0">
              <a:ln>
                <a:noFill/>
              </a:ln>
              <a:solidFill>
                <a:srgbClr val="505670"/>
              </a:solidFill>
              <a:effectLst/>
              <a:uLnTx/>
              <a:uFillTx/>
              <a:latin typeface="Varela Round"/>
              <a:ea typeface="Varela Round"/>
              <a:cs typeface="Varela Round"/>
              <a:sym typeface="Varela Roun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GERCEKCi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4" name="3 Metin kutusu"/>
          <p:cNvSpPr txBox="1"/>
          <p:nvPr/>
        </p:nvSpPr>
        <p:spPr>
          <a:xfrm>
            <a:off x="5436096" y="764704"/>
            <a:ext cx="144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 smtClean="0">
                <a:solidFill>
                  <a:srgbClr val="7030A0"/>
                </a:solidFill>
                <a:latin typeface="Shadows Into Light" charset="-94"/>
              </a:rPr>
              <a:t>.</a:t>
            </a:r>
            <a:endParaRPr lang="tr-TR" sz="5400" b="1" dirty="0">
              <a:solidFill>
                <a:srgbClr val="7030A0"/>
              </a:solidFill>
              <a:latin typeface="Shadows Into Light" charset="-94"/>
            </a:endParaRPr>
          </a:p>
        </p:txBody>
      </p:sp>
      <p:sp>
        <p:nvSpPr>
          <p:cNvPr id="6" name="5 Metin kutusu"/>
          <p:cNvSpPr txBox="1"/>
          <p:nvPr/>
        </p:nvSpPr>
        <p:spPr>
          <a:xfrm>
            <a:off x="4427984" y="764704"/>
            <a:ext cx="144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 smtClean="0">
                <a:solidFill>
                  <a:srgbClr val="7030A0"/>
                </a:solidFill>
                <a:latin typeface="Shadows Into Light" charset="-94"/>
              </a:rPr>
              <a:t>.</a:t>
            </a:r>
            <a:endParaRPr lang="tr-TR" sz="5400" b="1" dirty="0">
              <a:solidFill>
                <a:srgbClr val="7030A0"/>
              </a:solidFill>
              <a:latin typeface="Shadows Into Light" charset="-94"/>
            </a:endParaRPr>
          </a:p>
        </p:txBody>
      </p:sp>
      <p:sp>
        <p:nvSpPr>
          <p:cNvPr id="7" name="6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Gerçekçi tipler hayvanlarla, nesnelerle veya makinelerle çalışmaktan hoşlanırlar.</a:t>
            </a:r>
          </a:p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Genellikle bir şeyler öğretme, birilerini iyileştirmeye çalışma ve birilerine bilgi verme gibi sosyal aktivitelerden kaçınırlar.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Görebildikleri, dokunabildikleri ve bitkiler ya da hayvanlar gibi üzerinde çalışabildikleri şeylere daha fazla değer verirler.</a:t>
            </a:r>
          </a:p>
          <a:p>
            <a:pPr marL="182880" indent="-182880"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182880" indent="-182880"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8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Kendilerini pratik, mekanik ve gerçekçi olarak tanımlarlar.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ARASTIRMACI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Matematik problemleri çözmeyi ve bilimsel aktivitelerle uğraşmayı severler. 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Genellikle insanları ikna etmek, bir şeyler satmak ya da insanları yönetmek gibi etkinliklerden kaçınırlar.</a:t>
            </a:r>
          </a:p>
          <a:p>
            <a:pPr>
              <a:buNone/>
            </a:pPr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3923928" y="777478"/>
            <a:ext cx="5040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5400" b="1" dirty="0" smtClean="0">
                <a:solidFill>
                  <a:srgbClr val="7030A0"/>
                </a:solidFill>
                <a:latin typeface="Shadows Into Light" charset="-94"/>
              </a:rPr>
              <a:t>.</a:t>
            </a:r>
            <a:endParaRPr lang="tr-TR" sz="5400" b="1" dirty="0">
              <a:solidFill>
                <a:srgbClr val="7030A0"/>
              </a:solidFill>
              <a:latin typeface="Shadows Into Light" charset="-94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Matematiksel problemleri anlamada ve çözmede oldukça beceri sahibidirler.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Bilime değer verirler ve kendilerini bilimsel, entelektüel olarak tanımlarlar. 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5400" b="1" dirty="0" smtClean="0">
                <a:solidFill>
                  <a:srgbClr val="7030A0"/>
                </a:solidFill>
              </a:rPr>
              <a:t>ARTİSTİK</a:t>
            </a:r>
            <a:endParaRPr lang="tr-TR" sz="5400" b="1" dirty="0">
              <a:solidFill>
                <a:srgbClr val="7030A0"/>
              </a:solidFill>
            </a:endParaRP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Sanat, drama , dans, müzik ya da bir şeyler yazma gibi yaratıcı etkinliklerde bulunmaktan hoşlanırlar.</a:t>
            </a:r>
          </a:p>
          <a:p>
            <a:pPr marL="182880" indent="-182880"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endParaRPr lang="tr-TR" sz="3200" dirty="0" smtClean="0">
              <a:solidFill>
                <a:schemeClr val="tx1">
                  <a:lumMod val="85000"/>
                </a:schemeClr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>
              <a:lnSpc>
                <a:spcPct val="90000"/>
              </a:lnSpc>
              <a:buClr>
                <a:schemeClr val="tx1">
                  <a:lumMod val="50000"/>
                  <a:lumOff val="50000"/>
                </a:schemeClr>
              </a:buClr>
              <a:buNone/>
              <a:defRPr/>
            </a:pPr>
            <a:r>
              <a:rPr lang="tr-TR" sz="3200" dirty="0" smtClean="0">
                <a:solidFill>
                  <a:schemeClr val="tx1">
                    <a:lumMod val="8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Tekrarlayıcı ve belirli bir düzende yapılması gereken işlerden kaçınma eğilimindedirler.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inculo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6250</TotalTime>
  <Words>388</Words>
  <Application>Microsoft Office PowerPoint</Application>
  <PresentationFormat>Ekran Gösterisi (4:3)</PresentationFormat>
  <Paragraphs>77</Paragraphs>
  <Slides>19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5" baseType="lpstr">
      <vt:lpstr>Arial</vt:lpstr>
      <vt:lpstr>Shadows Into Light</vt:lpstr>
      <vt:lpstr>Varela Round</vt:lpstr>
      <vt:lpstr>Arial Unicode MS</vt:lpstr>
      <vt:lpstr>Wingdings</vt:lpstr>
      <vt:lpstr>Trinculo template</vt:lpstr>
      <vt:lpstr>MESLEKİ İLGİ,  YETENEK VE DEGERLER</vt:lpstr>
      <vt:lpstr>HOLLAND  VE  KİSİLİK TİPLERİ</vt:lpstr>
      <vt:lpstr>HOLLAND VE KİSİLİK TİPLERİ</vt:lpstr>
      <vt:lpstr>HOLLAND’A GORE KİSİLİK TİPLERİ </vt:lpstr>
      <vt:lpstr>GERCEKCi</vt:lpstr>
      <vt:lpstr>Slayt 6</vt:lpstr>
      <vt:lpstr>ARASTIRMACI</vt:lpstr>
      <vt:lpstr>Slayt 8</vt:lpstr>
      <vt:lpstr>ARTİSTİK</vt:lpstr>
      <vt:lpstr>Slayt 10</vt:lpstr>
      <vt:lpstr>SOSYAL</vt:lpstr>
      <vt:lpstr>Slayt 12</vt:lpstr>
      <vt:lpstr>Slayt 13</vt:lpstr>
      <vt:lpstr>GİRİSİMCİ</vt:lpstr>
      <vt:lpstr>Slayt 15</vt:lpstr>
      <vt:lpstr>GELENEKSEL</vt:lpstr>
      <vt:lpstr>Slayt 17</vt:lpstr>
      <vt:lpstr>Slayt 18</vt:lpstr>
      <vt:lpstr>Slayt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PSİKOLOJİK TESTLER</dc:title>
  <dc:creator>hüsnü anıl tekin</dc:creator>
  <cp:lastModifiedBy>Rehberlik 2</cp:lastModifiedBy>
  <cp:revision>497</cp:revision>
  <dcterms:modified xsi:type="dcterms:W3CDTF">2019-10-08T11:48:59Z</dcterms:modified>
</cp:coreProperties>
</file>