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3" r:id="rId3"/>
    <p:sldId id="314" r:id="rId4"/>
    <p:sldId id="312" r:id="rId5"/>
    <p:sldId id="257" r:id="rId6"/>
    <p:sldId id="258" r:id="rId7"/>
    <p:sldId id="310" r:id="rId8"/>
    <p:sldId id="311" r:id="rId9"/>
    <p:sldId id="259" r:id="rId10"/>
    <p:sldId id="260" r:id="rId11"/>
    <p:sldId id="261" r:id="rId12"/>
    <p:sldId id="262" r:id="rId13"/>
    <p:sldId id="263" r:id="rId14"/>
    <p:sldId id="264" r:id="rId15"/>
    <p:sldId id="265" r:id="rId16"/>
    <p:sldId id="320" r:id="rId17"/>
    <p:sldId id="317" r:id="rId18"/>
    <p:sldId id="266" r:id="rId19"/>
    <p:sldId id="316" r:id="rId20"/>
    <p:sldId id="267" r:id="rId21"/>
    <p:sldId id="268" r:id="rId22"/>
    <p:sldId id="269" r:id="rId23"/>
    <p:sldId id="273" r:id="rId24"/>
    <p:sldId id="272" r:id="rId25"/>
    <p:sldId id="274" r:id="rId26"/>
    <p:sldId id="271"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15" r:id="rId61"/>
    <p:sldId id="309" r:id="rId6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108" y="-2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4F0AE066-7235-4A14-9AD0-FCCB546922D0}" type="datetimeFigureOut">
              <a:rPr lang="tr-TR" smtClean="0"/>
              <a:pPr/>
              <a:t>16.05.2018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42FB95B-49A9-4ED6-BA91-F3A20140376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F0AE066-7235-4A14-9AD0-FCCB546922D0}" type="datetimeFigureOut">
              <a:rPr lang="tr-TR" smtClean="0"/>
              <a:pPr/>
              <a:t>16.05.2018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42FB95B-49A9-4ED6-BA91-F3A20140376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F0AE066-7235-4A14-9AD0-FCCB546922D0}" type="datetimeFigureOut">
              <a:rPr lang="tr-TR" smtClean="0"/>
              <a:pPr/>
              <a:t>16.05.2018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42FB95B-49A9-4ED6-BA91-F3A20140376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F0AE066-7235-4A14-9AD0-FCCB546922D0}" type="datetimeFigureOut">
              <a:rPr lang="tr-TR" smtClean="0"/>
              <a:pPr/>
              <a:t>16.05.2018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42FB95B-49A9-4ED6-BA91-F3A20140376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4F0AE066-7235-4A14-9AD0-FCCB546922D0}" type="datetimeFigureOut">
              <a:rPr lang="tr-TR" smtClean="0"/>
              <a:pPr/>
              <a:t>16.05.2018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42FB95B-49A9-4ED6-BA91-F3A20140376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4F0AE066-7235-4A14-9AD0-FCCB546922D0}" type="datetimeFigureOut">
              <a:rPr lang="tr-TR" smtClean="0"/>
              <a:pPr/>
              <a:t>16.05.2018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42FB95B-49A9-4ED6-BA91-F3A20140376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4F0AE066-7235-4A14-9AD0-FCCB546922D0}" type="datetimeFigureOut">
              <a:rPr lang="tr-TR" smtClean="0"/>
              <a:pPr/>
              <a:t>16.05.2018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42FB95B-49A9-4ED6-BA91-F3A20140376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4F0AE066-7235-4A14-9AD0-FCCB546922D0}" type="datetimeFigureOut">
              <a:rPr lang="tr-TR" smtClean="0"/>
              <a:pPr/>
              <a:t>16.05.2018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42FB95B-49A9-4ED6-BA91-F3A20140376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F0AE066-7235-4A14-9AD0-FCCB546922D0}" type="datetimeFigureOut">
              <a:rPr lang="tr-TR" smtClean="0"/>
              <a:pPr/>
              <a:t>16.05.2018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42FB95B-49A9-4ED6-BA91-F3A20140376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F0AE066-7235-4A14-9AD0-FCCB546922D0}" type="datetimeFigureOut">
              <a:rPr lang="tr-TR" smtClean="0"/>
              <a:pPr/>
              <a:t>16.05.2018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42FB95B-49A9-4ED6-BA91-F3A20140376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F0AE066-7235-4A14-9AD0-FCCB546922D0}" type="datetimeFigureOut">
              <a:rPr lang="tr-TR" smtClean="0"/>
              <a:pPr/>
              <a:t>16.05.2018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42FB95B-49A9-4ED6-BA91-F3A20140376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0AE066-7235-4A14-9AD0-FCCB546922D0}" type="datetimeFigureOut">
              <a:rPr lang="tr-TR" smtClean="0"/>
              <a:pPr/>
              <a:t>16.05.2018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2FB95B-49A9-4ED6-BA91-F3A20140376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ctrTitle"/>
          </p:nvPr>
        </p:nvSpPr>
        <p:spPr>
          <a:xfrm>
            <a:off x="685800" y="428604"/>
            <a:ext cx="7815290" cy="5500725"/>
          </a:xfrm>
        </p:spPr>
        <p:style>
          <a:lnRef idx="1">
            <a:schemeClr val="accent3"/>
          </a:lnRef>
          <a:fillRef idx="2">
            <a:schemeClr val="accent3"/>
          </a:fillRef>
          <a:effectRef idx="1">
            <a:schemeClr val="accent3"/>
          </a:effectRef>
          <a:fontRef idx="minor">
            <a:schemeClr val="dk1"/>
          </a:fontRef>
        </p:style>
        <p:txBody>
          <a:bodyPr>
            <a:normAutofit/>
          </a:bodyPr>
          <a:lstStyle/>
          <a:p>
            <a:r>
              <a:rPr lang="tr-TR" smtClean="0"/>
              <a:t>BOZÜYÜK RAM</a:t>
            </a:r>
            <a:br>
              <a:rPr lang="tr-TR" smtClean="0"/>
            </a:br>
            <a:r>
              <a:rPr lang="tr-TR" smtClean="0"/>
              <a:t>“</a:t>
            </a:r>
            <a:r>
              <a:rPr lang="tr-TR" dirty="0" smtClean="0"/>
              <a:t>Otizm Spektrum Bozukluğu” Farkındalık Semineri</a:t>
            </a:r>
            <a:br>
              <a:rPr lang="tr-TR" dirty="0" smtClean="0"/>
            </a:b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pPr lvl="1" algn="ctr" rtl="0">
              <a:spcBef>
                <a:spcPct val="0"/>
              </a:spcBef>
            </a:pPr>
            <a:r>
              <a:rPr lang="tr-TR" sz="2400" b="1" dirty="0"/>
              <a:t>Otizm Spektrum Bozukluğu Olan Çocukların Genel </a:t>
            </a:r>
            <a:r>
              <a:rPr lang="tr-TR" sz="2400" b="1" dirty="0" smtClean="0"/>
              <a:t>Özellikleri</a:t>
            </a:r>
            <a:endParaRPr lang="tr-TR" sz="2400"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pPr marL="514350" indent="-514350">
              <a:buFont typeface="+mj-lt"/>
              <a:buAutoNum type="alphaUcPeriod"/>
            </a:pPr>
            <a:r>
              <a:rPr lang="tr-TR" b="1" dirty="0"/>
              <a:t>Bilişsel Özellikler</a:t>
            </a:r>
            <a:endParaRPr lang="tr-TR" dirty="0"/>
          </a:p>
          <a:p>
            <a:pPr lvl="0"/>
            <a:r>
              <a:rPr lang="tr-TR" b="1" dirty="0" smtClean="0"/>
              <a:t>Farklı </a:t>
            </a:r>
            <a:r>
              <a:rPr lang="tr-TR" b="1" dirty="0"/>
              <a:t>gelişim alanlarında eşit olmayan performans göstermeleri </a:t>
            </a:r>
            <a:r>
              <a:rPr lang="tr-TR" dirty="0"/>
              <a:t>(Örn, küçük bir çocuk 250 parçalık bir bul- yap oyuncağını hiç yardımsız ve çok kısa sürede yapabilirken, iki nesne arasından büyük olanı gösteremeyebilir),</a:t>
            </a:r>
            <a:endParaRPr lang="tr-TR" dirty="0" smtClean="0"/>
          </a:p>
          <a:p>
            <a:pPr lvl="0"/>
            <a:r>
              <a:rPr lang="tr-TR" b="1" dirty="0"/>
              <a:t>Bazı çocuklarda sıra dışı beceriler olduğu da gözlenir. </a:t>
            </a:r>
            <a:r>
              <a:rPr lang="tr-TR" dirty="0"/>
              <a:t>Örneğin üst düzey resim yapmak, bir müzik aletini üst düzeyde çalabilmek, herkesin doğum gününün haftanın hangi gününe rastladığını bilmek ya da dünyadaki tüm ülkelerin başkentlerini bilmek ve bayraklarını çizmek gibi sıra dışı beceriler çocuğun çevresindeki kişileri oldukça şaşırtabilir,</a:t>
            </a:r>
            <a:endParaRPr lang="tr-TR" dirty="0" smtClean="0"/>
          </a:p>
          <a:p>
            <a:pPr lvl="0"/>
            <a:r>
              <a:rPr lang="tr-TR" dirty="0"/>
              <a:t>Herhangi bir problemle karşılaştığı zaman, bir çözüm yolu bulmakta, bu yol dışındaki diğer yolları aramamakta, </a:t>
            </a:r>
            <a:r>
              <a:rPr lang="tr-TR" b="1" dirty="0"/>
              <a:t>yeni çözüm yolları deneyemem</a:t>
            </a:r>
            <a:r>
              <a:rPr lang="tr-TR" dirty="0"/>
              <a:t>e şeklinde sıralanabilir.</a:t>
            </a:r>
            <a:endParaRPr lang="tr-TR" dirty="0" smtClean="0"/>
          </a:p>
          <a:p>
            <a:r>
              <a:rPr lang="tr-TR" dirty="0"/>
              <a:t>Otizm spektrum bozukluğu, doğuştan gelen ya da yaşamın ilk yıllarında ortaya çıkan karmaşık bir </a:t>
            </a:r>
            <a:r>
              <a:rPr lang="tr-TR" b="1" dirty="0"/>
              <a:t>nörogelişimsel bozukluktur</a:t>
            </a:r>
            <a:r>
              <a:rPr lang="tr-TR" dirty="0"/>
              <a:t>. Otizmin, beynin yapısını ya da işleyişini etkileyen bazı sinir sistemi sorunlarından kaynaklandığı sanılmaktadır.</a:t>
            </a:r>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buNone/>
            </a:pPr>
            <a:r>
              <a:rPr lang="tr-TR" b="1" dirty="0" smtClean="0"/>
              <a:t>B. Sosyal Gelişim </a:t>
            </a:r>
            <a:r>
              <a:rPr lang="tr-TR" b="1" dirty="0"/>
              <a:t>Özellikleri</a:t>
            </a:r>
            <a:endParaRPr lang="tr-TR" dirty="0"/>
          </a:p>
          <a:p>
            <a:pPr>
              <a:buNone/>
            </a:pPr>
            <a:r>
              <a:rPr lang="tr-TR" dirty="0"/>
              <a:t>Yaygın olarak gözlenen sosyal gelişim özellikler: </a:t>
            </a:r>
          </a:p>
          <a:p>
            <a:pPr lvl="0"/>
            <a:r>
              <a:rPr lang="tr-TR" b="1" dirty="0"/>
              <a:t>Kendi ismine tepki vermede güçlük</a:t>
            </a:r>
            <a:r>
              <a:rPr lang="tr-TR" dirty="0"/>
              <a:t>,</a:t>
            </a:r>
            <a:endParaRPr lang="tr-TR" dirty="0" smtClean="0"/>
          </a:p>
          <a:p>
            <a:pPr lvl="0"/>
            <a:r>
              <a:rPr lang="tr-TR" dirty="0"/>
              <a:t>Diğerlerinin </a:t>
            </a:r>
            <a:r>
              <a:rPr lang="tr-TR" b="1" dirty="0"/>
              <a:t>yüz ifadelerini anlama </a:t>
            </a:r>
            <a:r>
              <a:rPr lang="tr-TR" dirty="0"/>
              <a:t>ve el sallama, işaret etme gibi </a:t>
            </a:r>
            <a:r>
              <a:rPr lang="tr-TR" b="1" dirty="0"/>
              <a:t>sosyal işaretlere tepki vermede güçlük,</a:t>
            </a:r>
            <a:endParaRPr lang="tr-TR" b="1" dirty="0" smtClean="0"/>
          </a:p>
          <a:p>
            <a:pPr lvl="0"/>
            <a:r>
              <a:rPr lang="tr-TR" b="1" dirty="0"/>
              <a:t>Az göz kontağı kurma </a:t>
            </a:r>
            <a:r>
              <a:rPr lang="tr-TR" dirty="0"/>
              <a:t>(bazı çocuklar hiç göz kontağı kurmazken, bazıları çok kısa süreli de olsa diğerlerinin gözlerine bakarlar),</a:t>
            </a:r>
            <a:endParaRPr lang="tr-TR" dirty="0" smtClean="0"/>
          </a:p>
          <a:p>
            <a:pPr lvl="0"/>
            <a:r>
              <a:rPr lang="tr-TR" dirty="0"/>
              <a:t> </a:t>
            </a:r>
            <a:r>
              <a:rPr lang="tr-TR" b="1" dirty="0"/>
              <a:t>Diğerlerinin </a:t>
            </a:r>
            <a:r>
              <a:rPr lang="tr-TR" b="1" dirty="0" smtClean="0"/>
              <a:t>davranışlarını </a:t>
            </a:r>
            <a:r>
              <a:rPr lang="tr-TR" b="1" dirty="0"/>
              <a:t>izleme ve ilgilendiği nesneleri diğerlerine göstermede güçlük</a:t>
            </a:r>
            <a:r>
              <a:rPr lang="tr-TR" dirty="0"/>
              <a:t>,</a:t>
            </a:r>
            <a:endParaRPr lang="tr-TR" dirty="0" smtClean="0"/>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buNone/>
            </a:pPr>
            <a:r>
              <a:rPr lang="tr-TR" b="1" dirty="0" smtClean="0"/>
              <a:t>B. Sosyal </a:t>
            </a:r>
            <a:r>
              <a:rPr lang="tr-TR" b="1" dirty="0"/>
              <a:t>Gelişim Özellikleri</a:t>
            </a:r>
            <a:endParaRPr lang="tr-TR" dirty="0"/>
          </a:p>
          <a:p>
            <a:pPr lvl="0"/>
            <a:r>
              <a:rPr lang="tr-TR" b="1" dirty="0" smtClean="0"/>
              <a:t>Sosyal </a:t>
            </a:r>
            <a:r>
              <a:rPr lang="tr-TR" b="1" dirty="0"/>
              <a:t>etkileşim kurma konusunda ilgisiz görülme</a:t>
            </a:r>
            <a:r>
              <a:rPr lang="tr-TR" dirty="0"/>
              <a:t>, diğerlerinin farkında değilmiş gibi davranma,</a:t>
            </a:r>
            <a:endParaRPr lang="tr-TR" dirty="0" smtClean="0"/>
          </a:p>
          <a:p>
            <a:pPr lvl="0"/>
            <a:r>
              <a:rPr lang="tr-TR" dirty="0"/>
              <a:t>Diğerlerinin </a:t>
            </a:r>
            <a:r>
              <a:rPr lang="tr-TR" b="1" dirty="0"/>
              <a:t>duygu ve düşüncelerini, yüz ifadelerini, vücut dillerini, davranışları ve bakış açısını anlamakta güçlük,</a:t>
            </a:r>
            <a:endParaRPr lang="tr-TR" b="1" dirty="0" smtClean="0"/>
          </a:p>
          <a:p>
            <a:pPr lvl="0"/>
            <a:r>
              <a:rPr lang="tr-TR" dirty="0"/>
              <a:t>Sınırlı sembolik oyun oynayabilme, diğerlerinin yardımı olmaksızın </a:t>
            </a:r>
            <a:r>
              <a:rPr lang="tr-TR" b="1" dirty="0"/>
              <a:t>hayali oyun oynamada güçlük</a:t>
            </a:r>
            <a:r>
              <a:rPr lang="tr-TR" dirty="0"/>
              <a:t>,</a:t>
            </a:r>
            <a:endParaRPr lang="tr-TR" dirty="0" smtClean="0"/>
          </a:p>
          <a:p>
            <a:pPr lvl="0"/>
            <a:r>
              <a:rPr lang="tr-TR" b="1" dirty="0"/>
              <a:t>Akranları ile iletişim kurma ve iletişimi sürdürmede güçlük</a:t>
            </a:r>
            <a:r>
              <a:rPr lang="tr-TR" dirty="0"/>
              <a:t>,</a:t>
            </a:r>
            <a:endParaRPr lang="tr-TR" dirty="0" smtClean="0"/>
          </a:p>
          <a:p>
            <a:pPr lvl="0"/>
            <a:r>
              <a:rPr lang="tr-TR" dirty="0"/>
              <a:t>Genellikle </a:t>
            </a:r>
            <a:r>
              <a:rPr lang="tr-TR" b="1" dirty="0"/>
              <a:t>yineleyici, tekrarlardan oluşan oyunlar oynama</a:t>
            </a:r>
            <a:r>
              <a:rPr lang="tr-TR" dirty="0"/>
              <a:t>, bir nesne ya da oyuncağı sallama, döndürme gibi yineleyici bir şekilde kullanma, oyuncağın sadece bir parçası ile ilgilenme (oyuncak kamyonun sadece tekerleklerini döndürme) şeklinde sıralanabilir.</a:t>
            </a:r>
            <a:endParaRPr lang="tr-TR" dirty="0" smtClean="0"/>
          </a:p>
          <a:p>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buNone/>
            </a:pPr>
            <a:r>
              <a:rPr lang="tr-TR" b="1" dirty="0" smtClean="0"/>
              <a:t>C. Davranış </a:t>
            </a:r>
            <a:r>
              <a:rPr lang="tr-TR" b="1" dirty="0"/>
              <a:t>Özellikleri</a:t>
            </a:r>
            <a:endParaRPr lang="tr-TR" dirty="0"/>
          </a:p>
          <a:p>
            <a:pPr>
              <a:buNone/>
            </a:pPr>
            <a:endParaRPr lang="tr-TR" dirty="0"/>
          </a:p>
          <a:p>
            <a:r>
              <a:rPr lang="tr-TR" dirty="0"/>
              <a:t>İnsana karşı </a:t>
            </a:r>
            <a:r>
              <a:rPr lang="tr-TR" b="1" dirty="0"/>
              <a:t>tepkisiz davranma</a:t>
            </a:r>
            <a:r>
              <a:rPr lang="tr-TR" dirty="0"/>
              <a:t>, </a:t>
            </a:r>
            <a:r>
              <a:rPr lang="tr-TR" b="1" dirty="0"/>
              <a:t>sosyal etkileşimlerden geri çekilme</a:t>
            </a:r>
            <a:r>
              <a:rPr lang="tr-TR" dirty="0"/>
              <a:t> gibi davranış özellikleri olduğu belirtilebilir.</a:t>
            </a:r>
          </a:p>
          <a:p>
            <a:pPr>
              <a:buNone/>
            </a:pP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5197493"/>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a:buNone/>
            </a:pPr>
            <a:r>
              <a:rPr lang="tr-TR" b="1" dirty="0" smtClean="0"/>
              <a:t>C. Duygusal </a:t>
            </a:r>
            <a:r>
              <a:rPr lang="tr-TR" b="1" dirty="0"/>
              <a:t>Tepkiler:</a:t>
            </a:r>
            <a:endParaRPr lang="tr-TR" dirty="0"/>
          </a:p>
          <a:p>
            <a:pPr lvl="0"/>
            <a:r>
              <a:rPr lang="tr-TR" b="1" dirty="0"/>
              <a:t>Özel Korkular</a:t>
            </a:r>
            <a:r>
              <a:rPr lang="tr-TR" dirty="0"/>
              <a:t>: Sudan korkma, ayakkabı ayağını sıktığı için ayakkabı giymeyi istememe gibi.</a:t>
            </a:r>
            <a:endParaRPr lang="tr-TR" dirty="0" smtClean="0"/>
          </a:p>
          <a:p>
            <a:pPr lvl="0"/>
            <a:r>
              <a:rPr lang="tr-TR" b="1" dirty="0"/>
              <a:t>Tehlikelerin Farkında Olmama</a:t>
            </a:r>
            <a:r>
              <a:rPr lang="tr-TR" dirty="0"/>
              <a:t>: Yüksek bir duvarın üzerinde yürüme vb.</a:t>
            </a:r>
            <a:endParaRPr lang="tr-TR" dirty="0" smtClean="0"/>
          </a:p>
          <a:p>
            <a:pPr lvl="0"/>
            <a:r>
              <a:rPr lang="tr-TR" b="1" dirty="0"/>
              <a:t>Nedensiz Gülme ve Ağlama </a:t>
            </a:r>
            <a:r>
              <a:rPr lang="tr-TR" dirty="0" smtClean="0"/>
              <a:t>davranışları gösterme</a:t>
            </a:r>
            <a:r>
              <a:rPr lang="tr-TR" dirty="0"/>
              <a:t>.</a:t>
            </a:r>
            <a:endParaRPr lang="tr-TR" dirty="0" smtClean="0"/>
          </a:p>
          <a:p>
            <a:pPr lvl="0"/>
            <a:r>
              <a:rPr lang="tr-TR" b="1" dirty="0"/>
              <a:t>Değişikliklere Karşı Tepki Gösterme</a:t>
            </a:r>
            <a:r>
              <a:rPr lang="tr-TR" dirty="0"/>
              <a:t>: En küçük bir değişiklik onların sevinç çığlıklarına ya da öfke nöbetlerine yol açabilmektedir.</a:t>
            </a:r>
            <a:endParaRPr lang="tr-TR" dirty="0" smtClean="0"/>
          </a:p>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a:buNone/>
            </a:pPr>
            <a:r>
              <a:rPr lang="tr-TR" b="1" dirty="0" smtClean="0"/>
              <a:t>D. Davranış </a:t>
            </a:r>
            <a:r>
              <a:rPr lang="tr-TR" b="1" dirty="0"/>
              <a:t>Problemleri:</a:t>
            </a:r>
            <a:endParaRPr lang="tr-TR" dirty="0" smtClean="0"/>
          </a:p>
          <a:p>
            <a:r>
              <a:rPr lang="tr-TR" b="1" dirty="0"/>
              <a:t>Öfke nöbetleri</a:t>
            </a:r>
            <a:r>
              <a:rPr lang="tr-TR" dirty="0"/>
              <a:t>, çevresine </a:t>
            </a:r>
            <a:r>
              <a:rPr lang="tr-TR" b="1" dirty="0"/>
              <a:t>zarar verici davranışlar</a:t>
            </a:r>
            <a:r>
              <a:rPr lang="tr-TR" dirty="0"/>
              <a:t>, kendisine zarar verici davranışlar, </a:t>
            </a:r>
            <a:r>
              <a:rPr lang="tr-TR" b="1" dirty="0" smtClean="0"/>
              <a:t>stereotip </a:t>
            </a:r>
            <a:r>
              <a:rPr lang="tr-TR" b="1" dirty="0"/>
              <a:t>vücut </a:t>
            </a:r>
            <a:r>
              <a:rPr lang="tr-TR" b="1" dirty="0" smtClean="0"/>
              <a:t>hareketleri </a:t>
            </a:r>
            <a:r>
              <a:rPr lang="tr-TR" dirty="0" smtClean="0"/>
              <a:t>(</a:t>
            </a:r>
            <a:r>
              <a:rPr lang="tr-TR" dirty="0"/>
              <a:t>kendiliğinden başlayan hareketler) otizmli çocuklarda görülen tipik davranış problemleridir</a:t>
            </a:r>
            <a:r>
              <a:rPr lang="tr-TR" dirty="0" smtClean="0"/>
              <a:t>. </a:t>
            </a:r>
            <a:endParaRPr lang="tr-TR" dirty="0"/>
          </a:p>
          <a:p>
            <a:r>
              <a:rPr lang="tr-TR" u="sng" dirty="0"/>
              <a:t>Problem davranışlar, otizmli bireylerin ve ailelerin yaşamında, yıkıcı, zarar verici etkiler yaratma potansiyeline sahiptir. Bu nedenle; uygun olmayan davranışların uzun dönemde kalıcı hasarlar ya da zararlar vermesini önlemek amacıyla bu davranışların yönetimi anne, baba ve öğretmenlerin önceliği </a:t>
            </a:r>
            <a:r>
              <a:rPr lang="tr-TR" u="sng" dirty="0" smtClean="0"/>
              <a:t>olmalıdır</a:t>
            </a:r>
            <a:endParaRPr lang="tr-TR" u="sng" dirty="0"/>
          </a:p>
          <a:p>
            <a:pPr>
              <a:buNone/>
            </a:pPr>
            <a:r>
              <a:rPr lang="tr-TR" dirty="0" smtClean="0"/>
              <a:t>	</a:t>
            </a:r>
            <a:r>
              <a:rPr lang="tr-TR" dirty="0" smtClean="0">
                <a:solidFill>
                  <a:srgbClr val="FF0000"/>
                </a:solidFill>
              </a:rPr>
              <a:t>Bir </a:t>
            </a:r>
            <a:r>
              <a:rPr lang="tr-TR" dirty="0">
                <a:solidFill>
                  <a:srgbClr val="FF0000"/>
                </a:solidFill>
              </a:rPr>
              <a:t>davranış</a:t>
            </a:r>
            <a:r>
              <a:rPr lang="tr-TR" dirty="0" smtClean="0">
                <a:solidFill>
                  <a:srgbClr val="FF0000"/>
                </a:solidFill>
              </a:rPr>
              <a:t>;</a:t>
            </a:r>
            <a:endParaRPr lang="tr-TR" dirty="0">
              <a:solidFill>
                <a:srgbClr val="FF0000"/>
              </a:solidFill>
            </a:endParaRPr>
          </a:p>
          <a:p>
            <a:pPr marL="514350" lvl="0" indent="-514350">
              <a:buFont typeface="+mj-lt"/>
              <a:buAutoNum type="arabicPeriod"/>
            </a:pPr>
            <a:r>
              <a:rPr lang="tr-TR" dirty="0">
                <a:solidFill>
                  <a:srgbClr val="FF0000"/>
                </a:solidFill>
              </a:rPr>
              <a:t>Kendine ya da bir başkasına zarar veriyor</a:t>
            </a:r>
            <a:r>
              <a:rPr lang="tr-TR" dirty="0" smtClean="0">
                <a:solidFill>
                  <a:srgbClr val="FF0000"/>
                </a:solidFill>
              </a:rPr>
              <a:t>,</a:t>
            </a:r>
          </a:p>
          <a:p>
            <a:pPr marL="514350" lvl="0" indent="-514350">
              <a:buFont typeface="+mj-lt"/>
              <a:buAutoNum type="arabicPeriod"/>
            </a:pPr>
            <a:r>
              <a:rPr lang="tr-TR" dirty="0" smtClean="0">
                <a:solidFill>
                  <a:srgbClr val="FF0000"/>
                </a:solidFill>
              </a:rPr>
              <a:t>Ortamı </a:t>
            </a:r>
            <a:r>
              <a:rPr lang="tr-TR" dirty="0">
                <a:solidFill>
                  <a:srgbClr val="FF0000"/>
                </a:solidFill>
              </a:rPr>
              <a:t>bozuyor, </a:t>
            </a:r>
            <a:endParaRPr lang="tr-TR" dirty="0" smtClean="0">
              <a:solidFill>
                <a:srgbClr val="FF0000"/>
              </a:solidFill>
            </a:endParaRPr>
          </a:p>
          <a:p>
            <a:pPr marL="514350" lvl="0" indent="-514350">
              <a:buFont typeface="+mj-lt"/>
              <a:buAutoNum type="arabicPeriod"/>
            </a:pPr>
            <a:r>
              <a:rPr lang="tr-TR" dirty="0">
                <a:solidFill>
                  <a:srgbClr val="FF0000"/>
                </a:solidFill>
              </a:rPr>
              <a:t>Öğrenmeyi ve toplumsal yaşama tam katılımı engelliyor, </a:t>
            </a:r>
            <a:endParaRPr lang="tr-TR" dirty="0" smtClean="0">
              <a:solidFill>
                <a:srgbClr val="FF0000"/>
              </a:solidFill>
            </a:endParaRPr>
          </a:p>
          <a:p>
            <a:pPr marL="514350" lvl="0" indent="-514350">
              <a:buFont typeface="+mj-lt"/>
              <a:buAutoNum type="arabicPeriod"/>
            </a:pPr>
            <a:r>
              <a:rPr lang="tr-TR" dirty="0">
                <a:solidFill>
                  <a:srgbClr val="FF0000"/>
                </a:solidFill>
              </a:rPr>
              <a:t>Diğer kişilerin bireyi tuhaf ya da değişik olarak etiketlemesine ya da dışlamasına neden oluyorsa problem davranış olarak kabul edilir. </a:t>
            </a:r>
            <a:endParaRPr lang="tr-TR" dirty="0" smtClean="0">
              <a:solidFill>
                <a:srgbClr val="FF0000"/>
              </a:solidFill>
            </a:endParaRPr>
          </a:p>
          <a:p>
            <a:pPr>
              <a:buNone/>
            </a:pPr>
            <a:r>
              <a:rPr lang="tr-TR" dirty="0" smtClean="0">
                <a:solidFill>
                  <a:srgbClr val="FF0000"/>
                </a:solidFill>
              </a:rPr>
              <a:t>	</a:t>
            </a:r>
            <a:endParaRPr lang="tr-TR" dirty="0">
              <a:solidFill>
                <a:srgbClr val="FF0000"/>
              </a:solidFill>
            </a:endParaRPr>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a:spLocks noGrp="1"/>
          </p:cNvSpPr>
          <p:nvPr>
            <p:ph idx="1"/>
          </p:nvPr>
        </p:nvSpPr>
        <p:spPr>
          <a:xfrm>
            <a:off x="457200" y="642918"/>
            <a:ext cx="8229600" cy="5483245"/>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marL="0" indent="0">
              <a:buNone/>
            </a:pPr>
            <a:r>
              <a:rPr lang="tr-TR" sz="3400" dirty="0"/>
              <a:t>“</a:t>
            </a:r>
            <a:r>
              <a:rPr lang="tr-TR" sz="3400" dirty="0" err="1"/>
              <a:t>Stereotipik</a:t>
            </a:r>
            <a:r>
              <a:rPr lang="tr-TR" sz="3400" dirty="0"/>
              <a:t> </a:t>
            </a:r>
            <a:r>
              <a:rPr lang="tr-TR" sz="3400" dirty="0" smtClean="0"/>
              <a:t>davranışlar</a:t>
            </a:r>
            <a:r>
              <a:rPr lang="tr-TR" sz="3400" dirty="0"/>
              <a:t>” yinelenen, tekrarlayıcı, basmakalıp </a:t>
            </a:r>
            <a:r>
              <a:rPr lang="tr-TR" sz="3400" dirty="0" smtClean="0"/>
              <a:t>davranışlar </a:t>
            </a:r>
            <a:r>
              <a:rPr lang="tr-TR" sz="3400" dirty="0"/>
              <a:t>olarak tanımlanır ve </a:t>
            </a:r>
            <a:r>
              <a:rPr lang="tr-TR" sz="3400" dirty="0" smtClean="0"/>
              <a:t>bu davranışların </a:t>
            </a:r>
            <a:r>
              <a:rPr lang="tr-TR" sz="3400" dirty="0"/>
              <a:t>sosyal bir </a:t>
            </a:r>
            <a:r>
              <a:rPr lang="tr-TR" sz="3400" dirty="0" smtClean="0"/>
              <a:t>işlevi yoktur. Otizmin belirlenmesinde ayırıcı </a:t>
            </a:r>
            <a:r>
              <a:rPr lang="tr-TR" sz="3400" dirty="0"/>
              <a:t>tanı </a:t>
            </a:r>
            <a:r>
              <a:rPr lang="tr-TR" sz="3400" dirty="0" smtClean="0"/>
              <a:t>özelliklerinden </a:t>
            </a:r>
            <a:r>
              <a:rPr lang="tr-TR" sz="3400" dirty="0"/>
              <a:t>birini </a:t>
            </a:r>
            <a:r>
              <a:rPr lang="tr-TR" sz="3400" dirty="0" smtClean="0"/>
              <a:t>oluşturmakla birlikte zihinsel </a:t>
            </a:r>
            <a:r>
              <a:rPr lang="tr-TR" sz="3400" dirty="0"/>
              <a:t>yetersizlik</a:t>
            </a:r>
            <a:r>
              <a:rPr lang="tr-TR" sz="3400" dirty="0" smtClean="0"/>
              <a:t>,</a:t>
            </a:r>
            <a:r>
              <a:rPr lang="tr-TR" sz="3400" dirty="0"/>
              <a:t> ağır ya da </a:t>
            </a:r>
            <a:r>
              <a:rPr lang="tr-TR" sz="3400" dirty="0" smtClean="0"/>
              <a:t>çok </a:t>
            </a:r>
            <a:r>
              <a:rPr lang="tr-TR" sz="3400" dirty="0"/>
              <a:t>engellilik gibi yetersizlik </a:t>
            </a:r>
            <a:r>
              <a:rPr lang="tr-TR" sz="3400" dirty="0" smtClean="0"/>
              <a:t>türlerinde</a:t>
            </a:r>
            <a:r>
              <a:rPr lang="tr-TR" sz="3400" dirty="0"/>
              <a:t>, </a:t>
            </a:r>
            <a:r>
              <a:rPr lang="tr-TR" sz="3400" dirty="0" smtClean="0"/>
              <a:t>şizofreni </a:t>
            </a:r>
            <a:r>
              <a:rPr lang="tr-TR" sz="3400" dirty="0"/>
              <a:t>gibi psikiyatrik bozukluklarda, </a:t>
            </a:r>
            <a:r>
              <a:rPr lang="tr-TR" sz="3400" dirty="0" err="1"/>
              <a:t>parkinson</a:t>
            </a:r>
            <a:r>
              <a:rPr lang="tr-TR" sz="3400" dirty="0"/>
              <a:t> </a:t>
            </a:r>
            <a:r>
              <a:rPr lang="tr-TR" sz="3400" dirty="0" smtClean="0"/>
              <a:t>hastalığı, </a:t>
            </a:r>
            <a:r>
              <a:rPr lang="tr-TR" sz="3400" dirty="0" err="1" smtClean="0"/>
              <a:t>Tourette</a:t>
            </a:r>
            <a:r>
              <a:rPr lang="tr-TR" sz="3400" dirty="0" smtClean="0"/>
              <a:t> </a:t>
            </a:r>
            <a:r>
              <a:rPr lang="tr-TR" sz="3400" dirty="0"/>
              <a:t>Sendromu gibi </a:t>
            </a:r>
            <a:r>
              <a:rPr lang="tr-TR" sz="3400" dirty="0" smtClean="0"/>
              <a:t>nörolojik </a:t>
            </a:r>
            <a:r>
              <a:rPr lang="tr-TR" sz="3400" dirty="0"/>
              <a:t>durumlarda da </a:t>
            </a:r>
            <a:r>
              <a:rPr lang="tr-TR" sz="3400" dirty="0" err="1"/>
              <a:t>stereotipik</a:t>
            </a:r>
            <a:r>
              <a:rPr lang="tr-TR" sz="3400" dirty="0"/>
              <a:t> (basmakalıp) </a:t>
            </a:r>
            <a:r>
              <a:rPr lang="tr-TR" sz="3400" dirty="0" smtClean="0"/>
              <a:t>davranışların sergilendiği görülmektedir. </a:t>
            </a:r>
            <a:r>
              <a:rPr lang="tr-TR" sz="3400" dirty="0"/>
              <a:t>Basitten </a:t>
            </a:r>
            <a:r>
              <a:rPr lang="tr-TR" sz="3400" dirty="0" smtClean="0"/>
              <a:t>karmaşığa </a:t>
            </a:r>
            <a:r>
              <a:rPr lang="tr-TR" sz="3400" dirty="0"/>
              <a:t>kadar farklı </a:t>
            </a:r>
            <a:r>
              <a:rPr lang="tr-TR" sz="3400" dirty="0" smtClean="0"/>
              <a:t>biçimlerde görülen basmakalıp davranışların </a:t>
            </a:r>
            <a:r>
              <a:rPr lang="tr-TR" sz="3400" dirty="0"/>
              <a:t>en yaygın </a:t>
            </a:r>
            <a:r>
              <a:rPr lang="tr-TR" sz="3400" dirty="0" smtClean="0"/>
              <a:t>örneklerini </a:t>
            </a:r>
            <a:r>
              <a:rPr lang="tr-TR" sz="3400" dirty="0"/>
              <a:t>motor stereotipi (el </a:t>
            </a:r>
            <a:r>
              <a:rPr lang="tr-TR" sz="3400" dirty="0" smtClean="0"/>
              <a:t>çırpma</a:t>
            </a:r>
            <a:r>
              <a:rPr lang="tr-TR" sz="3400" dirty="0"/>
              <a:t>, </a:t>
            </a:r>
            <a:r>
              <a:rPr lang="tr-TR" sz="3400" dirty="0" smtClean="0"/>
              <a:t>vücudu </a:t>
            </a:r>
            <a:r>
              <a:rPr lang="tr-TR" sz="3400" dirty="0"/>
              <a:t>sallama, parmak </a:t>
            </a:r>
            <a:r>
              <a:rPr lang="tr-TR" sz="3400" dirty="0" smtClean="0"/>
              <a:t>ucunda yürüme</a:t>
            </a:r>
            <a:r>
              <a:rPr lang="tr-TR" sz="3400" dirty="0"/>
              <a:t>, nesneleri </a:t>
            </a:r>
            <a:r>
              <a:rPr lang="tr-TR" sz="3400" dirty="0" smtClean="0"/>
              <a:t>bükme </a:t>
            </a:r>
            <a:r>
              <a:rPr lang="tr-TR" sz="3400" dirty="0"/>
              <a:t>vb.) ve </a:t>
            </a:r>
            <a:r>
              <a:rPr lang="tr-TR" sz="3400" dirty="0" smtClean="0"/>
              <a:t>sözel </a:t>
            </a:r>
            <a:r>
              <a:rPr lang="tr-TR" sz="3400" dirty="0"/>
              <a:t>stereotipi (ekolali, anlamsız sesler </a:t>
            </a:r>
            <a:r>
              <a:rPr lang="tr-TR" sz="3400" dirty="0" smtClean="0"/>
              <a:t>çıkarma</a:t>
            </a:r>
            <a:r>
              <a:rPr lang="tr-TR" sz="3400" dirty="0"/>
              <a:t>, bağlam </a:t>
            </a:r>
            <a:r>
              <a:rPr lang="tr-TR" sz="3400" dirty="0" smtClean="0"/>
              <a:t>dışı konuşma </a:t>
            </a:r>
            <a:r>
              <a:rPr lang="tr-TR" sz="3400" dirty="0"/>
              <a:t>vb) gibi</a:t>
            </a:r>
          </a:p>
          <a:p>
            <a:pPr marL="0" indent="0">
              <a:buNone/>
            </a:pPr>
            <a:r>
              <a:rPr lang="tr-TR" sz="3400" dirty="0" smtClean="0"/>
              <a:t>davranışlar oluşturur. OSB tanısı almış </a:t>
            </a:r>
            <a:r>
              <a:rPr lang="tr-TR" sz="3400" dirty="0"/>
              <a:t>olan bireylerin </a:t>
            </a:r>
            <a:r>
              <a:rPr lang="tr-TR" sz="3400" dirty="0" smtClean="0"/>
              <a:t>çoğunda </a:t>
            </a:r>
            <a:r>
              <a:rPr lang="tr-TR" sz="3400" dirty="0"/>
              <a:t>motor ya </a:t>
            </a:r>
            <a:r>
              <a:rPr lang="tr-TR" sz="3400" dirty="0" smtClean="0"/>
              <a:t>da sözel </a:t>
            </a:r>
            <a:r>
              <a:rPr lang="tr-TR" sz="3400" dirty="0"/>
              <a:t>stereotipi veya her ikisi birden </a:t>
            </a:r>
            <a:r>
              <a:rPr lang="tr-TR" sz="3400" dirty="0" smtClean="0"/>
              <a:t>görülmektedir.</a:t>
            </a:r>
            <a:endParaRPr lang="tr-TR" sz="3400" dirty="0"/>
          </a:p>
        </p:txBody>
      </p:sp>
    </p:spTree>
    <p:extLst>
      <p:ext uri="{BB962C8B-B14F-4D97-AF65-F5344CB8AC3E}">
        <p14:creationId xmlns="" xmlns:p14="http://schemas.microsoft.com/office/powerpoint/2010/main" val="2905337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7988" y="636588"/>
            <a:ext cx="8328025" cy="55848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İçerik Yer Tutucusu 2"/>
          <p:cNvSpPr>
            <a:spLocks noGrp="1"/>
          </p:cNvSpPr>
          <p:nvPr>
            <p:ph idx="1"/>
          </p:nvPr>
        </p:nvSpPr>
        <p:spPr>
          <a:xfrm>
            <a:off x="457200" y="980728"/>
            <a:ext cx="8229600" cy="5145435"/>
          </a:xfrm>
        </p:spPr>
        <p:txBody>
          <a:bodyPr>
            <a:normAutofit fontScale="92500"/>
          </a:bodyPr>
          <a:lstStyle/>
          <a:p>
            <a:pPr marL="0" indent="0">
              <a:buNone/>
            </a:pPr>
            <a:r>
              <a:rPr lang="tr-TR" dirty="0"/>
              <a:t>Basmakalıp </a:t>
            </a:r>
            <a:r>
              <a:rPr lang="tr-TR" dirty="0" smtClean="0"/>
              <a:t>davranışlar</a:t>
            </a:r>
            <a:r>
              <a:rPr lang="tr-TR" dirty="0"/>
              <a:t>, bireyin kendisine ve </a:t>
            </a:r>
            <a:r>
              <a:rPr lang="tr-TR" dirty="0" smtClean="0"/>
              <a:t>çevresine </a:t>
            </a:r>
            <a:r>
              <a:rPr lang="tr-TR" dirty="0"/>
              <a:t>zarar verici </a:t>
            </a:r>
            <a:r>
              <a:rPr lang="tr-TR" dirty="0" smtClean="0"/>
              <a:t>davranışlar </a:t>
            </a:r>
            <a:r>
              <a:rPr lang="tr-TR" dirty="0"/>
              <a:t>olmasa da, sosyal</a:t>
            </a:r>
          </a:p>
          <a:p>
            <a:pPr marL="0" indent="0">
              <a:buNone/>
            </a:pPr>
            <a:r>
              <a:rPr lang="tr-TR" dirty="0"/>
              <a:t>ortamlarda kabul </a:t>
            </a:r>
            <a:r>
              <a:rPr lang="tr-TR" dirty="0" smtClean="0"/>
              <a:t>görmeme</a:t>
            </a:r>
            <a:r>
              <a:rPr lang="tr-TR" dirty="0"/>
              <a:t>, </a:t>
            </a:r>
            <a:r>
              <a:rPr lang="tr-TR" dirty="0" smtClean="0"/>
              <a:t>dışlanma</a:t>
            </a:r>
            <a:r>
              <a:rPr lang="tr-TR" dirty="0"/>
              <a:t>, eğitim ve </a:t>
            </a:r>
            <a:r>
              <a:rPr lang="tr-TR" dirty="0" smtClean="0"/>
              <a:t>öğretim </a:t>
            </a:r>
            <a:r>
              <a:rPr lang="tr-TR" dirty="0"/>
              <a:t>fırsatlarından kısıtlı olarak yararlanma gibi </a:t>
            </a:r>
            <a:r>
              <a:rPr lang="tr-TR" dirty="0" smtClean="0"/>
              <a:t>gerek bireyin, </a:t>
            </a:r>
            <a:r>
              <a:rPr lang="tr-TR" dirty="0"/>
              <a:t>gerekse </a:t>
            </a:r>
            <a:r>
              <a:rPr lang="tr-TR" dirty="0" smtClean="0"/>
              <a:t>çevresindekilerin yaşantısını </a:t>
            </a:r>
            <a:r>
              <a:rPr lang="tr-TR" dirty="0"/>
              <a:t>olumsuz </a:t>
            </a:r>
            <a:r>
              <a:rPr lang="tr-TR" dirty="0" smtClean="0"/>
              <a:t>yönde </a:t>
            </a:r>
            <a:r>
              <a:rPr lang="tr-TR" dirty="0"/>
              <a:t>etkilemekte ve dolayısıyla problem </a:t>
            </a:r>
            <a:r>
              <a:rPr lang="tr-TR" dirty="0" smtClean="0"/>
              <a:t>davranış olarak değerlendirilmektedir. </a:t>
            </a:r>
          </a:p>
          <a:p>
            <a:pPr marL="0" indent="0">
              <a:buNone/>
            </a:pPr>
            <a:r>
              <a:rPr lang="tr-TR" dirty="0" smtClean="0"/>
              <a:t>Bu davranışlar özellikle </a:t>
            </a:r>
            <a:r>
              <a:rPr lang="tr-TR" dirty="0"/>
              <a:t>de eğitim ortamlarında bireyin </a:t>
            </a:r>
            <a:r>
              <a:rPr lang="tr-TR" dirty="0" smtClean="0"/>
              <a:t>öğrenme </a:t>
            </a:r>
            <a:r>
              <a:rPr lang="tr-TR" dirty="0"/>
              <a:t>fırsatlarını kesintiye uğratmakta ve </a:t>
            </a:r>
            <a:r>
              <a:rPr lang="tr-TR" dirty="0" smtClean="0"/>
              <a:t>sosyalleşmeyi engellemektedir.</a:t>
            </a:r>
            <a:endParaRPr lang="tr-TR" dirty="0"/>
          </a:p>
        </p:txBody>
      </p:sp>
    </p:spTree>
    <p:extLst>
      <p:ext uri="{BB962C8B-B14F-4D97-AF65-F5344CB8AC3E}">
        <p14:creationId xmlns="" xmlns:p14="http://schemas.microsoft.com/office/powerpoint/2010/main" val="1536752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a:buNone/>
            </a:pPr>
            <a:r>
              <a:rPr lang="tr-TR" b="1" dirty="0" smtClean="0"/>
              <a:t>D. Davranış </a:t>
            </a:r>
            <a:r>
              <a:rPr lang="tr-TR" b="1" dirty="0"/>
              <a:t>Problemleri:</a:t>
            </a:r>
            <a:endParaRPr lang="tr-TR" dirty="0" smtClean="0"/>
          </a:p>
          <a:p>
            <a:pPr>
              <a:buNone/>
            </a:pPr>
            <a:r>
              <a:rPr lang="tr-TR" dirty="0" smtClean="0"/>
              <a:t>		Pek çok </a:t>
            </a:r>
            <a:r>
              <a:rPr lang="tr-TR" b="1" dirty="0" smtClean="0"/>
              <a:t>davranışın çevre tarafından bir şekilde ödüllendirildiği ya da cezalandırıldığı düşünülmektedir.</a:t>
            </a:r>
            <a:r>
              <a:rPr lang="tr-TR" dirty="0" smtClean="0"/>
              <a:t> Dolayısıyla, çeşitli müdahale yöntemleri kullanılarak </a:t>
            </a:r>
            <a:r>
              <a:rPr lang="tr-TR" b="1" dirty="0" smtClean="0"/>
              <a:t>uygun davranışlar artırılmaya, uygun olmayan davranışlar ise azaltılmaya </a:t>
            </a:r>
            <a:r>
              <a:rPr lang="tr-TR" dirty="0" smtClean="0"/>
              <a:t>çalışılmaktadır. </a:t>
            </a:r>
            <a:r>
              <a:rPr lang="tr-TR" b="1" dirty="0" smtClean="0"/>
              <a:t>Otizmli çocuklarda hem uygun davranışların arttırılmasında hem de uygun olmayan davranışların azaltılmasında özel davranış değiştirme programları hazırlanır.</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a:buNone/>
            </a:pPr>
            <a:r>
              <a:rPr lang="tr-TR" b="1" dirty="0" smtClean="0"/>
              <a:t>D. Davranış </a:t>
            </a:r>
            <a:r>
              <a:rPr lang="tr-TR" b="1" dirty="0"/>
              <a:t>Problemleri:</a:t>
            </a:r>
            <a:endParaRPr lang="tr-TR" dirty="0" smtClean="0"/>
          </a:p>
          <a:p>
            <a:pPr>
              <a:buNone/>
            </a:pPr>
            <a:r>
              <a:rPr lang="tr-TR" dirty="0" smtClean="0"/>
              <a:t>		</a:t>
            </a:r>
            <a:r>
              <a:rPr lang="tr-TR" dirty="0" smtClean="0">
                <a:solidFill>
                  <a:srgbClr val="FF0000"/>
                </a:solidFill>
              </a:rPr>
              <a:t>Problem davranışa ilişkin müdahale yöntemine, problem davranışın işlevlerine göre karar vermekteyiz</a:t>
            </a:r>
            <a:r>
              <a:rPr lang="tr-TR" dirty="0" smtClean="0"/>
              <a:t>. Bu nedenle, problem davranışı azaltılmaya çalışılırken </a:t>
            </a:r>
            <a:r>
              <a:rPr lang="tr-TR" b="1" dirty="0" smtClean="0"/>
              <a:t>öncelikli olarak davranış öncesi durumların ya da olayların gözlenmesi gerekir. </a:t>
            </a:r>
            <a:r>
              <a:rPr lang="tr-TR" dirty="0" smtClean="0"/>
              <a:t>Otizmli bireyler </a:t>
            </a:r>
            <a:r>
              <a:rPr lang="tr-TR" b="1" dirty="0" smtClean="0"/>
              <a:t>genellikle, iletişim kurmak, ilgi, dikkat ve nesne elde etmek, duyusal uyarım ya da rutinlerin bozulması </a:t>
            </a:r>
            <a:r>
              <a:rPr lang="tr-TR" dirty="0" smtClean="0"/>
              <a:t>gibi nedenlerle problem davranışlar sergilemektedirler. </a:t>
            </a:r>
            <a:r>
              <a:rPr lang="tr-TR" b="1" dirty="0" smtClean="0">
                <a:solidFill>
                  <a:schemeClr val="tx1"/>
                </a:solidFill>
              </a:rPr>
              <a:t>Uygun olan davranışlar için olumlu ve olumsuz pekiştirme</a:t>
            </a:r>
            <a:r>
              <a:rPr lang="tr-TR" dirty="0" smtClean="0"/>
              <a:t>, </a:t>
            </a:r>
            <a:r>
              <a:rPr lang="tr-TR" b="1" dirty="0" smtClean="0">
                <a:solidFill>
                  <a:srgbClr val="FF0000"/>
                </a:solidFill>
              </a:rPr>
              <a:t>uygun olmayan davranışlar için, ayrımlı pekiştirme yöntemleri, sönme ve tepkinin bedeli </a:t>
            </a:r>
            <a:r>
              <a:rPr lang="tr-TR" dirty="0" smtClean="0"/>
              <a:t>gibi yöntemler kullanılabilir.</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500166" y="571480"/>
            <a:ext cx="6357982" cy="928694"/>
          </a:xfrm>
        </p:spPr>
        <p:style>
          <a:lnRef idx="1">
            <a:schemeClr val="accent2"/>
          </a:lnRef>
          <a:fillRef idx="2">
            <a:schemeClr val="accent2"/>
          </a:fillRef>
          <a:effectRef idx="1">
            <a:schemeClr val="accent2"/>
          </a:effectRef>
          <a:fontRef idx="minor">
            <a:schemeClr val="dk1"/>
          </a:fontRef>
        </p:style>
        <p:txBody>
          <a:bodyPr>
            <a:normAutofit/>
          </a:bodyPr>
          <a:lstStyle/>
          <a:p>
            <a:pPr lvl="0"/>
            <a:r>
              <a:rPr lang="tr-TR" sz="2700" b="1" dirty="0" smtClean="0"/>
              <a:t>Seminer Konuları</a:t>
            </a:r>
            <a:endParaRPr lang="tr-TR" dirty="0"/>
          </a:p>
        </p:txBody>
      </p:sp>
      <p:sp>
        <p:nvSpPr>
          <p:cNvPr id="3" name="2 Alt Başlık"/>
          <p:cNvSpPr>
            <a:spLocks noGrp="1"/>
          </p:cNvSpPr>
          <p:nvPr>
            <p:ph type="subTitle" idx="1"/>
          </p:nvPr>
        </p:nvSpPr>
        <p:spPr>
          <a:xfrm>
            <a:off x="1428728" y="1714488"/>
            <a:ext cx="6400800" cy="3995750"/>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marL="514350" indent="-514350" algn="l">
              <a:buFont typeface="+mj-lt"/>
              <a:buAutoNum type="arabicPeriod"/>
            </a:pPr>
            <a:r>
              <a:rPr lang="tr-TR" dirty="0" smtClean="0">
                <a:solidFill>
                  <a:schemeClr val="tx1"/>
                </a:solidFill>
              </a:rPr>
              <a:t>Otizm Spektrum Bozukluğu Nedir?</a:t>
            </a:r>
          </a:p>
          <a:p>
            <a:pPr marL="514350" indent="-514350" algn="l"/>
            <a:r>
              <a:rPr lang="tr-TR" dirty="0" smtClean="0">
                <a:solidFill>
                  <a:schemeClr val="tx1"/>
                </a:solidFill>
              </a:rPr>
              <a:t> 	1.1.Otizm Spektrum bozukluğu olan çocukların genel özellikleri</a:t>
            </a:r>
          </a:p>
          <a:p>
            <a:pPr marL="514350" indent="-514350" algn="l"/>
            <a:r>
              <a:rPr lang="tr-TR" dirty="0" smtClean="0">
                <a:solidFill>
                  <a:schemeClr val="tx1"/>
                </a:solidFill>
              </a:rPr>
              <a:t>	1.2.Yasal Düzenlemeler ve eğitim Hakkı</a:t>
            </a:r>
          </a:p>
          <a:p>
            <a:pPr marL="514350" indent="-514350" algn="l">
              <a:buAutoNum type="arabicPeriod" startAt="2"/>
            </a:pPr>
            <a:r>
              <a:rPr lang="tr-TR" dirty="0" smtClean="0">
                <a:solidFill>
                  <a:schemeClr val="tx1"/>
                </a:solidFill>
              </a:rPr>
              <a:t>Otizm Spektrum bozukluğunun Nedenleri</a:t>
            </a:r>
          </a:p>
          <a:p>
            <a:pPr marL="514350" indent="-514350" algn="l">
              <a:buAutoNum type="arabicPeriod" startAt="2"/>
            </a:pPr>
            <a:r>
              <a:rPr lang="tr-TR" dirty="0" smtClean="0">
                <a:solidFill>
                  <a:schemeClr val="tx1"/>
                </a:solidFill>
              </a:rPr>
              <a:t>Otizm Spektrum Bozukluğunun belirtileri</a:t>
            </a:r>
          </a:p>
          <a:p>
            <a:pPr marL="514350" indent="-514350" algn="l">
              <a:buAutoNum type="arabicPeriod" startAt="2"/>
            </a:pPr>
            <a:r>
              <a:rPr lang="tr-TR" dirty="0" smtClean="0">
                <a:solidFill>
                  <a:schemeClr val="tx1"/>
                </a:solidFill>
              </a:rPr>
              <a:t>Eğitsel Değerlendirme ve Tanılama süreci</a:t>
            </a:r>
          </a:p>
          <a:p>
            <a:pPr marL="514350" indent="-514350" algn="l">
              <a:buAutoNum type="arabicPeriod" startAt="2"/>
            </a:pPr>
            <a:r>
              <a:rPr lang="tr-TR" dirty="0" smtClean="0">
                <a:solidFill>
                  <a:schemeClr val="tx1"/>
                </a:solidFill>
              </a:rPr>
              <a:t>Öğretmenlere öneriler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buNone/>
            </a:pPr>
            <a:r>
              <a:rPr lang="tr-TR" b="1" dirty="0" smtClean="0"/>
              <a:t>E. Dil </a:t>
            </a:r>
            <a:r>
              <a:rPr lang="tr-TR" b="1" dirty="0"/>
              <a:t>ve İletişim Özellikleri</a:t>
            </a:r>
            <a:endParaRPr lang="tr-TR" dirty="0"/>
          </a:p>
          <a:p>
            <a:pPr>
              <a:buNone/>
            </a:pPr>
            <a:r>
              <a:rPr lang="tr-TR" b="1" dirty="0"/>
              <a:t> </a:t>
            </a:r>
            <a:endParaRPr lang="tr-TR" dirty="0"/>
          </a:p>
          <a:p>
            <a:r>
              <a:rPr lang="tr-TR" u="sng" dirty="0"/>
              <a:t>Çevredeki bireylerle iletişim kurmada yetersiz olma otizmin en belirgin özelliklerinden biri olarak belirtilmektedir</a:t>
            </a:r>
            <a:r>
              <a:rPr lang="tr-TR" u="sng" dirty="0" smtClean="0"/>
              <a:t>.</a:t>
            </a:r>
          </a:p>
          <a:p>
            <a:endParaRPr lang="tr-TR" dirty="0"/>
          </a:p>
          <a:p>
            <a:r>
              <a:rPr lang="tr-TR" b="1" dirty="0"/>
              <a:t>Sözel Olmayan İletişim</a:t>
            </a:r>
            <a:r>
              <a:rPr lang="tr-TR" b="1"/>
              <a:t>:</a:t>
            </a:r>
            <a:r>
              <a:rPr lang="tr-TR"/>
              <a:t> </a:t>
            </a:r>
            <a:r>
              <a:rPr lang="tr-TR" smtClean="0"/>
              <a:t>   Temel </a:t>
            </a:r>
            <a:r>
              <a:rPr lang="tr-TR"/>
              <a:t>duyguları </a:t>
            </a:r>
            <a:r>
              <a:rPr lang="tr-TR" smtClean="0"/>
              <a:t>   (</a:t>
            </a:r>
            <a:r>
              <a:rPr lang="tr-TR" dirty="0"/>
              <a:t>mutluluk, üzüntü vb.) ifade etmede güçlük, karşısındaki kişinin yüzüne ve gözüne bakmama, karşılıklı iletişim kurmak istemediğinde bağırma, vurma, çığlık atma gibi </a:t>
            </a:r>
            <a:r>
              <a:rPr lang="tr-TR"/>
              <a:t>özellikler </a:t>
            </a:r>
            <a:r>
              <a:rPr lang="tr-TR" smtClean="0"/>
              <a:t>göstermektedirler</a:t>
            </a:r>
            <a:r>
              <a:rPr lang="tr-TR" dirty="0" smtClean="0"/>
              <a:t>.</a:t>
            </a:r>
          </a:p>
          <a:p>
            <a:endParaRPr lang="tr-TR" dirty="0" smtClean="0"/>
          </a:p>
          <a:p>
            <a:r>
              <a:rPr lang="tr-TR" b="1" dirty="0"/>
              <a:t>Sözel İletişim</a:t>
            </a:r>
            <a:r>
              <a:rPr lang="tr-TR" dirty="0"/>
              <a:t>: Otizmli çocukların dil gelişimlerinde, hiç konuşmama, sadece bir-iki kelime söyleme, çok kelimeyle anlamsız konuşma, ekolali konuşma, zamirleri karıştırma, konuşulanları anlamada güçlük çekme, gramer bozuklukları ve telâffuz güçlüğü gibi özellikler görülmektedir.</a:t>
            </a:r>
            <a:endParaRPr lang="tr-TR" dirty="0" smtClean="0"/>
          </a:p>
          <a:p>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buNone/>
            </a:pPr>
            <a:r>
              <a:rPr lang="tr-TR" b="1" dirty="0" smtClean="0"/>
              <a:t>F. Duyusal </a:t>
            </a:r>
            <a:r>
              <a:rPr lang="tr-TR" b="1" dirty="0"/>
              <a:t>Özellikler</a:t>
            </a:r>
            <a:endParaRPr lang="tr-TR" b="1" i="1" dirty="0"/>
          </a:p>
          <a:p>
            <a:r>
              <a:rPr lang="tr-TR" b="1" dirty="0"/>
              <a:t>Otizm Spektrum Bozukluğu olan çocukların büyük bir bölümünde duyusal uyaranlara karşı </a:t>
            </a:r>
            <a:r>
              <a:rPr lang="tr-TR" b="1" dirty="0" smtClean="0"/>
              <a:t>anormal </a:t>
            </a:r>
            <a:r>
              <a:rPr lang="tr-TR" b="1" dirty="0"/>
              <a:t>tepki (örn. aşırı hassasiyet ya da tepkisizlik) </a:t>
            </a:r>
            <a:r>
              <a:rPr lang="tr-TR" b="1" dirty="0" smtClean="0"/>
              <a:t>gözlemlenmektedir. </a:t>
            </a:r>
            <a:r>
              <a:rPr lang="tr-TR" sz="1300" b="1" dirty="0"/>
              <a:t>(</a:t>
            </a:r>
            <a:r>
              <a:rPr lang="tr-TR" sz="1300" b="1" dirty="0" err="1"/>
              <a:t>Case</a:t>
            </a:r>
            <a:r>
              <a:rPr lang="tr-TR" sz="1300" b="1" dirty="0"/>
              <a:t>-</a:t>
            </a:r>
            <a:r>
              <a:rPr lang="tr-TR" sz="1300" b="1" dirty="0" err="1"/>
              <a:t>Smith</a:t>
            </a:r>
            <a:r>
              <a:rPr lang="tr-TR" sz="1300" b="1" dirty="0"/>
              <a:t> &amp;</a:t>
            </a:r>
            <a:r>
              <a:rPr lang="tr-TR" sz="1300" b="1" dirty="0" err="1"/>
              <a:t>Arbeson</a:t>
            </a:r>
            <a:r>
              <a:rPr lang="tr-TR" sz="1300" b="1" dirty="0"/>
              <a:t>, 2008; Harrison &amp;Hare, 2004; </a:t>
            </a:r>
            <a:r>
              <a:rPr lang="tr-TR" sz="1300" b="1" dirty="0" err="1"/>
              <a:t>Kern</a:t>
            </a:r>
            <a:r>
              <a:rPr lang="tr-TR" sz="1300" b="1" dirty="0"/>
              <a:t> et al., 2008</a:t>
            </a:r>
            <a:r>
              <a:rPr lang="tr-TR" sz="1300" b="1" dirty="0" smtClean="0"/>
              <a:t>).</a:t>
            </a:r>
            <a:r>
              <a:rPr lang="tr-TR" b="1" dirty="0"/>
              <a:t> </a:t>
            </a:r>
            <a:endParaRPr lang="tr-TR" b="1" i="1" dirty="0"/>
          </a:p>
          <a:p>
            <a:pPr>
              <a:buNone/>
            </a:pPr>
            <a:r>
              <a:rPr lang="tr-TR" b="1" dirty="0" smtClean="0"/>
              <a:t>		Yaygın </a:t>
            </a:r>
            <a:r>
              <a:rPr lang="tr-TR" b="1" dirty="0"/>
              <a:t>olarak gözlenen duyusal özellikler:</a:t>
            </a:r>
            <a:endParaRPr lang="tr-TR" b="1" i="1" dirty="0"/>
          </a:p>
          <a:p>
            <a:pPr lvl="0"/>
            <a:r>
              <a:rPr lang="tr-TR" b="1" dirty="0"/>
              <a:t>Belli ses, doku ya da koku gibi duyusal uyaranlara karşı aşırı tepkili olma ya da tepkisiz kalma.</a:t>
            </a:r>
            <a:endParaRPr lang="tr-TR" b="1" i="1" dirty="0"/>
          </a:p>
          <a:p>
            <a:pPr lvl="0"/>
            <a:r>
              <a:rPr lang="tr-TR" b="1" dirty="0"/>
              <a:t>Uyaranlara beklenmedik tepkiler gösterme (yüksek ses duyduğu zaman gözlerini kapama, parlak ışık görünce kulaklarını kapama gibi),</a:t>
            </a:r>
            <a:endParaRPr lang="tr-TR" b="1" i="1" dirty="0"/>
          </a:p>
          <a:p>
            <a:pPr lvl="0"/>
            <a:r>
              <a:rPr lang="tr-TR" b="1" dirty="0"/>
              <a:t>Çevrelerindeki görsel ya da işitsel uyaranlara (seslere) aşırı tepki verme ya da hiç tepki göstermeme şeklinde sıralanabilir</a:t>
            </a:r>
            <a:r>
              <a:rPr lang="tr-TR" b="1" dirty="0" smtClean="0"/>
              <a:t>.</a:t>
            </a:r>
            <a:r>
              <a:rPr lang="tr-TR" dirty="0"/>
              <a:t> </a:t>
            </a:r>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lvl="1"/>
            <a:r>
              <a:rPr lang="tr-TR" b="1" dirty="0"/>
              <a:t>Yasal Düzenlemeler ve Eğitim Hakkı</a:t>
            </a:r>
            <a:endParaRPr lang="tr-TR" dirty="0"/>
          </a:p>
          <a:p>
            <a:pPr>
              <a:buNone/>
            </a:pPr>
            <a:endParaRPr lang="tr-TR" dirty="0" smtClean="0"/>
          </a:p>
          <a:p>
            <a:r>
              <a:rPr lang="tr-TR" dirty="0" smtClean="0"/>
              <a:t>Sadece </a:t>
            </a:r>
            <a:r>
              <a:rPr lang="tr-TR" dirty="0"/>
              <a:t>Otizm konusunda oluşturulmuş yasal düzenlemeler bulunmamaktadır. Fakat </a:t>
            </a:r>
            <a:r>
              <a:rPr lang="tr-TR" dirty="0">
                <a:solidFill>
                  <a:srgbClr val="FF0000"/>
                </a:solidFill>
              </a:rPr>
              <a:t>Anayasa</a:t>
            </a:r>
            <a:r>
              <a:rPr lang="tr-TR" dirty="0"/>
              <a:t>mızın </a:t>
            </a:r>
            <a:r>
              <a:rPr lang="tr-TR" dirty="0">
                <a:solidFill>
                  <a:srgbClr val="FF0000"/>
                </a:solidFill>
              </a:rPr>
              <a:t>42. </a:t>
            </a:r>
            <a:r>
              <a:rPr lang="tr-TR" dirty="0"/>
              <a:t>maddesinde yer alan </a:t>
            </a:r>
            <a:r>
              <a:rPr lang="tr-TR" dirty="0">
                <a:solidFill>
                  <a:srgbClr val="FF0000"/>
                </a:solidFill>
              </a:rPr>
              <a:t>“Kimse, eğitim ve öğrenim hakkından yoksun bırakılamaz.” </a:t>
            </a:r>
            <a:r>
              <a:rPr lang="tr-TR" dirty="0"/>
              <a:t>ifadesi ile </a:t>
            </a:r>
            <a:r>
              <a:rPr lang="tr-TR" dirty="0">
                <a:solidFill>
                  <a:srgbClr val="FF0000"/>
                </a:solidFill>
              </a:rPr>
              <a:t>10.</a:t>
            </a:r>
            <a:r>
              <a:rPr lang="tr-TR" dirty="0"/>
              <a:t> maddesinde yer alan </a:t>
            </a:r>
            <a:r>
              <a:rPr lang="tr-TR" dirty="0">
                <a:solidFill>
                  <a:srgbClr val="FF0000"/>
                </a:solidFill>
              </a:rPr>
              <a:t>“Çocuklar, yaşlılar, özürlüler, harp ve vazife şehitlerinin dul ve yetimleri ile malul ve gaziler için alınacak tedbirler eşitlik ilkesine aykırı sayılmaz.” </a:t>
            </a:r>
            <a:r>
              <a:rPr lang="tr-TR" dirty="0"/>
              <a:t>İfadeleri otizmi olan öğrenciler dahil tüm özel gereksinimli öğrenciler için uygun eğitim sağlanması gerekliliği vurgulamaktadır.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lvl="1"/>
            <a:r>
              <a:rPr lang="tr-TR" b="1" dirty="0"/>
              <a:t>Yasal Düzenlemeler ve Eğitim Hakkı</a:t>
            </a:r>
            <a:endParaRPr lang="tr-TR" dirty="0"/>
          </a:p>
          <a:p>
            <a:pPr>
              <a:buNone/>
            </a:pPr>
            <a:endParaRPr lang="tr-TR" dirty="0" smtClean="0"/>
          </a:p>
          <a:p>
            <a:r>
              <a:rPr lang="tr-TR" dirty="0" smtClean="0"/>
              <a:t>Ayrıca </a:t>
            </a:r>
            <a:r>
              <a:rPr lang="tr-TR" dirty="0">
                <a:solidFill>
                  <a:srgbClr val="FF0000"/>
                </a:solidFill>
              </a:rPr>
              <a:t>573 sayılı Özel Eğitim Hakkında Kanun Hükmünde Kararname’nin 12. maddesi</a:t>
            </a:r>
            <a:r>
              <a:rPr lang="tr-TR" dirty="0"/>
              <a:t>nde yer alan </a:t>
            </a:r>
            <a:r>
              <a:rPr lang="tr-TR" dirty="0">
                <a:solidFill>
                  <a:srgbClr val="FF0000"/>
                </a:solidFill>
              </a:rPr>
              <a:t>“Özel eğitim gerektiren bireylerin eğitimleri hazırlanan bireysel eğitim planları doğrultusunda akranları ile birlikte her tür ve kademedeki okul ve kurumlarda uygun yöntem ve teknikler kullanılarak sürdürülür.”</a:t>
            </a:r>
            <a:r>
              <a:rPr lang="tr-TR" dirty="0"/>
              <a:t> ifadesi ile Özel Eğitim Hizmetleri Yönetmeliği’nde özel eğitimin temel ilkeleri arasında yer alan </a:t>
            </a:r>
            <a:r>
              <a:rPr lang="tr-TR" dirty="0">
                <a:solidFill>
                  <a:srgbClr val="FF0000"/>
                </a:solidFill>
              </a:rPr>
              <a:t>“Özel eğitime ihtiyacı olan bireylerin,  eğitim performansları dikkate alınarak,  amaç, içerik ve öğretim süreçlerinde ve değerlendirmede uyarlamalar yapılarak, akranları ile birlikte eğitilmelerine öncelik verilir.”</a:t>
            </a:r>
            <a:r>
              <a:rPr lang="tr-TR" dirty="0"/>
              <a:t> ifadesi otizmi olan öğrenciler dahil özel gereksinimli öğrencilerin normal gelişim gösteren öğrencilerle birlikte eğitim almaları gerekliliğini ifade etmektedir.</a:t>
            </a:r>
            <a:endParaRPr lang="tr-TR" sz="2000" dirty="0"/>
          </a:p>
          <a:p>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697559"/>
          </a:xfrm>
        </p:spPr>
        <p:style>
          <a:lnRef idx="1">
            <a:schemeClr val="accent3"/>
          </a:lnRef>
          <a:fillRef idx="2">
            <a:schemeClr val="accent3"/>
          </a:fillRef>
          <a:effectRef idx="1">
            <a:schemeClr val="accent3"/>
          </a:effectRef>
          <a:fontRef idx="minor">
            <a:schemeClr val="dk1"/>
          </a:fontRef>
        </p:style>
        <p:txBody>
          <a:bodyPr>
            <a:noAutofit/>
          </a:bodyPr>
          <a:lstStyle/>
          <a:p>
            <a:pPr lvl="1"/>
            <a:r>
              <a:rPr lang="tr-TR" sz="2000" b="1" dirty="0"/>
              <a:t>Yasal Düzenlemeler ve Eğitim Hakkı</a:t>
            </a:r>
            <a:endParaRPr lang="tr-TR" sz="2000" dirty="0"/>
          </a:p>
          <a:p>
            <a:endParaRPr lang="tr-TR" sz="2000" dirty="0" smtClean="0"/>
          </a:p>
          <a:p>
            <a:pPr>
              <a:buNone/>
            </a:pPr>
            <a:r>
              <a:rPr lang="tr-TR" sz="2000" dirty="0" smtClean="0"/>
              <a:t>		</a:t>
            </a:r>
            <a:r>
              <a:rPr lang="tr-TR" sz="2000" dirty="0" err="1" smtClean="0"/>
              <a:t>MEB’nin</a:t>
            </a:r>
            <a:r>
              <a:rPr lang="tr-TR" sz="2000" dirty="0" smtClean="0"/>
              <a:t> </a:t>
            </a:r>
            <a:r>
              <a:rPr lang="tr-TR" sz="2000" dirty="0"/>
              <a:t>2006 yılında çıkarmış olduğu Özel Eğitim Hizmetleri Yönetmeliği’nde Otizmi olan bireyler ile ilgili çeşitli düzenlemeler yer almaktadır. Bu düzenlemeler aşağıdaki gibidir</a:t>
            </a:r>
            <a:r>
              <a:rPr lang="tr-TR" sz="2000" dirty="0" smtClean="0"/>
              <a:t>:</a:t>
            </a:r>
          </a:p>
          <a:p>
            <a:r>
              <a:rPr lang="tr-TR" sz="2000" dirty="0" smtClean="0">
                <a:solidFill>
                  <a:srgbClr val="FF0000"/>
                </a:solidFill>
              </a:rPr>
              <a:t>Özel Eğitim Hizmetleri Yönetmeliği’nin 4. Maddesinde “Otistik birey: Sosyal etkileşim, sözel ve sözel olmayan iletişim, ilgi ve etkinliklerdeki sınırlılığı erken çocukluk döneminde ortaya çıkan ve bu özellikleri nedeniyle özel eğitim ile destek eğitim hizmetine ihtiyacı olan birey” </a:t>
            </a:r>
            <a:r>
              <a:rPr lang="tr-TR" sz="2000" dirty="0" smtClean="0"/>
              <a:t>olarak tanımlanmıştır.</a:t>
            </a:r>
          </a:p>
          <a:p>
            <a:r>
              <a:rPr lang="tr-TR" sz="2000" dirty="0" smtClean="0"/>
              <a:t> Ayrıca Otizmi olan öğrencilere yönelik başarı değerlendirmesinin nasıl yapılması gerektiğine dair bir ifade Yönetmeliğin </a:t>
            </a:r>
            <a:r>
              <a:rPr lang="tr-TR" sz="2000" dirty="0" smtClean="0">
                <a:solidFill>
                  <a:srgbClr val="FF0000"/>
                </a:solidFill>
              </a:rPr>
              <a:t>24. maddesinde başarının değerlendirilmesi başlığı altında“Otistik bireyler ile duygusal ve davranış bozukluğu olan öğrencilerin değerlendirilmesi, iletişim özellikleri ile sosyal-duygusal hazır bulunuşlukları dikkate alınarak yapılır.” </a:t>
            </a:r>
            <a:r>
              <a:rPr lang="tr-TR" sz="2000" dirty="0" smtClean="0"/>
              <a:t>denilmektedir.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697559"/>
          </a:xfrm>
        </p:spPr>
        <p:style>
          <a:lnRef idx="1">
            <a:schemeClr val="accent3"/>
          </a:lnRef>
          <a:fillRef idx="2">
            <a:schemeClr val="accent3"/>
          </a:fillRef>
          <a:effectRef idx="1">
            <a:schemeClr val="accent3"/>
          </a:effectRef>
          <a:fontRef idx="minor">
            <a:schemeClr val="dk1"/>
          </a:fontRef>
        </p:style>
        <p:txBody>
          <a:bodyPr>
            <a:noAutofit/>
          </a:bodyPr>
          <a:lstStyle/>
          <a:p>
            <a:pPr lvl="1"/>
            <a:r>
              <a:rPr lang="tr-TR" sz="2000" b="1" dirty="0"/>
              <a:t>Yasal Düzenlemeler ve Eğitim Hakkı</a:t>
            </a:r>
            <a:endParaRPr lang="tr-TR" sz="2000" dirty="0"/>
          </a:p>
          <a:p>
            <a:endParaRPr lang="tr-TR" sz="2000" dirty="0" smtClean="0"/>
          </a:p>
          <a:p>
            <a:r>
              <a:rPr lang="tr-TR" sz="2000" dirty="0" smtClean="0"/>
              <a:t>Ayrıca Yönetmeliğin </a:t>
            </a:r>
            <a:r>
              <a:rPr lang="tr-TR" sz="2000" dirty="0" smtClean="0">
                <a:solidFill>
                  <a:srgbClr val="FF0000"/>
                </a:solidFill>
              </a:rPr>
              <a:t>26. maddesinde b</a:t>
            </a:r>
            <a:r>
              <a:rPr lang="tr-TR" sz="2000" b="1" dirty="0" smtClean="0">
                <a:solidFill>
                  <a:srgbClr val="FF0000"/>
                </a:solidFill>
              </a:rPr>
              <a:t>ulunduğu okulun veya kurumun eğitim programını uygulayan özel eğitim sınıfları için </a:t>
            </a:r>
            <a:r>
              <a:rPr lang="tr-TR" sz="2000" dirty="0" smtClean="0">
                <a:solidFill>
                  <a:srgbClr val="FF0000"/>
                </a:solidFill>
              </a:rPr>
              <a:t>“Zihinsel yetersizliği veya otizmi olan öğrenciler için açılan 1-4 ve 5-8 inci sınıflarda birleştirilmiş sınıf uygulaması yapılır. 1-4 ve 5-8 inci sınıflarda dersler sınıf öğretmenleri tarafından okutulur. Ancak, özel yetenek gerektiren dersler ile din kültürü ve ahlak bilgisi ve yabancı dil derslerinin alan öğretmenleri tarafından okutulması esastır. Alan öğretmeni tarafından okutulan derslere sınıf öğretmeni de katılır.” </a:t>
            </a:r>
            <a:r>
              <a:rPr lang="tr-TR" sz="2000" dirty="0" smtClean="0"/>
              <a:t>denilmektedir. </a:t>
            </a:r>
          </a:p>
          <a:p>
            <a:r>
              <a:rPr lang="tr-TR" sz="2000" dirty="0" smtClean="0"/>
              <a:t>Yönetmeliğin </a:t>
            </a:r>
            <a:r>
              <a:rPr lang="tr-TR" sz="2000" dirty="0" smtClean="0">
                <a:solidFill>
                  <a:srgbClr val="FF0000"/>
                </a:solidFill>
              </a:rPr>
              <a:t>40. Maddesinde, otizmi olan bireyler için yetersizliği olmayan akranlarıyla birlikte her tür ve kademede kaynaştırma yoluyla eğitimlerini sürdürebilecekleri gibi her tür kademede, resmî ve özel gündüzlü özel eğitim okul ve kurumları açılabileceği</a:t>
            </a:r>
            <a:r>
              <a:rPr lang="tr-TR" sz="2000" dirty="0" smtClean="0"/>
              <a:t> ifade edilmektedir.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lvl="1"/>
            <a:r>
              <a:rPr lang="tr-TR" sz="3300" b="1" dirty="0"/>
              <a:t>Yasal Düzenlemeler ve Eğitim Hakkı</a:t>
            </a:r>
            <a:endParaRPr lang="tr-TR" sz="3300" dirty="0"/>
          </a:p>
          <a:p>
            <a:pPr>
              <a:buNone/>
            </a:pPr>
            <a:endParaRPr lang="tr-TR" sz="3300" dirty="0" smtClean="0"/>
          </a:p>
          <a:p>
            <a:r>
              <a:rPr lang="tr-TR" sz="3300" dirty="0" smtClean="0"/>
              <a:t>Ülkemizde otizmi olan öğrenciler için MEB tarafından bazı çalışmalar yapılmaktadır. MEB Özel Öğretim Kurumları Genel Müdürlüğü ve Özel Eğitim ve Rehberlik Hizmetleri Genel Müdürlüğü tarafından 2008 yılında ‘Yaygın Gelişimsel Bozukluk Destek Eğitim Programı’ hazırlanmış ve otizm yaygın gelişimsel bir bozukluk olarak belirtilmiştir. Bu program Talim ve Terbiye Kurulu Başkanlığı tarafından 2009 yılından itibaren özel eğitim ve rehabilitasyon merkezlerinde kullanılmak üzere onaylanmıştır. </a:t>
            </a:r>
            <a:r>
              <a:rPr lang="tr-TR" sz="3300" dirty="0" smtClean="0">
                <a:solidFill>
                  <a:srgbClr val="FF0000"/>
                </a:solidFill>
              </a:rPr>
              <a:t>Program On üç modülden </a:t>
            </a:r>
            <a:r>
              <a:rPr lang="tr-TR" sz="3300" dirty="0" smtClean="0"/>
              <a:t>oluşmaktadır.</a:t>
            </a:r>
          </a:p>
          <a:p>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lvl="1"/>
            <a:r>
              <a:rPr lang="tr-TR" sz="3300" b="1" dirty="0"/>
              <a:t>Yasal Düzenlemeler ve Eğitim Hakkı</a:t>
            </a:r>
            <a:endParaRPr lang="tr-TR" sz="3300" dirty="0"/>
          </a:p>
          <a:p>
            <a:pPr>
              <a:buNone/>
            </a:pPr>
            <a:endParaRPr lang="tr-TR" sz="3300" dirty="0" smtClean="0"/>
          </a:p>
          <a:p>
            <a:pPr>
              <a:buNone/>
            </a:pPr>
            <a:r>
              <a:rPr lang="tr-TR" sz="3300" dirty="0" smtClean="0"/>
              <a:t>	Bu program ile bireylerin;</a:t>
            </a:r>
          </a:p>
          <a:p>
            <a:r>
              <a:rPr lang="tr-TR" sz="3300" dirty="0" smtClean="0"/>
              <a:t>1. İşlevsel becerilerin kazandırılmasına ön koşul oluşturan temel eşleme ve taklit becerilerini geliştirmeleri,</a:t>
            </a:r>
          </a:p>
          <a:p>
            <a:r>
              <a:rPr lang="tr-TR" sz="3300" dirty="0" smtClean="0"/>
              <a:t>2. Sosyal etkileşim başlatma ve sürdürme becerilerini geliştirmeleri,</a:t>
            </a:r>
          </a:p>
          <a:p>
            <a:r>
              <a:rPr lang="tr-TR" sz="3300" dirty="0" smtClean="0"/>
              <a:t>3. Alıcı ve ifade edici dil becerilerini geliştirmeleri,</a:t>
            </a:r>
          </a:p>
          <a:p>
            <a:r>
              <a:rPr lang="tr-TR" sz="3300" dirty="0" smtClean="0"/>
              <a:t>4. İletişim becerilerini geliştirmeleri,</a:t>
            </a:r>
          </a:p>
          <a:p>
            <a:r>
              <a:rPr lang="tr-TR" sz="3300" dirty="0" smtClean="0"/>
              <a:t>5. Bağımsız çalışma ve işlevde bulunma ile organize olma becerilerini kazanmaları,</a:t>
            </a:r>
          </a:p>
          <a:p>
            <a:r>
              <a:rPr lang="tr-TR" sz="3300" dirty="0" smtClean="0"/>
              <a:t>6. Öz bakım ve günlük yaşam becerilerini geliştirmeleri,</a:t>
            </a:r>
          </a:p>
          <a:p>
            <a:r>
              <a:rPr lang="tr-TR" sz="3300" dirty="0" smtClean="0"/>
              <a:t>7. Akademik becerilerini geliştirmeleri,</a:t>
            </a:r>
          </a:p>
          <a:p>
            <a:r>
              <a:rPr lang="tr-TR" sz="3300" dirty="0" smtClean="0"/>
              <a:t>8. Toplumsal yaşama katılım ve sosyal uyum becerilerini geliştirmeleri</a:t>
            </a:r>
          </a:p>
          <a:p>
            <a:pPr>
              <a:buNone/>
            </a:pPr>
            <a:r>
              <a:rPr lang="tr-TR" sz="3300" dirty="0" smtClean="0"/>
              <a:t>hedeflenmektedir.</a:t>
            </a:r>
          </a:p>
          <a:p>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b="1" dirty="0" smtClean="0"/>
              <a:t>OTİZM SPEKTRUM BOZUKLUĞU NEDENLERİ</a:t>
            </a:r>
            <a:endParaRPr lang="tr-TR"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lang="tr-TR" dirty="0" smtClean="0"/>
              <a:t>Otizmin nedeni bilinmemektedir. Ancak otizmin genetik, çevresel etkenlerle kısmen ilişkili, erken başlangıçlı bir sinir sistemi bozukluğu olduğu açıktır. Otizm genetik bir bozukluktur. Otizmin toplumdaki sıklığı %0.6 iken,kardeşinde otizm olan çocuklarda bu sıklık %5-6’dır. Ancak otizm tek bir gendeki sorun ile ortaya çıkan bir sorun değildir, dolayısı ile bir “otizm geni” yoktur. Otizme yol açan genler yüzlerce, hatta binlerce olabilir, bu genler farklı hastalarda farklı etkiler gösterebilir, belli gen kombinasyonları belli belirtilere yol açıyor olabilir veya genlerle çevrenin etkileşimi sonucunda bozukluk ortaya çıkabilir.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b="1" dirty="0" smtClean="0"/>
              <a:t>OTİZM SPEKTRUM BOZUKLUĞU NEDENLERİ</a:t>
            </a:r>
            <a:endParaRPr lang="tr-TR"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tr-TR" dirty="0" smtClean="0"/>
              <a:t>Olguların %10’undan daha azında otizm bir başka hastalığa bağlı olabilir. Otizm ile ilişkili çevresel faktörler tam olarak belirlenmemiştir. İleri baba yaşı önemli bir risk faktörü olarak görünmektedir. Doğum sırasında yaşanan sorunların otizme neden olabileceği öne sürülmüştür. Aşıların otizme yol açmadığı kesin olarak gösterilmiş olmasına rağmen(?), otizmli çocuğu olan pek çok anne baba hala aşılar (MMR) ile çocuklarının bozukluğu arasında bir ilişki olduğuna inanmaktadır.</a:t>
            </a:r>
          </a:p>
          <a:p>
            <a:pPr>
              <a:buNone/>
            </a:pPr>
            <a:endParaRPr lang="tr-T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428728" y="571480"/>
            <a:ext cx="6357982" cy="928694"/>
          </a:xfrm>
        </p:spPr>
        <p:style>
          <a:lnRef idx="1">
            <a:schemeClr val="accent2"/>
          </a:lnRef>
          <a:fillRef idx="2">
            <a:schemeClr val="accent2"/>
          </a:fillRef>
          <a:effectRef idx="1">
            <a:schemeClr val="accent2"/>
          </a:effectRef>
          <a:fontRef idx="minor">
            <a:schemeClr val="dk1"/>
          </a:fontRef>
        </p:style>
        <p:txBody>
          <a:bodyPr>
            <a:normAutofit fontScale="90000"/>
          </a:bodyPr>
          <a:lstStyle/>
          <a:p>
            <a:pPr lvl="0"/>
            <a:r>
              <a:rPr lang="tr-TR" sz="2700" b="1" dirty="0"/>
              <a:t>OTİZM SPEKTRUM BOZUKLUĞU NEDİR?</a:t>
            </a:r>
            <a:r>
              <a:rPr lang="tr-TR" dirty="0"/>
              <a:t/>
            </a:r>
            <a:br>
              <a:rPr lang="tr-TR" dirty="0"/>
            </a:br>
            <a:endParaRPr lang="tr-TR" dirty="0"/>
          </a:p>
        </p:txBody>
      </p:sp>
      <p:sp>
        <p:nvSpPr>
          <p:cNvPr id="3" name="2 Alt Başlık"/>
          <p:cNvSpPr>
            <a:spLocks noGrp="1"/>
          </p:cNvSpPr>
          <p:nvPr>
            <p:ph type="subTitle" idx="1"/>
          </p:nvPr>
        </p:nvSpPr>
        <p:spPr>
          <a:xfrm>
            <a:off x="1428728" y="1714488"/>
            <a:ext cx="6400800" cy="399575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l"/>
            <a:r>
              <a:rPr lang="tr-TR" dirty="0" smtClean="0">
                <a:solidFill>
                  <a:schemeClr val="tx1"/>
                </a:solidFill>
              </a:rPr>
              <a:t>	Otizm </a:t>
            </a:r>
            <a:r>
              <a:rPr lang="tr-TR" dirty="0">
                <a:solidFill>
                  <a:schemeClr val="tx1"/>
                </a:solidFill>
              </a:rPr>
              <a:t>spektrum bozukluğu (OSB), erken dönemde ortaya çıkan, sosyal etkileşim ve sosyal iletişimde bozukluk, sosyal etkileşim ve toplumsal ilişki geliştirmede sorunlar, basmakalıp ve yineleyici davranışlar ile ilgi alanlarındaki sınırlılık olarak karakterize olan ve bu sınırlılıkların zihinsel yetersizlik veya gelişimsel gerilik ile açıklanamadığı bir bozukluktur</a:t>
            </a:r>
            <a:r>
              <a:rPr lang="tr-TR" dirty="0" smtClean="0">
                <a:solidFill>
                  <a:schemeClr val="tx1"/>
                </a:solidFill>
              </a:rPr>
              <a:t>.</a:t>
            </a:r>
          </a:p>
          <a:p>
            <a:pPr algn="l"/>
            <a:r>
              <a:rPr lang="tr-TR" sz="1300" dirty="0" smtClean="0">
                <a:solidFill>
                  <a:schemeClr val="tx1"/>
                </a:solidFill>
              </a:rPr>
              <a:t>(</a:t>
            </a:r>
            <a:r>
              <a:rPr lang="tr-TR" sz="1300" dirty="0">
                <a:solidFill>
                  <a:schemeClr val="tx1"/>
                </a:solidFill>
              </a:rPr>
              <a:t>Amerikan Psikiyatri Birliği-APA, 2013).</a:t>
            </a:r>
          </a:p>
          <a:p>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b="1" dirty="0" smtClean="0"/>
              <a:t>OTİZM SPEKTRUM BOZUKLUĞU NEDENLERİ</a:t>
            </a:r>
            <a:endParaRPr lang="tr-TR"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buNone/>
            </a:pPr>
            <a:r>
              <a:rPr lang="tr-TR" dirty="0" smtClean="0"/>
              <a:t>		Otizmi olan bireylerle birçok beyin görüntüleme çalışması yapılmıştır. Bu çalışmalar birçok beyin bölgesinde anormallik olduğunu ortaya koymuştur. </a:t>
            </a:r>
          </a:p>
          <a:p>
            <a:pPr>
              <a:buNone/>
            </a:pPr>
            <a:r>
              <a:rPr lang="tr-TR" dirty="0"/>
              <a:t>	</a:t>
            </a:r>
            <a:r>
              <a:rPr lang="tr-TR" dirty="0" smtClean="0"/>
              <a:t>	En tutarlı bulgulardan birisi otizmi olan çocukların erken dönemde baş çevrelerinin ve beyin hacimlerinin daha büyük olmasıdır. Ancak beyin hacmindeki bu büyüklük erken çocukluk döneminden sonra devam etmemektedir ve bazı beyin bölgeleri normalden küçük kalmaktadır. </a:t>
            </a:r>
          </a:p>
          <a:p>
            <a:pPr>
              <a:buNone/>
            </a:pPr>
            <a:r>
              <a:rPr lang="tr-TR" dirty="0"/>
              <a:t>	</a:t>
            </a:r>
            <a:r>
              <a:rPr lang="tr-TR" dirty="0" smtClean="0"/>
              <a:t>	İşlevsel beyin görüntüleme çalışmaları otizmi olan bireylerde yüz tanıma, duygu tanıma, sosyal ilişkilerle ilişkili bölgelerde normalden farklılıklar olduğunu ortaya koymuştur.</a:t>
            </a:r>
          </a:p>
          <a:p>
            <a:pPr>
              <a:buNone/>
            </a:pPr>
            <a:endParaRPr lang="tr-TR"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b="1" dirty="0" smtClean="0"/>
              <a:t>OTİZM SPEKTRUM BOZUKLUĞUNUNBELİRTİLERİ</a:t>
            </a:r>
            <a:endParaRPr lang="tr-TR"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marL="0" indent="0">
              <a:buNone/>
            </a:pPr>
            <a:r>
              <a:rPr lang="tr-TR" dirty="0" smtClean="0"/>
              <a:t>Otizmin gittikçe önem kazanması ve bu alandaki çalışmaların da artması sonucu, birbirinden farklı çalışmalar doğrultusunda değişik davranış özelliklerinin olabileceği öne sürülmüş ve çeşitli yorumlar yapılmaya başlanmıştır. Bu doğrultuda Amerikan Psikiyatri Derneği'nin öne sürdüğü gelişim düzeyinin normal olmadığını gösteren şu davranışlardan oluşmaktadır:</a:t>
            </a:r>
          </a:p>
          <a:p>
            <a:r>
              <a:rPr lang="tr-TR" dirty="0" smtClean="0"/>
              <a:t>Otizmin, birbirinden bağımsız belirtilerin bileşimi değil, sosyal ilişki, iletişim ve yaratıcı etkinliklerdeki yetersizliği içeren bir durum olduğu söylenebilmektedir. Otizmin ilk önceleri sanıldığı gibi sevgi yoksunluğu, iletişim eksikliği ya da çocuğun geçmiş yaşantısıyla ilgili duygusal sorunlara ilişkin olmadığı anlaşılmış, kaynağının psikolojik değil, sinir sisteminin gelişimsel bozukluğu olduğu ortaya çıkarılmıştır.</a:t>
            </a:r>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b="1" dirty="0" smtClean="0"/>
              <a:t>OTİZM SPEKTRUM BOZUKLUĞUNUNBELİRTİLERİ</a:t>
            </a:r>
            <a:endParaRPr lang="tr-TR"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tr-TR" dirty="0" smtClean="0"/>
              <a:t>1986'da </a:t>
            </a:r>
            <a:r>
              <a:rPr lang="tr-TR" dirty="0" err="1" smtClean="0"/>
              <a:t>Wing</a:t>
            </a:r>
            <a:r>
              <a:rPr lang="tr-TR" dirty="0" smtClean="0"/>
              <a:t> ve "Ulusal Otistik Çocuklar ve Yetişkinler Derneği"nin bildirisinde, vaka oranı 15/10.000 olarak açıklanmaktadır. Önceleri otizm başlangıcının çocuğun doğumundan sonra yaklaşık 30 aylık oluncaya kadarki süre içinde görülebileceği belirtilirken, son yıllarda çocuk 36 aylık olduğunda ve daha ileri yaştayken de otistik davranış özellikleri gösterebilmektedir. Geniş kapsamlı araştırma bulguları otizmin kızlara oranla erkeklerde daha yaygın görüldüğünü doğrulamaktadır.</a:t>
            </a:r>
          </a:p>
          <a:p>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b="1" dirty="0" smtClean="0"/>
              <a:t>OTİZM SPEKTRUM BOZUKLUĞUNUN EN TEMEL BELİRTİLERİ</a:t>
            </a:r>
            <a:endParaRPr lang="tr-TR"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pPr>
              <a:buNone/>
            </a:pPr>
            <a:r>
              <a:rPr lang="tr-TR" dirty="0" smtClean="0"/>
              <a:t>	a) Toplumsal etkileşimde ve iletişimde yetersizlikler ile davranış, ilgi ve etkinliklerde sınırlı, basmakalıp ve yineleyici örüntülerle, </a:t>
            </a:r>
          </a:p>
          <a:p>
            <a:pPr>
              <a:buNone/>
            </a:pPr>
            <a:r>
              <a:rPr lang="tr-TR" dirty="0" smtClean="0"/>
              <a:t>	b) Toplumsal etkileşim, iletişimde kullanılan dil ya da sembolik/ imgesel oyun becerilerinin en az birinde 3 yaşından önce gecikmelerin ya da olağandışı bir işlevselliğin olması ile,</a:t>
            </a:r>
          </a:p>
          <a:p>
            <a:pPr>
              <a:buNone/>
            </a:pPr>
            <a:r>
              <a:rPr lang="tr-TR" dirty="0" smtClean="0"/>
              <a:t>	c) Çeşitli takıntılarla kendini göstermektedir </a:t>
            </a:r>
            <a:r>
              <a:rPr lang="tr-TR" sz="1800" dirty="0" smtClean="0"/>
              <a:t>(DSM-IV-TR, 2000). </a:t>
            </a:r>
          </a:p>
          <a:p>
            <a:pPr>
              <a:buNone/>
            </a:pPr>
            <a:r>
              <a:rPr lang="tr-TR" dirty="0" smtClean="0"/>
              <a:t>	OSB’nin erken tanılanması ve erken müdahalenin yapılabilmesi için doğumdan hemen sonra 12-18 aylar arasında ortaya çıkan belirtileri dikkate almak önemlidir; çünkü çocuklarda 24 aydan önce OSB tanısı koymak oldukça zordur. Bu belirtiler anne-babalar ya da kısa süreli muayene sırasında hemşire, doktor gibi sağlık personeli tarafından fark edilebilir </a:t>
            </a:r>
            <a:r>
              <a:rPr lang="tr-TR" sz="1800" dirty="0" smtClean="0"/>
              <a:t>(Sayan ve </a:t>
            </a:r>
            <a:r>
              <a:rPr lang="tr-TR" sz="1800" dirty="0" err="1" smtClean="0"/>
              <a:t>Durat</a:t>
            </a:r>
            <a:r>
              <a:rPr lang="tr-TR" sz="1800" dirty="0" smtClean="0"/>
              <a:t>, 2007). </a:t>
            </a:r>
            <a:r>
              <a:rPr lang="tr-TR" dirty="0" smtClean="0"/>
              <a:t>Anne-babalar ve doktorlar her çocuğun birbirinden farklı olduğunu, her çocuğun gelişimsel hızının aynı olmadığını bilmeleri gerekmektedir. Anne-baba, çocuğun normal gelişimsel aşamalarda geç kaldığını, akranlarından yavaş geliştiğini fark ederlerse zaman geçirmeden çocukları ile ilgili kaygılarını bir çocuk doktoru ile paylaşmaları gerekmektedir.</a:t>
            </a:r>
            <a:endParaRPr lang="tr-T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b="1" dirty="0" smtClean="0"/>
              <a:t>OTİZM SPEKTRUM BOZUKLUĞUNUN EN TEMEL BELİRTİLERİ</a:t>
            </a:r>
            <a:endParaRPr lang="tr-TR"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a:buNone/>
            </a:pPr>
            <a:r>
              <a:rPr lang="tr-TR" dirty="0" smtClean="0"/>
              <a:t>		OSB olan çocuklarda görülen erken belirtiler şöyledir:</a:t>
            </a:r>
          </a:p>
          <a:p>
            <a:pPr lvl="0"/>
            <a:r>
              <a:rPr lang="tr-TR" dirty="0" smtClean="0"/>
              <a:t>6. aydan itibaren başkalarına sıcak bir şekilde gülümsememek,</a:t>
            </a:r>
          </a:p>
          <a:p>
            <a:pPr lvl="0"/>
            <a:r>
              <a:rPr lang="tr-TR" dirty="0" smtClean="0"/>
              <a:t>9. aydan itibaren seslere, gülümsemelere ve yüz ifadelerine tepki vermemek,</a:t>
            </a:r>
          </a:p>
          <a:p>
            <a:pPr lvl="0"/>
            <a:r>
              <a:rPr lang="tr-TR" dirty="0" smtClean="0"/>
              <a:t>12. aydan itibaren agulamamak ve parmakla bir nesne ya da kişiyi işaret ederek göstermemek, “bay bay” gibi jestleri yapmamak,</a:t>
            </a:r>
          </a:p>
          <a:p>
            <a:pPr lvl="0"/>
            <a:r>
              <a:rPr lang="tr-TR" dirty="0" smtClean="0"/>
              <a:t>16. aydan itibaren tek bir sözcük söyleyememek,</a:t>
            </a:r>
          </a:p>
          <a:p>
            <a:pPr lvl="0"/>
            <a:r>
              <a:rPr lang="tr-TR" dirty="0" smtClean="0"/>
              <a:t>24. aydan itibaren iki sözcüklü basit cümleleri kuramamak, hangi ayda olursa olsun gelişimde gerileme göstermek; örneğin, daha önce söylediği bazı sözleri söylememeye ya da yaptığı davranışları yapmamaya başlamak </a:t>
            </a:r>
            <a:r>
              <a:rPr lang="tr-TR" sz="1600" dirty="0" smtClean="0"/>
              <a:t>(http://www.</a:t>
            </a:r>
            <a:r>
              <a:rPr lang="tr-TR" sz="1600" dirty="0" err="1" smtClean="0"/>
              <a:t>autismspeaks</a:t>
            </a:r>
            <a:r>
              <a:rPr lang="tr-TR" sz="1600" dirty="0" smtClean="0"/>
              <a:t>.org/ </a:t>
            </a:r>
            <a:r>
              <a:rPr lang="tr-TR" sz="1600" dirty="0" err="1" smtClean="0"/>
              <a:t>what</a:t>
            </a:r>
            <a:r>
              <a:rPr lang="tr-TR" sz="1600" dirty="0" smtClean="0"/>
              <a:t>-</a:t>
            </a:r>
            <a:r>
              <a:rPr lang="tr-TR" sz="1600" dirty="0" err="1" smtClean="0"/>
              <a:t>autism</a:t>
            </a:r>
            <a:r>
              <a:rPr lang="tr-TR" sz="1600" dirty="0" smtClean="0"/>
              <a:t>/</a:t>
            </a:r>
            <a:r>
              <a:rPr lang="tr-TR" sz="1600" dirty="0" err="1" smtClean="0"/>
              <a:t>learn</a:t>
            </a:r>
            <a:r>
              <a:rPr lang="tr-TR" sz="1600" dirty="0" smtClean="0"/>
              <a:t>-</a:t>
            </a:r>
            <a:r>
              <a:rPr lang="tr-TR" sz="1600" dirty="0" err="1" smtClean="0"/>
              <a:t>signs</a:t>
            </a:r>
            <a:r>
              <a:rPr lang="tr-TR" sz="1600" dirty="0" smtClean="0"/>
              <a:t>; NAC, 2009).</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b="1" dirty="0" smtClean="0"/>
              <a:t>OTİZM SPEKTRUM BOZUKLUĞUNUN EN TEMEL BELİRTİLERİ</a:t>
            </a:r>
            <a:endParaRPr lang="tr-TR"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buNone/>
            </a:pPr>
            <a:r>
              <a:rPr lang="tr-TR" b="1" dirty="0" smtClean="0"/>
              <a:t>	Sosyal İletişimde Zorluklar</a:t>
            </a:r>
            <a:endParaRPr lang="tr-TR" dirty="0" smtClean="0"/>
          </a:p>
          <a:p>
            <a:pPr lvl="0"/>
            <a:r>
              <a:rPr lang="tr-TR" dirty="0" smtClean="0"/>
              <a:t>Uygun göz kontağı kuramama,</a:t>
            </a:r>
          </a:p>
          <a:p>
            <a:pPr lvl="0"/>
            <a:r>
              <a:rPr lang="tr-TR" dirty="0" smtClean="0"/>
              <a:t>Sıcak ve neşeli ifade yoksunluğu,</a:t>
            </a:r>
          </a:p>
          <a:p>
            <a:pPr lvl="0"/>
            <a:r>
              <a:rPr lang="tr-TR" dirty="0" smtClean="0"/>
              <a:t>İlgi veya keyif paylaşımı yoksunluğu,</a:t>
            </a:r>
          </a:p>
          <a:p>
            <a:pPr lvl="0"/>
            <a:r>
              <a:rPr lang="tr-TR" dirty="0" smtClean="0"/>
              <a:t>İsmine tepki verme yoksunluğu,</a:t>
            </a:r>
          </a:p>
          <a:p>
            <a:pPr lvl="0"/>
            <a:r>
              <a:rPr lang="tr-TR" dirty="0" smtClean="0"/>
              <a:t>Jestleri gösterme yoksunluğu,</a:t>
            </a:r>
          </a:p>
          <a:p>
            <a:pPr lvl="0"/>
            <a:r>
              <a:rPr lang="tr-TR" dirty="0" smtClean="0"/>
              <a:t>Sözsüz iletişim koordinasyonunda yoksunluk,</a:t>
            </a:r>
          </a:p>
          <a:p>
            <a:pPr lvl="0"/>
            <a:r>
              <a:rPr lang="tr-TR" dirty="0" smtClean="0"/>
              <a:t>Olağan dışı ölçüleme (ses perdesinde değişiklik, garip tonlama, düzensiz ritim, alışılmadık bir ses kalitesi),</a:t>
            </a:r>
          </a:p>
          <a:p>
            <a:pPr lvl="0"/>
            <a:r>
              <a:rPr lang="tr-TR" dirty="0" smtClean="0"/>
              <a:t>Nesnelerle tekrarlı hareketler,</a:t>
            </a:r>
          </a:p>
          <a:p>
            <a:pPr lvl="0"/>
            <a:r>
              <a:rPr lang="tr-TR" dirty="0" smtClean="0"/>
              <a:t>Vücudun duruşu ya da kollar, eller ya da parmaklarla yapılan tekrarlı hareketler.</a:t>
            </a:r>
          </a:p>
          <a:p>
            <a:pPr>
              <a:buNone/>
            </a:pPr>
            <a:endParaRPr lang="tr-TR" dirty="0" smtClean="0"/>
          </a:p>
          <a:p>
            <a:pPr>
              <a:buNone/>
            </a:pPr>
            <a:endParaRPr lang="tr-TR"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b="1" dirty="0" smtClean="0"/>
              <a:t>OTİZM SPEKTRUM BOZUKLUĞUNUN EN TEMEL BELİRTİLERİ</a:t>
            </a:r>
            <a:endParaRPr lang="tr-TR" dirty="0"/>
          </a:p>
        </p:txBody>
      </p:sp>
      <p:sp>
        <p:nvSpPr>
          <p:cNvPr id="1026" name="Rectangle 2"/>
          <p:cNvSpPr>
            <a:spLocks noGrp="1" noChangeArrowheads="1"/>
          </p:cNvSpPr>
          <p:nvPr>
            <p:ph idx="1"/>
          </p:nvPr>
        </p:nvSpPr>
        <p:spPr bwMode="auto">
          <a:xfrm>
            <a:off x="457200" y="1600200"/>
            <a:ext cx="8258204" cy="5016758"/>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Konuşma ve İletişimde Zorluklar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İlk yaşına kadar babıldamamak,</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18 aylık olduğunda tek bir sözcük bile söyleyememek ya da herhangi </a:t>
            </a:r>
          </a:p>
          <a:p>
            <a:pPr marL="0" marR="0" lvl="0" indent="0" algn="just" defTabSz="914400" rtl="0" eaLnBrk="0" fontAlgn="base" latinLnBrk="0" hangingPunct="0">
              <a:lnSpc>
                <a:spcPct val="100000"/>
              </a:lnSpc>
              <a:spcBef>
                <a:spcPct val="0"/>
              </a:spcBef>
              <a:spcAft>
                <a:spcPct val="0"/>
              </a:spcAft>
              <a:buClrTx/>
              <a:buSzTx/>
              <a:buNone/>
              <a:tabLst/>
            </a:pPr>
            <a:r>
              <a:rPr kumimoji="0" lang="tr-T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bir yaşta edindiği sözcükleri ve dil becerilerini kaybetmek,</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“bay bay” şeklinde el sallama ya da bir şeyi göstermek için ortak bir işaret jesti kullanamamak,</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Aynı şeyleri sürekli yapmak,</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Bir oyuncağı ya da iplik gibi şeyleri saatlerce ileri-geri çevirme gibi </a:t>
            </a:r>
          </a:p>
          <a:p>
            <a:pPr marL="0" marR="0" lvl="0" indent="0" algn="just" defTabSz="914400" rtl="0" eaLnBrk="0" fontAlgn="base" latinLnBrk="0" hangingPunct="0">
              <a:lnSpc>
                <a:spcPct val="100000"/>
              </a:lnSpc>
              <a:spcBef>
                <a:spcPct val="0"/>
              </a:spcBef>
              <a:spcAft>
                <a:spcPct val="0"/>
              </a:spcAft>
              <a:buClrTx/>
              <a:buSzTx/>
              <a:buNone/>
              <a:tabLst/>
            </a:pPr>
            <a:r>
              <a:rPr kumimoji="0" lang="tr-T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dairesel hareketleri yapmak,</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Kendini ısırma ya da başını vurma gibi kendine zarar verici </a:t>
            </a:r>
          </a:p>
          <a:p>
            <a:pPr marL="0" marR="0" lvl="0" indent="0" algn="just" defTabSz="914400" rtl="0" eaLnBrk="0" fontAlgn="base" latinLnBrk="0" hangingPunct="0">
              <a:lnSpc>
                <a:spcPct val="100000"/>
              </a:lnSpc>
              <a:spcBef>
                <a:spcPct val="0"/>
              </a:spcBef>
              <a:spcAft>
                <a:spcPct val="0"/>
              </a:spcAft>
              <a:buClrTx/>
              <a:buSzTx/>
              <a:buNone/>
              <a:tabLst/>
            </a:pPr>
            <a:r>
              <a:rPr kumimoji="0" lang="tr-T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davranışları göstermek,</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Seslere ya da dokunmaya karşı olumsuz tepki göstermek,</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Başkaları gibi acıyı hissettiğini herhangi bir tepki ile göstermemek,</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Elinden ya da kolundan tutulmayı veya kendisine sarılmasını sevmemek,</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Gürültüden rahatsızlık duymak.</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b="1" dirty="0" smtClean="0"/>
              <a:t>OTİZM SPEKTRUM BOZUKLUĞUNUN EN TEMEL BELİRTİLERİ</a:t>
            </a:r>
            <a:endParaRPr lang="tr-TR" dirty="0"/>
          </a:p>
        </p:txBody>
      </p:sp>
      <p:sp>
        <p:nvSpPr>
          <p:cNvPr id="1026" name="Rectangle 2"/>
          <p:cNvSpPr>
            <a:spLocks noGrp="1" noChangeArrowheads="1"/>
          </p:cNvSpPr>
          <p:nvPr>
            <p:ph idx="1"/>
          </p:nvPr>
        </p:nvSpPr>
        <p:spPr bwMode="auto">
          <a:xfrm>
            <a:off x="457200" y="1815643"/>
            <a:ext cx="8258204" cy="440120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indent="449263" algn="just" fontAlgn="base">
              <a:spcBef>
                <a:spcPct val="0"/>
              </a:spcBef>
              <a:spcAft>
                <a:spcPct val="0"/>
              </a:spcAft>
              <a:buNone/>
            </a:pPr>
            <a:r>
              <a:rPr lang="tr-TR" sz="2800" dirty="0" smtClean="0"/>
              <a:t>OSB olan bebeklerde görülen bu belirtilerin dışında; motor becerileri taklit etmede eksiklik, sosyal gülümsemenin olmaması, uzun süreli görsel dikkat eksikliği, ortak dikkat eksikliği, ortamdaki bir nesneye sabitlenme </a:t>
            </a:r>
            <a:r>
              <a:rPr lang="tr-TR" sz="1100" dirty="0" smtClean="0"/>
              <a:t>(Korkmaz, 2010),</a:t>
            </a:r>
          </a:p>
          <a:p>
            <a:pPr marL="0" indent="449263" algn="just" fontAlgn="base">
              <a:spcBef>
                <a:spcPct val="0"/>
              </a:spcBef>
              <a:spcAft>
                <a:spcPct val="0"/>
              </a:spcAft>
              <a:buNone/>
            </a:pPr>
            <a:r>
              <a:rPr lang="tr-TR" sz="2800" dirty="0" smtClean="0"/>
              <a:t> 12. aydan itibaren anlamsız sesler çıkarma, sanki duygusuzmuş izlenimi veren yüz ifadesinin olması, annesine gerek duymuyormuş izlenimini veren davranışlar, katı yiyecekleri reddetme gibi erken belirtiler de gözlenmektedir </a:t>
            </a:r>
            <a:r>
              <a:rPr lang="tr-TR" sz="1100" dirty="0" smtClean="0"/>
              <a:t>(Bodur ve Soysal, 2004; </a:t>
            </a:r>
            <a:r>
              <a:rPr lang="tr-TR" sz="1100" dirty="0" err="1" smtClean="0"/>
              <a:t>Massie</a:t>
            </a:r>
            <a:r>
              <a:rPr lang="tr-TR" sz="1100" dirty="0" smtClean="0"/>
              <a:t>, 2007).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b="1" dirty="0" smtClean="0"/>
              <a:t>OTİZM SPEKTRUM BOZUKLUĞUNUN EN TEMEL BELİRTİLERİ</a:t>
            </a:r>
            <a:endParaRPr lang="tr-TR" dirty="0"/>
          </a:p>
        </p:txBody>
      </p:sp>
      <p:sp>
        <p:nvSpPr>
          <p:cNvPr id="1026" name="Rectangle 2"/>
          <p:cNvSpPr>
            <a:spLocks noGrp="1" noChangeArrowheads="1"/>
          </p:cNvSpPr>
          <p:nvPr>
            <p:ph idx="1"/>
          </p:nvPr>
        </p:nvSpPr>
        <p:spPr bwMode="auto">
          <a:xfrm>
            <a:off x="457200" y="1731005"/>
            <a:ext cx="8258204" cy="3708708"/>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indent="449263" algn="just" fontAlgn="base">
              <a:spcBef>
                <a:spcPct val="0"/>
              </a:spcBef>
              <a:spcAft>
                <a:spcPct val="0"/>
              </a:spcAft>
              <a:buNone/>
            </a:pPr>
            <a:r>
              <a:rPr lang="tr-TR" sz="2800" dirty="0" smtClean="0"/>
              <a:t>Günümüzde otizm spektrum bozukluğunun bebeğin anne karnında geçirdiği dönemden itibaren başladığı kabul edilse de teşhis konabilmesi; ancak doğum sonrasının ilk iki yıl içinde hatta sosyal ve sözel olmayan iletişim becerilerindeki geriliklerinden dolayı 2,5-3 yaş dönemlerinde mümkün olabilmektedir. Bu nedenle, belirtileri gözlenen bebeklerde doğumdan sonra 18. ve 24. aylarda iki kez tarama yapılması önemlidir </a:t>
            </a:r>
            <a:r>
              <a:rPr lang="tr-TR" sz="1100" dirty="0" smtClean="0"/>
              <a:t>(</a:t>
            </a:r>
            <a:r>
              <a:rPr lang="tr-TR" sz="1100" dirty="0" err="1" smtClean="0"/>
              <a:t>Ozonoff</a:t>
            </a:r>
            <a:r>
              <a:rPr lang="tr-TR" sz="1100" dirty="0" smtClean="0"/>
              <a:t>, </a:t>
            </a:r>
            <a:r>
              <a:rPr lang="tr-TR" sz="1100" dirty="0" err="1" smtClean="0"/>
              <a:t>Heung</a:t>
            </a:r>
            <a:r>
              <a:rPr lang="tr-TR" sz="1100" dirty="0" smtClean="0"/>
              <a:t>, </a:t>
            </a:r>
            <a:r>
              <a:rPr lang="tr-TR" sz="1100" dirty="0" err="1" smtClean="0"/>
              <a:t>Byrd</a:t>
            </a:r>
            <a:r>
              <a:rPr lang="tr-TR" sz="1100" dirty="0" smtClean="0"/>
              <a:t>, </a:t>
            </a:r>
            <a:r>
              <a:rPr lang="tr-TR" sz="1100" dirty="0" err="1" smtClean="0"/>
              <a:t>Hansen</a:t>
            </a:r>
            <a:r>
              <a:rPr lang="tr-TR" sz="1100" dirty="0" smtClean="0"/>
              <a:t> ve </a:t>
            </a:r>
            <a:r>
              <a:rPr lang="tr-TR" sz="1100" dirty="0" err="1" smtClean="0"/>
              <a:t>HertzPicciotto</a:t>
            </a:r>
            <a:r>
              <a:rPr lang="tr-TR" sz="1100" dirty="0" smtClean="0"/>
              <a:t>, 2008).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b="1" dirty="0" smtClean="0"/>
              <a:t>OTİZM SPEKTRUM BOZUKLUĞUNUN EN TEMEL BELİRTİLERİ</a:t>
            </a:r>
            <a:endParaRPr lang="tr-TR" dirty="0"/>
          </a:p>
        </p:txBody>
      </p:sp>
      <p:sp>
        <p:nvSpPr>
          <p:cNvPr id="1026" name="Rectangle 2"/>
          <p:cNvSpPr>
            <a:spLocks noGrp="1" noChangeArrowheads="1"/>
          </p:cNvSpPr>
          <p:nvPr>
            <p:ph idx="1"/>
          </p:nvPr>
        </p:nvSpPr>
        <p:spPr bwMode="auto">
          <a:xfrm>
            <a:off x="457200" y="1784866"/>
            <a:ext cx="8258204" cy="4216539"/>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indent="449263" algn="just" fontAlgn="base">
              <a:spcBef>
                <a:spcPct val="0"/>
              </a:spcBef>
              <a:spcAft>
                <a:spcPct val="0"/>
              </a:spcAft>
              <a:buNone/>
            </a:pPr>
            <a:r>
              <a:rPr lang="tr-TR" sz="2400" dirty="0" smtClean="0"/>
              <a:t>Doğumdan sonra bebek oldukça sağlıklı görünür; fakat ağlama, gülümseme, göz kontağı kurma, yüz ifadelerini taklit etme gibi sosyal davranışların ve sosyal etkileşim özelliklerinin oluşmaya başladığı dönem olan ikinci yaşlarında </a:t>
            </a:r>
            <a:r>
              <a:rPr lang="tr-TR" sz="1100" dirty="0" smtClean="0"/>
              <a:t>(</a:t>
            </a:r>
            <a:r>
              <a:rPr lang="tr-TR" sz="1100" dirty="0" err="1" smtClean="0"/>
              <a:t>Macari</a:t>
            </a:r>
            <a:r>
              <a:rPr lang="tr-TR" sz="1100" dirty="0" smtClean="0"/>
              <a:t>, </a:t>
            </a:r>
            <a:r>
              <a:rPr lang="tr-TR" sz="1100" dirty="0" err="1" smtClean="0"/>
              <a:t>Campbell</a:t>
            </a:r>
            <a:r>
              <a:rPr lang="tr-TR" sz="1100" dirty="0" smtClean="0"/>
              <a:t>, </a:t>
            </a:r>
            <a:r>
              <a:rPr lang="tr-TR" sz="1100" dirty="0" err="1" smtClean="0"/>
              <a:t>Gengoux</a:t>
            </a:r>
            <a:r>
              <a:rPr lang="tr-TR" sz="1100" dirty="0" smtClean="0"/>
              <a:t>, </a:t>
            </a:r>
            <a:r>
              <a:rPr lang="tr-TR" sz="1100" dirty="0" err="1" smtClean="0"/>
              <a:t>Saulnier</a:t>
            </a:r>
            <a:r>
              <a:rPr lang="tr-TR" sz="1100" dirty="0" smtClean="0"/>
              <a:t>, </a:t>
            </a:r>
            <a:r>
              <a:rPr lang="tr-TR" sz="1100" dirty="0" err="1" smtClean="0"/>
              <a:t>Klin</a:t>
            </a:r>
            <a:r>
              <a:rPr lang="tr-TR" sz="1100" dirty="0" smtClean="0"/>
              <a:t> ve </a:t>
            </a:r>
            <a:r>
              <a:rPr lang="tr-TR" sz="1100" dirty="0" err="1" smtClean="0"/>
              <a:t>Chawarska</a:t>
            </a:r>
            <a:r>
              <a:rPr lang="tr-TR" sz="1100" dirty="0" smtClean="0"/>
              <a:t>, 2012)</a:t>
            </a:r>
            <a:r>
              <a:rPr lang="tr-TR" sz="2400" dirty="0" smtClean="0"/>
              <a:t>, genetik kodlarında ya da sinir sistemindeki herhangi bir bozukluktan dolayı bebek otizm spektrum bozukluğunun ilk belirtilerini göstermeye başlar. OSB olan bebekler genellikle sosyal becerilerde geride kalırlar ve dil gelişimi, sosyal etkileşimde hayati olan ve adım adım olması gereken sosyal değişiklikleri yapamazlar </a:t>
            </a:r>
            <a:r>
              <a:rPr lang="tr-TR" sz="1100" dirty="0" smtClean="0"/>
              <a:t>(Bodur, Soysal, İşeri ve Şenol, 2006; </a:t>
            </a:r>
            <a:r>
              <a:rPr lang="tr-TR" sz="1100" dirty="0" err="1" smtClean="0"/>
              <a:t>Frith</a:t>
            </a:r>
            <a:r>
              <a:rPr lang="tr-TR" sz="1100" dirty="0" smtClean="0"/>
              <a:t> 2008). </a:t>
            </a:r>
          </a:p>
          <a:p>
            <a:pPr marL="0" indent="449263" algn="just" fontAlgn="base">
              <a:spcBef>
                <a:spcPct val="0"/>
              </a:spcBef>
              <a:spcAft>
                <a:spcPct val="0"/>
              </a:spcAft>
              <a:buNone/>
            </a:pPr>
            <a:endParaRPr lang="tr-TR"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642918"/>
            <a:ext cx="8229600" cy="5483245"/>
          </a:xfrm>
        </p:spPr>
        <p:style>
          <a:lnRef idx="1">
            <a:schemeClr val="accent3"/>
          </a:lnRef>
          <a:fillRef idx="2">
            <a:schemeClr val="accent3"/>
          </a:fillRef>
          <a:effectRef idx="1">
            <a:schemeClr val="accent3"/>
          </a:effectRef>
          <a:fontRef idx="minor">
            <a:schemeClr val="dk1"/>
          </a:fontRef>
        </p:style>
        <p:txBody>
          <a:bodyPr>
            <a:normAutofit/>
          </a:bodyPr>
          <a:lstStyle/>
          <a:p>
            <a:r>
              <a:rPr lang="tr-TR" dirty="0" smtClean="0"/>
              <a:t>OSB. Tanısını </a:t>
            </a:r>
          </a:p>
          <a:p>
            <a:pPr marL="0" indent="0">
              <a:buNone/>
            </a:pPr>
            <a:r>
              <a:rPr lang="tr-TR" dirty="0" smtClean="0"/>
              <a:t>1-)</a:t>
            </a:r>
            <a:r>
              <a:rPr lang="tr-TR" b="1" dirty="0" smtClean="0"/>
              <a:t>Çocuk Psikiyatristleri </a:t>
            </a:r>
            <a:r>
              <a:rPr lang="tr-TR" dirty="0" smtClean="0"/>
              <a:t>             </a:t>
            </a:r>
          </a:p>
          <a:p>
            <a:pPr marL="0" indent="0">
              <a:buNone/>
            </a:pPr>
            <a:r>
              <a:rPr lang="tr-TR" dirty="0" smtClean="0"/>
              <a:t>2-)</a:t>
            </a:r>
            <a:r>
              <a:rPr lang="tr-TR" b="1" dirty="0" smtClean="0"/>
              <a:t>Çocuk Nörologları</a:t>
            </a:r>
            <a:r>
              <a:rPr lang="tr-TR" dirty="0" smtClean="0"/>
              <a:t> koyabilmektedir.</a:t>
            </a:r>
          </a:p>
          <a:p>
            <a:endParaRPr lang="tr-TR" dirty="0" smtClean="0"/>
          </a:p>
          <a:p>
            <a:r>
              <a:rPr lang="tr-TR" dirty="0" smtClean="0"/>
              <a:t>OSB’nin tanılanmasında ve sınıflandırılmasında güncel olarak kullanılan iki sistem DSM V ve ICD 10’dur</a:t>
            </a:r>
            <a:endParaRPr lang="tr-TR" dirty="0"/>
          </a:p>
          <a:p>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b="1" dirty="0" smtClean="0"/>
              <a:t>OTİZM SPEKTRUM BOZUKLUĞUNUN EN TEMEL BELİRTİLERİ</a:t>
            </a:r>
            <a:endParaRPr lang="tr-TR" dirty="0"/>
          </a:p>
        </p:txBody>
      </p:sp>
      <p:sp>
        <p:nvSpPr>
          <p:cNvPr id="1026" name="Rectangle 2"/>
          <p:cNvSpPr>
            <a:spLocks noGrp="1" noChangeArrowheads="1"/>
          </p:cNvSpPr>
          <p:nvPr>
            <p:ph idx="1"/>
          </p:nvPr>
        </p:nvSpPr>
        <p:spPr bwMode="auto">
          <a:xfrm>
            <a:off x="457200" y="1946448"/>
            <a:ext cx="8258204" cy="2846933"/>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indent="449263" algn="just" fontAlgn="base">
              <a:spcBef>
                <a:spcPct val="0"/>
              </a:spcBef>
              <a:spcAft>
                <a:spcPct val="0"/>
              </a:spcAft>
              <a:buNone/>
            </a:pPr>
            <a:r>
              <a:rPr lang="tr-TR" sz="2800" dirty="0" smtClean="0"/>
              <a:t>Yapılan araştırmalar, otizm spektrum bozukluğuna özgü bazı göstergelerin 30 ay öncesinde başladığı görüşünü desteklemektedir. Bebeğin sessiz ve sakin olması, çok seyrek ağlaması, uzun süreli göz kontağı kuramaması, konuşmasının gecikmesi gibi beceriler ve davranışlar dikkat edilmesi gereken ilk belirtilerdir </a:t>
            </a:r>
            <a:r>
              <a:rPr lang="tr-TR" sz="1100" dirty="0" smtClean="0"/>
              <a:t>(</a:t>
            </a:r>
            <a:r>
              <a:rPr lang="tr-TR" sz="1100" dirty="0" err="1" smtClean="0"/>
              <a:t>Heflin</a:t>
            </a:r>
            <a:r>
              <a:rPr lang="tr-TR" sz="1100" dirty="0" smtClean="0"/>
              <a:t> ve </a:t>
            </a:r>
            <a:r>
              <a:rPr lang="tr-TR" sz="1100" dirty="0" err="1" smtClean="0"/>
              <a:t>Alaimo</a:t>
            </a:r>
            <a:r>
              <a:rPr lang="tr-TR" sz="1100" dirty="0" smtClean="0"/>
              <a:t>, 2007; </a:t>
            </a:r>
            <a:r>
              <a:rPr lang="tr-TR" sz="1100" dirty="0" err="1" smtClean="0"/>
              <a:t>Macari</a:t>
            </a:r>
            <a:r>
              <a:rPr lang="tr-TR" sz="1100" dirty="0" smtClean="0"/>
              <a:t>, </a:t>
            </a:r>
            <a:r>
              <a:rPr lang="tr-TR" sz="1100" dirty="0" err="1" smtClean="0"/>
              <a:t>Campbell</a:t>
            </a:r>
            <a:r>
              <a:rPr lang="tr-TR" sz="1100" dirty="0" smtClean="0"/>
              <a:t>, </a:t>
            </a:r>
            <a:r>
              <a:rPr lang="tr-TR" sz="1100" dirty="0" err="1" smtClean="0"/>
              <a:t>Gengoux</a:t>
            </a:r>
            <a:r>
              <a:rPr lang="tr-TR" sz="1100" dirty="0" smtClean="0"/>
              <a:t>, </a:t>
            </a:r>
            <a:r>
              <a:rPr lang="tr-TR" sz="1100" dirty="0" err="1" smtClean="0"/>
              <a:t>Saulnier</a:t>
            </a:r>
            <a:r>
              <a:rPr lang="tr-TR" sz="1100" dirty="0" smtClean="0"/>
              <a:t>, </a:t>
            </a:r>
            <a:r>
              <a:rPr lang="tr-TR" sz="1100" dirty="0" err="1" smtClean="0"/>
              <a:t>Klin</a:t>
            </a:r>
            <a:r>
              <a:rPr lang="tr-TR" sz="1100" dirty="0" smtClean="0"/>
              <a:t> ve </a:t>
            </a:r>
            <a:r>
              <a:rPr lang="tr-TR" sz="1100" dirty="0" err="1" smtClean="0"/>
              <a:t>Chawarska</a:t>
            </a:r>
            <a:r>
              <a:rPr lang="tr-TR" sz="1100" dirty="0" smtClean="0"/>
              <a:t>, 2012).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b="1" dirty="0" smtClean="0"/>
              <a:t>OTİZM SPEKTRUM BOZUKLUĞUNUN EN TEMEL BELİRTİLERİ</a:t>
            </a:r>
            <a:endParaRPr lang="tr-TR" dirty="0"/>
          </a:p>
        </p:txBody>
      </p:sp>
      <p:sp>
        <p:nvSpPr>
          <p:cNvPr id="1026" name="Rectangle 2"/>
          <p:cNvSpPr>
            <a:spLocks noGrp="1" noChangeArrowheads="1"/>
          </p:cNvSpPr>
          <p:nvPr>
            <p:ph idx="1"/>
          </p:nvPr>
        </p:nvSpPr>
        <p:spPr bwMode="auto">
          <a:xfrm>
            <a:off x="457200" y="1731005"/>
            <a:ext cx="8258204" cy="2416046"/>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indent="449263" algn="just" fontAlgn="base">
              <a:spcBef>
                <a:spcPct val="0"/>
              </a:spcBef>
              <a:spcAft>
                <a:spcPct val="0"/>
              </a:spcAft>
              <a:buNone/>
            </a:pPr>
            <a:r>
              <a:rPr lang="tr-TR" sz="2800" dirty="0" smtClean="0"/>
              <a:t>Araştırma bulguları, ailelerin çocuklarının gelişim basamaklarındaki aksaklığı 18. aydan sonra fark ettikleri ve genellikle iki yaş dolaylarında tıbbî yardım alma girişiminde bulunduklarını göstermektedir. Başvuran vakalarında; ancak, %10’una tanı konulmaktadır </a:t>
            </a:r>
            <a:r>
              <a:rPr lang="tr-TR" sz="1100" dirty="0" smtClean="0"/>
              <a:t>(Bodur ve Soysal, 2004).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b="1" dirty="0" smtClean="0"/>
              <a:t>OTİZM SPEKTRUM BOZUKLUĞUNUN EN TEMEL BELİRTİLERİ</a:t>
            </a:r>
            <a:endParaRPr lang="tr-TR" dirty="0"/>
          </a:p>
        </p:txBody>
      </p:sp>
      <p:sp>
        <p:nvSpPr>
          <p:cNvPr id="1026" name="Rectangle 2"/>
          <p:cNvSpPr>
            <a:spLocks noGrp="1" noChangeArrowheads="1"/>
          </p:cNvSpPr>
          <p:nvPr>
            <p:ph idx="1"/>
          </p:nvPr>
        </p:nvSpPr>
        <p:spPr bwMode="auto">
          <a:xfrm>
            <a:off x="457200" y="1600200"/>
            <a:ext cx="8258204" cy="489364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indent="449263" algn="just" fontAlgn="base">
              <a:spcBef>
                <a:spcPct val="0"/>
              </a:spcBef>
              <a:spcAft>
                <a:spcPct val="0"/>
              </a:spcAft>
              <a:buNone/>
            </a:pPr>
            <a:r>
              <a:rPr lang="tr-TR" sz="2400" dirty="0" smtClean="0"/>
              <a:t>Erken teşhis koymaktaki zorlukların başında, bebekle ilk karşılaşan sağlık elemanlarının otizm spektrum bozukluğu hakkındaki bilgi ve teşhis olanaklarının yetersizliği gelmektedir. Ek olarak, </a:t>
            </a:r>
          </a:p>
          <a:p>
            <a:pPr marL="0" indent="449263" algn="just" fontAlgn="base">
              <a:spcBef>
                <a:spcPct val="0"/>
              </a:spcBef>
              <a:spcAft>
                <a:spcPct val="0"/>
              </a:spcAft>
              <a:buNone/>
            </a:pPr>
            <a:r>
              <a:rPr lang="tr-TR" sz="2400" dirty="0" smtClean="0"/>
              <a:t>Tanı ölçütlerinin klinik doğası ve iyi yapılandırılmış tanı araçlarının yokluğu, </a:t>
            </a:r>
          </a:p>
          <a:p>
            <a:pPr marL="0" indent="449263" algn="just" fontAlgn="base">
              <a:spcBef>
                <a:spcPct val="0"/>
              </a:spcBef>
              <a:spcAft>
                <a:spcPct val="0"/>
              </a:spcAft>
              <a:buNone/>
            </a:pPr>
            <a:r>
              <a:rPr lang="tr-TR" sz="2400" dirty="0" smtClean="0"/>
              <a:t>Hastaya yanlış tanı koyma ve etiketleme kaygısı, </a:t>
            </a:r>
          </a:p>
          <a:p>
            <a:pPr marL="0" indent="449263" algn="just" fontAlgn="base">
              <a:spcBef>
                <a:spcPct val="0"/>
              </a:spcBef>
              <a:spcAft>
                <a:spcPct val="0"/>
              </a:spcAft>
              <a:buNone/>
            </a:pPr>
            <a:r>
              <a:rPr lang="tr-TR" sz="2400" dirty="0" smtClean="0"/>
              <a:t>Ailenin çekinceleri ve yaklaşımları, </a:t>
            </a:r>
          </a:p>
          <a:p>
            <a:pPr marL="0" indent="449263" algn="just" fontAlgn="base">
              <a:spcBef>
                <a:spcPct val="0"/>
              </a:spcBef>
              <a:spcAft>
                <a:spcPct val="0"/>
              </a:spcAft>
              <a:buNone/>
            </a:pPr>
            <a:r>
              <a:rPr lang="tr-TR" sz="2400" dirty="0" smtClean="0"/>
              <a:t>Toplum bazında sağlık bilgilerinin yetersizliği, </a:t>
            </a:r>
          </a:p>
          <a:p>
            <a:pPr marL="0" indent="449263" algn="just" fontAlgn="base">
              <a:spcBef>
                <a:spcPct val="0"/>
              </a:spcBef>
              <a:spcAft>
                <a:spcPct val="0"/>
              </a:spcAft>
              <a:buNone/>
            </a:pPr>
            <a:r>
              <a:rPr lang="tr-TR" sz="2400" dirty="0" smtClean="0"/>
              <a:t>Çocuk bakım ve eğitimi konusunda anne babaların yeterli bilgiye sahip olmaması, </a:t>
            </a:r>
          </a:p>
          <a:p>
            <a:pPr marL="0" indent="449263" algn="just" fontAlgn="base">
              <a:spcBef>
                <a:spcPct val="0"/>
              </a:spcBef>
              <a:spcAft>
                <a:spcPct val="0"/>
              </a:spcAft>
              <a:buNone/>
            </a:pPr>
            <a:r>
              <a:rPr lang="tr-TR" sz="2400" dirty="0" smtClean="0"/>
              <a:t>Erken dönemde çocuk psikiyatri kliniklerine ulaşımda yaşanan sosyal, kültürel ve ekonomik zorlukların olmasıdır.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b="1" dirty="0" smtClean="0"/>
              <a:t>OTİZM SPEKTRUM BOZUKLUĞUNUN EN TEMEL BELİRTİLERİ</a:t>
            </a:r>
            <a:endParaRPr lang="tr-TR" dirty="0"/>
          </a:p>
        </p:txBody>
      </p:sp>
      <p:sp>
        <p:nvSpPr>
          <p:cNvPr id="1026" name="Rectangle 2"/>
          <p:cNvSpPr>
            <a:spLocks noGrp="1" noChangeArrowheads="1"/>
          </p:cNvSpPr>
          <p:nvPr>
            <p:ph idx="1"/>
          </p:nvPr>
        </p:nvSpPr>
        <p:spPr bwMode="auto">
          <a:xfrm>
            <a:off x="457200" y="1600200"/>
            <a:ext cx="8258204" cy="452431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indent="449263" algn="just" fontAlgn="base">
              <a:spcBef>
                <a:spcPct val="0"/>
              </a:spcBef>
              <a:spcAft>
                <a:spcPct val="0"/>
              </a:spcAft>
              <a:buNone/>
            </a:pPr>
            <a:r>
              <a:rPr lang="tr-TR" sz="2400" dirty="0" smtClean="0"/>
              <a:t>Ülkemiz eğitim sisteminin anne-babalık konusunda herhangi bir eğitim aşaması içermemesi çocuklardaki gelişim bozukluklarının erken teşhis ve tedavisinde yetersizlik nedenlerinden bazılarıdır. Değerlendirme sürecinde ailelere teşhise yönelik sorular sorulduğunda, aileler çocuklarında otizm spektrum bozukluğunun pek çok ilk belirtisini ifade etmişlerdir. Bu belirtilerin çoğu, OSB olan çocuğa sahip anne-babaların anlattıklarından ve video görüntülerinden elde edilmektedir. </a:t>
            </a:r>
            <a:r>
              <a:rPr lang="tr-TR" sz="1100" dirty="0" smtClean="0"/>
              <a:t>(</a:t>
            </a:r>
            <a:r>
              <a:rPr lang="tr-TR" sz="1100" dirty="0" err="1" smtClean="0"/>
              <a:t>Massie</a:t>
            </a:r>
            <a:r>
              <a:rPr lang="tr-TR" sz="1100" dirty="0" smtClean="0"/>
              <a:t>, 2007; www. </a:t>
            </a:r>
            <a:r>
              <a:rPr lang="tr-TR" sz="1100" dirty="0" err="1" smtClean="0"/>
              <a:t>tohumotizmportali</a:t>
            </a:r>
            <a:r>
              <a:rPr lang="tr-TR" sz="1100" dirty="0" smtClean="0"/>
              <a:t>.org). </a:t>
            </a:r>
            <a:r>
              <a:rPr lang="tr-TR" sz="2400" dirty="0" smtClean="0"/>
              <a:t>İlk yıllarda tanı koymaya yardım eden belirtilerin neler olabileceği konusunda ailelerin bilgilendirilmesi bu dönemlerde önemlidir. </a:t>
            </a:r>
          </a:p>
          <a:p>
            <a:pPr marL="0" indent="449263" algn="just" fontAlgn="base">
              <a:spcBef>
                <a:spcPct val="0"/>
              </a:spcBef>
              <a:spcAft>
                <a:spcPct val="0"/>
              </a:spcAft>
              <a:buNone/>
            </a:pPr>
            <a:endParaRPr lang="tr-TR" sz="24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b="1" dirty="0" smtClean="0"/>
              <a:t>OTİZM SPEKTRUM BOZUKLUĞUNUN EN TEMEL BELİRTİLERİ</a:t>
            </a:r>
            <a:endParaRPr lang="tr-TR" dirty="0"/>
          </a:p>
        </p:txBody>
      </p:sp>
      <p:sp>
        <p:nvSpPr>
          <p:cNvPr id="1026" name="Rectangle 2"/>
          <p:cNvSpPr>
            <a:spLocks noGrp="1" noChangeArrowheads="1"/>
          </p:cNvSpPr>
          <p:nvPr>
            <p:ph idx="1"/>
          </p:nvPr>
        </p:nvSpPr>
        <p:spPr bwMode="auto">
          <a:xfrm>
            <a:off x="457200" y="1884893"/>
            <a:ext cx="8258204" cy="2846933"/>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indent="449263" algn="just" fontAlgn="base">
              <a:spcBef>
                <a:spcPct val="0"/>
              </a:spcBef>
              <a:spcAft>
                <a:spcPct val="0"/>
              </a:spcAft>
              <a:buNone/>
            </a:pPr>
            <a:r>
              <a:rPr lang="tr-TR" sz="2400" dirty="0" smtClean="0"/>
              <a:t>Günümüzde OSB olan çocukların erken tanılanması, tanılanma sonrası bakım ve eğitimin hemen başlaması ilk yıllarda çocuklara yoğun davranışsal eğitimin sunulması onların gelişimleri üzerinde olumlu etkiler sağlamaktadır. Aileler verilen destek ve eğitimle çocuklarının özel durumuna uyum sağlamakta ve karşılaştıkları zorluklarla daha kolay başa çıkabilmektedirler </a:t>
            </a:r>
            <a:r>
              <a:rPr lang="tr-TR" sz="1100" dirty="0" smtClean="0"/>
              <a:t>(</a:t>
            </a:r>
            <a:r>
              <a:rPr lang="tr-TR" sz="1100" dirty="0" err="1" smtClean="0"/>
              <a:t>AutismResearch</a:t>
            </a:r>
            <a:r>
              <a:rPr lang="tr-TR" sz="1100" dirty="0" smtClean="0"/>
              <a:t> Program, 2010; Bodur, Soysal, İşeri ve Şenol, 2006; Bodur ve Soysal, 2004; )</a:t>
            </a:r>
          </a:p>
          <a:p>
            <a:pPr marL="0" indent="449263" algn="just" fontAlgn="base">
              <a:spcBef>
                <a:spcPct val="0"/>
              </a:spcBef>
              <a:spcAft>
                <a:spcPct val="0"/>
              </a:spcAft>
              <a:buNone/>
            </a:pPr>
            <a:endParaRPr lang="tr-TR" sz="24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290"/>
            <a:ext cx="8229600" cy="1143000"/>
          </a:xfrm>
        </p:spPr>
        <p:style>
          <a:lnRef idx="1">
            <a:schemeClr val="accent2"/>
          </a:lnRef>
          <a:fillRef idx="2">
            <a:schemeClr val="accent2"/>
          </a:fillRef>
          <a:effectRef idx="1">
            <a:schemeClr val="accent2"/>
          </a:effectRef>
          <a:fontRef idx="minor">
            <a:schemeClr val="dk1"/>
          </a:fontRef>
        </p:style>
        <p:txBody>
          <a:bodyPr>
            <a:normAutofit/>
          </a:bodyPr>
          <a:lstStyle/>
          <a:p>
            <a:pPr lvl="0"/>
            <a:r>
              <a:rPr lang="tr-TR" sz="3100" b="1" dirty="0" smtClean="0"/>
              <a:t>EĞİTSEL DEĞERLENDİRME VE TANILAMA SÜRECİ</a:t>
            </a:r>
            <a:endParaRPr lang="tr-TR"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marL="0" indent="0">
              <a:buNone/>
            </a:pPr>
            <a:r>
              <a:rPr lang="tr-TR" dirty="0" smtClean="0"/>
              <a:t>Eğitsel değerlendirme ve tanılama sürecinde, eğitsel amaçla bireyin tüm gelişim alanındaki özellikleri ve akademik disiplin alanlarındaki yeterlilikleri ile eğitim ihtiyaçları belirlenerek en az sınırlandırılmış eğitim ortamına ve özel eğitim hizmetine karar verilir. Bireyin eğitsel değerlendirme ve tanılaması rehberlik ve araştırma merkezinde oluşturulan özel eğitim değerlendirme kurulu tarafından nesnel, standart testler ve bireyin özelliklerine uygun ölçme araçlarıyla yapılır. </a:t>
            </a:r>
          </a:p>
          <a:p>
            <a:pPr marL="0" indent="0">
              <a:buNone/>
            </a:pPr>
            <a:r>
              <a:rPr lang="tr-TR" dirty="0" smtClean="0"/>
              <a:t>Tanılamada bireyin; tıbbî değerlendirme raporu ile zihinsel, fiziksel, ruhsal, sosyal gelişim öyküsü, tüm gelişim alanlarındaki özellikleri, akademik disiplin alanlarındaki yeterlilikleri, eğitim performansı, ihtiyaçları, eğitim hizmetlerinden yararlanma süresi ve bireysel gelişim raporu dikkate alınır. Eğitsel değerlendirme ve tanılama; eğitimin her tür ve kademesindeki geçişler ile bireylerin eğitim performansı ve eğitim ihtiyaçları dikkate alınarak veli ya da okulun/kurumun isteği üzerine gerektiğinde tekrarlanır.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290"/>
            <a:ext cx="8229600" cy="1143000"/>
          </a:xfrm>
        </p:spPr>
        <p:style>
          <a:lnRef idx="1">
            <a:schemeClr val="accent2"/>
          </a:lnRef>
          <a:fillRef idx="2">
            <a:schemeClr val="accent2"/>
          </a:fillRef>
          <a:effectRef idx="1">
            <a:schemeClr val="accent2"/>
          </a:effectRef>
          <a:fontRef idx="minor">
            <a:schemeClr val="dk1"/>
          </a:fontRef>
        </p:style>
        <p:txBody>
          <a:bodyPr>
            <a:normAutofit/>
          </a:bodyPr>
          <a:lstStyle/>
          <a:p>
            <a:pPr lvl="0"/>
            <a:r>
              <a:rPr lang="tr-TR" sz="3100" b="1" dirty="0" smtClean="0"/>
              <a:t>EĞİTSEL DEĞERLENDİRME VE TANILAMA SÜRECİ</a:t>
            </a:r>
            <a:endParaRPr lang="tr-TR"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tr-TR" dirty="0" smtClean="0"/>
              <a:t>Milli eğitim müdürlükleri, örgün ve yaygın eğitim kurumları, sağlık kuruluşları, üniversiteler, Aile ve Sosyal Politikalar Bakanlığı’nın sosyal hizmet birimleri ve yerel yönetim birimleri özel eğitim ihtiyacı olan bireylerin eğitsel değerlendirme ve tanılanması amacıyla RAM’a yönlendirilmesinde sorumluluğu paylaşırlar.</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14290"/>
            <a:ext cx="8229600" cy="11430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sz="2800" b="1" dirty="0" smtClean="0"/>
              <a:t>ÖĞRETMENLERE ÖNERİLER</a:t>
            </a:r>
            <a:br>
              <a:rPr lang="tr-TR" sz="2800" b="1" dirty="0" smtClean="0"/>
            </a:br>
            <a:r>
              <a:rPr lang="tr-TR" sz="2700" b="1" dirty="0" smtClean="0"/>
              <a:t>(Otizmli Bireylerin Eğitiminde Öğretmenlerin Dikkat Etmesi Gereken Hususlar)</a:t>
            </a:r>
            <a:endParaRPr lang="tr-TR" sz="2700"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r>
              <a:rPr lang="tr-TR" u="sng" dirty="0" smtClean="0"/>
              <a:t>1.Otizmli Çocukların Eğitimine Çocuğun Performansı Alınarak Başlanması:</a:t>
            </a:r>
            <a:endParaRPr lang="tr-TR" dirty="0" smtClean="0"/>
          </a:p>
          <a:p>
            <a:pPr>
              <a:buNone/>
            </a:pPr>
            <a:r>
              <a:rPr lang="tr-TR" dirty="0" smtClean="0"/>
              <a:t>		Otizmli çocuklar bireysel ayrıcalık gösterdiklerinden performansları da birbirinden farklıdır. Çocuğa uygun hazırlanacak olan eğitim plânına başlamadan önce öğrenci gözlenir, ölçüt bağımlı ölçü araçlarıyla her bir beceri alanındaki performansı belirlenir. Performans alımı sırasında çocuktan istenen açık olarak söylenmeli ve gelen cevaplar hiç tepki göstermeden kaydedilmelidir.</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14290"/>
            <a:ext cx="8229600" cy="11430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sz="2800" b="1" dirty="0" smtClean="0"/>
              <a:t>ÖĞRETMENLERE ÖNERİLER</a:t>
            </a:r>
            <a:br>
              <a:rPr lang="tr-TR" sz="2800" b="1" dirty="0" smtClean="0"/>
            </a:br>
            <a:r>
              <a:rPr lang="tr-TR" sz="2700" b="1" dirty="0" smtClean="0"/>
              <a:t>(Otizmli Bireylerin Eğitiminde Öğretmenlerin Dikkat Etmesi Gereken Hususlar)</a:t>
            </a:r>
            <a:endParaRPr lang="tr-TR" sz="2700"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tr-TR" u="sng" dirty="0" smtClean="0"/>
              <a:t>2. Otizmli Çocuklara Bireysel Eğitim Plânı Uygulanması:</a:t>
            </a:r>
            <a:endParaRPr lang="tr-TR" dirty="0" smtClean="0"/>
          </a:p>
          <a:p>
            <a:pPr>
              <a:buNone/>
            </a:pPr>
            <a:r>
              <a:rPr lang="tr-TR" dirty="0" smtClean="0"/>
              <a:t>		Heterojen bir grup olan otistik çocukların eğitsel ihtiyaçlarının karşılanabilmesi için hazırlanan çerçeve programdan her çocuk için bireyselleştirilmiş eğitim plânı hazırlanarak uygulanması gerekir. Hazırlanacak olan bu eğitim plânındaki amaçlar ve araç gereçler çocuğu merkeze almalıdır. </a:t>
            </a:r>
          </a:p>
          <a:p>
            <a:pPr>
              <a:buNone/>
            </a:pPr>
            <a:r>
              <a:rPr lang="tr-TR" dirty="0"/>
              <a:t>	</a:t>
            </a:r>
            <a:r>
              <a:rPr lang="tr-TR" dirty="0" smtClean="0"/>
              <a:t>	Bireysel eğitim çalışmalarında öğretmen, belirlediği kavram ve becerilerin öğretiminde öğrenci ile birebir çalışır. Bunun için bireysel eğitim ortamlarını kullanır. Bireysel eğitim ortamlarının hazırlanmasında, sınıf düzenlemesinde çocukların bireysel ya da ikişer kişilik gruplar halinde çalışmalarını sağlamak amacıyla gerekli olan bireysel eğitim köşeleri hazırlanır. Bireyin performansına uygun amaçların belirlenmesi ve buna uygun plân ve programların hazırlanması ile bireysel eğitim çalışmalarına başlanır. Bireysel eğitimin süreci ve süresi öğretmen tarafından belirlenir.</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14290"/>
            <a:ext cx="8229600" cy="11430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sz="2800" b="1" dirty="0" smtClean="0"/>
              <a:t>ÖĞRETMENLERE ÖNERİLER</a:t>
            </a:r>
            <a:br>
              <a:rPr lang="tr-TR" sz="2800" b="1" dirty="0" smtClean="0"/>
            </a:br>
            <a:r>
              <a:rPr lang="tr-TR" sz="2700" b="1" dirty="0" smtClean="0"/>
              <a:t>(Otizmli Bireylerin Eğitiminde Öğretmenlerin Dikkat Etmesi Gereken Hususlar)</a:t>
            </a:r>
            <a:endParaRPr lang="tr-TR" sz="2700"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marL="0" indent="0">
              <a:buNone/>
            </a:pPr>
            <a:r>
              <a:rPr lang="tr-TR" dirty="0" smtClean="0"/>
              <a:t>	</a:t>
            </a:r>
            <a:r>
              <a:rPr lang="tr-TR" u="sng" dirty="0" smtClean="0"/>
              <a:t>3. İlerlemelerin Kaydedilmesi ve Değerlendirilmesi:</a:t>
            </a:r>
            <a:endParaRPr lang="tr-TR" dirty="0" smtClean="0"/>
          </a:p>
          <a:p>
            <a:pPr>
              <a:buNone/>
            </a:pPr>
            <a:r>
              <a:rPr lang="tr-TR" dirty="0" smtClean="0"/>
              <a:t>		Öğretim sürekli değerlendirme gerektirir. Amaçların ve davranış değişikliklerinin öğrencide gerçekleşip gerçekleşmediği düzenli bir değerlendirme sonucunda ortaya çıkar. Öğretmen, öğrencideki gelişimleri ve değişimleri kaydederken günlük plân özelliğini de taşıyabilecek kayıt formları ve grafikler oluşturur. Her bir amaç için hazırlanan bu form ve grafikler ilerlemelerin kaydedilmesinde öğretmene pratiklik kazandırdığı gibi öğrencinin o becerideki ilk ve son durumu arasındaki gelişimini rahatça değerlendirmesine de yardımcı olur.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marL="0" indent="0">
              <a:buNone/>
            </a:pPr>
            <a:r>
              <a:rPr lang="tr-TR" dirty="0" smtClean="0"/>
              <a:t>	DSM-</a:t>
            </a:r>
            <a:r>
              <a:rPr lang="tr-TR" dirty="0" err="1" smtClean="0"/>
              <a:t>V’e</a:t>
            </a:r>
            <a:r>
              <a:rPr lang="tr-TR" dirty="0" smtClean="0"/>
              <a:t> göre </a:t>
            </a:r>
            <a:r>
              <a:rPr lang="tr-TR" b="1" dirty="0" smtClean="0"/>
              <a:t>Yaygın </a:t>
            </a:r>
            <a:r>
              <a:rPr lang="tr-TR" b="1" dirty="0"/>
              <a:t>G</a:t>
            </a:r>
            <a:r>
              <a:rPr lang="tr-TR" b="1" dirty="0" smtClean="0"/>
              <a:t>elişimsel </a:t>
            </a:r>
            <a:r>
              <a:rPr lang="tr-TR" b="1" dirty="0"/>
              <a:t>B</a:t>
            </a:r>
            <a:r>
              <a:rPr lang="tr-TR" b="1" dirty="0" smtClean="0"/>
              <a:t>ozukluklar </a:t>
            </a:r>
            <a:r>
              <a:rPr lang="tr-TR" dirty="0"/>
              <a:t>çatısı altında yer </a:t>
            </a:r>
            <a:r>
              <a:rPr lang="tr-TR" dirty="0" smtClean="0"/>
              <a:t>alan; Otistik Bozukluk</a:t>
            </a:r>
            <a:r>
              <a:rPr lang="tr-TR" dirty="0"/>
              <a:t>, Asperger Sendromu, </a:t>
            </a:r>
            <a:r>
              <a:rPr lang="tr-TR" dirty="0" smtClean="0"/>
              <a:t>Başka </a:t>
            </a:r>
            <a:r>
              <a:rPr lang="tr-TR" dirty="0"/>
              <a:t>T</a:t>
            </a:r>
            <a:r>
              <a:rPr lang="tr-TR" dirty="0" smtClean="0"/>
              <a:t>ürlü </a:t>
            </a:r>
            <a:r>
              <a:rPr lang="tr-TR" dirty="0"/>
              <a:t>A</a:t>
            </a:r>
            <a:r>
              <a:rPr lang="tr-TR" dirty="0" smtClean="0"/>
              <a:t>dlandırılamayan </a:t>
            </a:r>
            <a:r>
              <a:rPr lang="tr-TR" dirty="0"/>
              <a:t>Y</a:t>
            </a:r>
            <a:r>
              <a:rPr lang="tr-TR" dirty="0" smtClean="0"/>
              <a:t>aygın </a:t>
            </a:r>
            <a:r>
              <a:rPr lang="tr-TR" dirty="0"/>
              <a:t>G</a:t>
            </a:r>
            <a:r>
              <a:rPr lang="tr-TR" dirty="0" smtClean="0"/>
              <a:t>elişimsel </a:t>
            </a:r>
            <a:r>
              <a:rPr lang="tr-TR" dirty="0"/>
              <a:t>bozukluk ve </a:t>
            </a:r>
            <a:r>
              <a:rPr lang="tr-TR" dirty="0" smtClean="0"/>
              <a:t>Çocukluk Dezintegratif bozukluğu, </a:t>
            </a:r>
            <a:r>
              <a:rPr lang="tr-TR" dirty="0"/>
              <a:t>tanı kategorileri yerine birleştirilmiş tek bir </a:t>
            </a:r>
            <a:r>
              <a:rPr lang="tr-TR" dirty="0" smtClean="0"/>
              <a:t>“</a:t>
            </a:r>
            <a:r>
              <a:rPr lang="tr-TR" b="1" dirty="0" smtClean="0"/>
              <a:t>Otizm Açılımı Kapsamında Bozukluk</a:t>
            </a:r>
            <a:r>
              <a:rPr lang="tr-TR" dirty="0"/>
              <a:t>” tanısı kullanılmıştır. </a:t>
            </a:r>
            <a:endParaRPr lang="tr-TR" dirty="0" smtClean="0"/>
          </a:p>
          <a:p>
            <a:pPr marL="0" indent="0">
              <a:buNone/>
            </a:pPr>
            <a:r>
              <a:rPr lang="tr-TR" dirty="0" smtClean="0"/>
              <a:t>	Genetik </a:t>
            </a:r>
            <a:r>
              <a:rPr lang="tr-TR" dirty="0"/>
              <a:t>altyapısı nedeniyle </a:t>
            </a:r>
            <a:r>
              <a:rPr lang="tr-TR" b="1" dirty="0"/>
              <a:t>Rett Sendromu</a:t>
            </a:r>
            <a:r>
              <a:rPr lang="tr-TR" dirty="0"/>
              <a:t> bu tanıya dâhil edilmemiştir. Bununla birlikte, </a:t>
            </a:r>
            <a:r>
              <a:rPr lang="tr-TR" dirty="0" smtClean="0"/>
              <a:t>Otizm </a:t>
            </a:r>
            <a:r>
              <a:rPr lang="tr-TR" dirty="0"/>
              <a:t>S</a:t>
            </a:r>
            <a:r>
              <a:rPr lang="tr-TR" dirty="0" smtClean="0"/>
              <a:t>pektrum Bozukluğu </a:t>
            </a:r>
            <a:r>
              <a:rPr lang="tr-TR" dirty="0"/>
              <a:t>tanısı alan bireyler arasında</a:t>
            </a:r>
            <a:r>
              <a:rPr lang="tr-TR" dirty="0" smtClean="0"/>
              <a:t>, bozukluğun </a:t>
            </a:r>
            <a:r>
              <a:rPr lang="tr-TR" dirty="0"/>
              <a:t>neden olduğu güçlükler nedeniyle gereksinim duyulan </a:t>
            </a:r>
            <a:r>
              <a:rPr lang="tr-TR" b="1" dirty="0"/>
              <a:t>desteğin düzeyine bağlı olarak derecelendirme </a:t>
            </a:r>
            <a:r>
              <a:rPr lang="tr-TR" dirty="0" smtClean="0"/>
              <a:t>yapılmıştır. </a:t>
            </a:r>
            <a:r>
              <a:rPr lang="tr-TR" sz="1200" dirty="0"/>
              <a:t>(APA, 2013; </a:t>
            </a:r>
            <a:r>
              <a:rPr lang="tr-TR" sz="1200" dirty="0" smtClean="0"/>
              <a:t>Tortamış – Özkaya, </a:t>
            </a:r>
            <a:r>
              <a:rPr lang="tr-TR" sz="1200" dirty="0"/>
              <a:t>2013).</a:t>
            </a:r>
          </a:p>
          <a:p>
            <a:endParaRPr lang="tr-T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14290"/>
            <a:ext cx="8229600" cy="11430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sz="2800" b="1" dirty="0" smtClean="0"/>
              <a:t>ÖĞRETMENLERE ÖNERİLER</a:t>
            </a:r>
            <a:br>
              <a:rPr lang="tr-TR" sz="2800" b="1" dirty="0" smtClean="0"/>
            </a:br>
            <a:r>
              <a:rPr lang="tr-TR" sz="2700" b="1" dirty="0" smtClean="0"/>
              <a:t>(Otizmli Bireylerin Eğitiminde Öğretmenlerin Dikkat Etmesi Gereken Hususlar)</a:t>
            </a:r>
            <a:endParaRPr lang="tr-TR" sz="2700"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r>
              <a:rPr lang="tr-TR" u="sng" dirty="0" smtClean="0"/>
              <a:t>4. İletişim Problemleri Üzerinde Durulması:</a:t>
            </a:r>
            <a:endParaRPr lang="tr-TR" dirty="0" smtClean="0"/>
          </a:p>
          <a:p>
            <a:pPr>
              <a:buNone/>
            </a:pPr>
            <a:r>
              <a:rPr lang="tr-TR" dirty="0" smtClean="0"/>
              <a:t>		Otizmli çocukların genel özelliklerinden biri de çevrelerindeki insanlarla iletişim kurmakta güçlük çekmeleridir. Bu nedenle çocukların eğitimlerine devam edilirken iletişim problemleri üzerinde öncelikle durulmalıdır. İletişim problemleri üzerinde durulurken her çocuğun iletişim düzeylerinin ve iletişim kurma biçimlerinin (işaret, sözlü, fiziksel)birbirinden farklı olabileceği göz önünde bulundurulmalıdır.</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14290"/>
            <a:ext cx="8229600" cy="11430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sz="2800" b="1" dirty="0" smtClean="0"/>
              <a:t>ÖĞRETMENLERE ÖNERİLER</a:t>
            </a:r>
            <a:br>
              <a:rPr lang="tr-TR" sz="2800" b="1" dirty="0" smtClean="0"/>
            </a:br>
            <a:r>
              <a:rPr lang="tr-TR" sz="2700" b="1" dirty="0" smtClean="0"/>
              <a:t>(Otizmli Bireylerin Eğitiminde Öğretmenlerin Dikkat Etmesi Gereken Hususlar)</a:t>
            </a:r>
            <a:endParaRPr lang="tr-TR" sz="2700"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r>
              <a:rPr lang="tr-TR" u="sng" dirty="0" smtClean="0"/>
              <a:t>5. Problem Davranışların Ortadan Kaldırılması:</a:t>
            </a:r>
            <a:endParaRPr lang="tr-TR" dirty="0" smtClean="0"/>
          </a:p>
          <a:p>
            <a:pPr>
              <a:buNone/>
            </a:pPr>
            <a:r>
              <a:rPr lang="tr-TR" dirty="0" smtClean="0"/>
              <a:t>		Otizmli çocukların eğitim programlarının amacı çocuğun davranış problemlerini azaltarak ihtiyaçları olan becerileri kazandırmaktır. Öğretimi engelleyecek düzeyde stereotip ve problem davranışlar varsa öğretimle birlikte bu davranışların ortadan kaldırılması ya da azaltılması sağlanmalıdır. Problem davranışlar üzerinde çalışılırken her bir davranış için "Davranış Değiştirme" teknikleri uygulanmalıdır.</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14290"/>
            <a:ext cx="8229600" cy="11430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sz="2800" b="1" dirty="0" smtClean="0"/>
              <a:t>ÖĞRETMENLERE ÖNERİLER</a:t>
            </a:r>
            <a:br>
              <a:rPr lang="tr-TR" sz="2800" b="1" dirty="0" smtClean="0"/>
            </a:br>
            <a:r>
              <a:rPr lang="tr-TR" sz="2700" b="1" dirty="0" smtClean="0"/>
              <a:t>(Otizmli Bireylerin Eğitiminde Öğretmenlerin Dikkat Etmesi Gereken Hususlar)</a:t>
            </a:r>
            <a:endParaRPr lang="tr-TR" sz="2700"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tr-TR" u="sng" dirty="0" smtClean="0"/>
              <a:t>6. Yapılandırılmış Eğitim-Öğretim Ortamlarının Hazırlanması:</a:t>
            </a:r>
            <a:endParaRPr lang="tr-TR" dirty="0" smtClean="0"/>
          </a:p>
          <a:p>
            <a:pPr>
              <a:buNone/>
            </a:pPr>
            <a:r>
              <a:rPr lang="tr-TR" dirty="0" smtClean="0"/>
              <a:t>		Eğitim ortamları, oluşturulan seviye grubundaki çocukların özelliklerine (ilgi ve düzeylerine) uygun şekilde yapılandırılmalıdır. Ortamın düzenlenmesi öğretmenin işidir. Öğretmen, ortamı düzenlerken her bir öğretim amacına göre çocuklarla iletişim kurabilecek, onları kontrol edebilecek, olumsuz davranışların ortaya çıkmasını engelleyecek şekilde olmasına dikkat etmelidir.</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14290"/>
            <a:ext cx="8229600" cy="11430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sz="2800" b="1" dirty="0" smtClean="0"/>
              <a:t>ÖĞRETMENLERE ÖNERİLER</a:t>
            </a:r>
            <a:br>
              <a:rPr lang="tr-TR" sz="2800" b="1" dirty="0" smtClean="0"/>
            </a:br>
            <a:r>
              <a:rPr lang="tr-TR" sz="2700" b="1" dirty="0" smtClean="0"/>
              <a:t>(Otizmli Bireylerin Eğitiminde Öğretmenlerin Dikkat Etmesi Gereken Hususlar)</a:t>
            </a:r>
            <a:endParaRPr lang="tr-TR" sz="2700"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tr-TR" u="sng" dirty="0" smtClean="0"/>
              <a:t>7. Öğretimde Kullanılacak Araç-Gereçlerin İşlevsel Olması:</a:t>
            </a:r>
            <a:endParaRPr lang="tr-TR" dirty="0" smtClean="0"/>
          </a:p>
          <a:p>
            <a:pPr>
              <a:buNone/>
            </a:pPr>
            <a:r>
              <a:rPr lang="tr-TR" dirty="0" smtClean="0"/>
              <a:t>		Öğretimde kullanılacak araç gereçler önceden tespit edilmelidir. Hazırlanan araç gereçler her çocuk için plânlanan öğretimsel amaçlara hizmet etmeli ve çocuğun yaşantısında kullandığı veya kullanabileceği araçlardan seçilmelidir.</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14290"/>
            <a:ext cx="8229600" cy="11430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sz="2800" b="1" dirty="0" smtClean="0"/>
              <a:t>ÖĞRETMENLERE ÖNERİLER</a:t>
            </a:r>
            <a:br>
              <a:rPr lang="tr-TR" sz="2800" b="1" dirty="0" smtClean="0"/>
            </a:br>
            <a:r>
              <a:rPr lang="tr-TR" sz="2700" b="1" dirty="0" smtClean="0"/>
              <a:t>(Otizmli Bireylerin Eğitiminde Öğretmenlerin Dikkat Etmesi Gereken Hususlar)</a:t>
            </a:r>
            <a:endParaRPr lang="tr-TR" sz="2700"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tr-TR" u="sng" dirty="0" smtClean="0"/>
              <a:t>8. Öğretilecek Becerilerin Belirlenmesi:</a:t>
            </a:r>
            <a:endParaRPr lang="tr-TR" dirty="0" smtClean="0"/>
          </a:p>
          <a:p>
            <a:pPr>
              <a:buNone/>
            </a:pPr>
            <a:r>
              <a:rPr lang="tr-TR" dirty="0" smtClean="0"/>
              <a:t>		Öncelikle verilmesi gereken beceriler çocuğun yaşamını kolaylaştıracak günlük yaşam ve öz bakım becerilerinden oluşmalıdır. Herhangi bir beceri öğretimine geçmeden önce o beceriyi alabilmesi için gerekli ön koşul becerilerin çocukta bulunup bulunmadığı belirlenmeli ve düzenli bir beceri analizi yapılmalıdır. Öğretim sırasında öğretmen, öğrencinin performans düzeyine bağlı olarak sözel ipucu, model olma ve fiziksel yardım ipuçlarını kullanmalıdır.</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14290"/>
            <a:ext cx="8229600" cy="11430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sz="2800" b="1" dirty="0" smtClean="0"/>
              <a:t>ÖĞRETMENLERE ÖNERİLER</a:t>
            </a:r>
            <a:br>
              <a:rPr lang="tr-TR" sz="2800" b="1" dirty="0" smtClean="0"/>
            </a:br>
            <a:r>
              <a:rPr lang="tr-TR" sz="2700" b="1" dirty="0" smtClean="0"/>
              <a:t>(Otizmli Bireylerin Eğitiminde Öğretmenlerin Dikkat Etmesi Gereken Hususlar)</a:t>
            </a:r>
            <a:endParaRPr lang="tr-TR" sz="2700"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r>
              <a:rPr lang="tr-TR" u="sng" dirty="0" smtClean="0"/>
              <a:t> 9. Etkinliklerin Düzenlenmesi:</a:t>
            </a:r>
            <a:endParaRPr lang="tr-TR" dirty="0" smtClean="0"/>
          </a:p>
          <a:p>
            <a:pPr>
              <a:buNone/>
            </a:pPr>
            <a:r>
              <a:rPr lang="tr-TR" dirty="0" smtClean="0"/>
              <a:t>		Sınıf içi ve dışı etkinlikler düzenlenirken öğrencinin ilgi ve becerilerine göre öğretim amaçlarını gerçekleştirmeye yönelik olmasına dikkat edilmelidir. </a:t>
            </a:r>
          </a:p>
          <a:p>
            <a:pPr>
              <a:buNone/>
            </a:pPr>
            <a:r>
              <a:rPr lang="tr-TR" dirty="0"/>
              <a:t>	</a:t>
            </a:r>
            <a:r>
              <a:rPr lang="tr-TR" dirty="0" smtClean="0"/>
              <a:t>	Etkinliklerde kontrol öğretmende olmalı, öğrenciyi mümkün olduğu kadar etkinliğe katmalı ve etkinlikler bir program çerçevesinde yürütülerek basit etkinliklerden başlanmalıdır. Etkinlik süresince çocuğun yapamadığından çok yaptığı beceriler dikkate alınarak olumlu ifadelerle pekiştirilmelidir.</a:t>
            </a:r>
          </a:p>
          <a:p>
            <a:endParaRPr lang="tr-TR"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14290"/>
            <a:ext cx="8229600" cy="11430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sz="2800" b="1" dirty="0" smtClean="0"/>
              <a:t>ÖĞRETMENLERE ÖNERİLER</a:t>
            </a:r>
            <a:br>
              <a:rPr lang="tr-TR" sz="2800" b="1" dirty="0" smtClean="0"/>
            </a:br>
            <a:r>
              <a:rPr lang="tr-TR" sz="2700" b="1" dirty="0" smtClean="0"/>
              <a:t>(Otizmli Bireylerin Eğitiminde Öğretmenlerin Dikkat Etmesi Gereken Hususlar)</a:t>
            </a:r>
            <a:endParaRPr lang="tr-TR" sz="2700"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tr-TR" u="sng" dirty="0" smtClean="0"/>
              <a:t>10. Zamanın Düzenlenmesi:</a:t>
            </a:r>
            <a:endParaRPr lang="tr-TR" dirty="0" smtClean="0"/>
          </a:p>
          <a:p>
            <a:pPr>
              <a:buNone/>
            </a:pPr>
            <a:r>
              <a:rPr lang="tr-TR" dirty="0" smtClean="0"/>
              <a:t>		Zaman soyut bir kavramdır. Otizmli çocukların etkinlik süreleri düzenlenirken zamanı olabildiğince somutlaştırmak gerekir. Bunun için çocuğa sırasıyla etkinliklerin neler olacağı gösterilmelidir. Örneğin günlük etkinlikler sırasıyla küçük kartlara yazılıp ya da etkinliğin resmi çizilip öğrencinin masasına asılır. Tamamlanan etkinliğin kartı öğrenciyle birlikte çıkarılır ve diğer etkinliğe geçilir. Böylece çocuk biten etkinliğin arkasından hangi etkinliğe geçeceğini görür.</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14290"/>
            <a:ext cx="8229600" cy="11430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sz="2800" b="1" dirty="0" smtClean="0"/>
              <a:t>ÖĞRETMENLERE ÖNERİLER</a:t>
            </a:r>
            <a:br>
              <a:rPr lang="tr-TR" sz="2800" b="1" dirty="0" smtClean="0"/>
            </a:br>
            <a:r>
              <a:rPr lang="tr-TR" sz="2700" b="1" dirty="0" smtClean="0"/>
              <a:t>(Otizmli Bireylerin Eğitiminde Öğretmenlerin Dikkat Etmesi Gereken Hususlar)</a:t>
            </a:r>
            <a:endParaRPr lang="tr-TR" sz="2700"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tr-TR" u="sng" dirty="0" smtClean="0"/>
              <a:t>11. Kaynaştırma Programına Yer Verilmesi:</a:t>
            </a:r>
            <a:endParaRPr lang="tr-TR" dirty="0" smtClean="0"/>
          </a:p>
          <a:p>
            <a:pPr>
              <a:buNone/>
            </a:pPr>
            <a:r>
              <a:rPr lang="tr-TR" dirty="0" smtClean="0"/>
              <a:t>		Otizmli çocukların özelliklerinden biri de sosyal uyum problemidir. Bu nedenle çocukların eğitimindeki en önemli amaçlardan biri de çocukta sosyal etkileşimin gerçekleştirilmesidir.</a:t>
            </a:r>
          </a:p>
          <a:p>
            <a:pPr>
              <a:buNone/>
            </a:pPr>
            <a:r>
              <a:rPr lang="tr-TR" dirty="0" smtClean="0"/>
              <a:t>		Çocuğun çevresindekilerle birlikte uyum içinde yaşayabilmesi için sosyal gelişiminin sağlanması gereklidir. Öğretmen, öğrenci için kaynaştırma eğitimi kararı alırken onun seviyesini ve ihtiyaçlarını en iyi şekilde tespit etmelidir. Hazırlanan kaynaştırma programı doğrultusunda belirlenen okulun yöneticileri, öğretmenleri, öğrencileri ve öğrenci velileri otizmli çocukların özellikleri ve eğitimleri hakkında önceden bilgilendirilmelidir. Değerlendirme her iki öğretmen tarafından sık aralıklarla yapılmalıdır.</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14290"/>
            <a:ext cx="8229600" cy="11430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sz="2800" b="1" dirty="0" smtClean="0"/>
              <a:t>ÖĞRETMENLERE ÖNERİLER</a:t>
            </a:r>
            <a:br>
              <a:rPr lang="tr-TR" sz="2800" b="1" dirty="0" smtClean="0"/>
            </a:br>
            <a:r>
              <a:rPr lang="tr-TR" sz="2700" b="1" dirty="0" smtClean="0"/>
              <a:t>(Otizmli Bireylerin Eğitiminde Öğretmenlerin Dikkat Etmesi Gereken Hususlar)</a:t>
            </a:r>
            <a:endParaRPr lang="tr-TR" sz="2700"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tr-TR" u="sng" dirty="0" smtClean="0"/>
              <a:t>12. Eğitimde Sürekliliğin Sağlanması:</a:t>
            </a:r>
            <a:endParaRPr lang="tr-TR" dirty="0" smtClean="0"/>
          </a:p>
          <a:p>
            <a:pPr>
              <a:buNone/>
            </a:pPr>
            <a:r>
              <a:rPr lang="tr-TR" dirty="0" smtClean="0"/>
              <a:t>		Otizmli çocukların kazandıkları davranışların kalıcı olabilmesi için eğitimin sürekli olması gereklidir. Bu nedenle yaz tatillerinde "Yaz Okulları" ile eğitimlerine devam ederek çeşitli sosyal etkinliklere katılmaları sağlanmalıdır.</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14290"/>
            <a:ext cx="8229600" cy="11430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sz="2800" b="1" dirty="0" smtClean="0"/>
              <a:t>ÖĞRETMENLERE ÖNERİLER</a:t>
            </a:r>
            <a:br>
              <a:rPr lang="tr-TR" sz="2800" b="1" dirty="0" smtClean="0"/>
            </a:br>
            <a:r>
              <a:rPr lang="tr-TR" sz="2700" b="1" dirty="0" smtClean="0"/>
              <a:t>(Otizmli Bireylerin Eğitiminde Öğretmenlerin Dikkat Etmesi Gereken Hususlar)</a:t>
            </a:r>
            <a:endParaRPr lang="tr-TR" sz="2700"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tr-TR" u="sng" dirty="0" smtClean="0"/>
              <a:t>13. Ailenin Eğitime Katılımının Sağlanması:</a:t>
            </a:r>
            <a:endParaRPr lang="tr-TR" dirty="0" smtClean="0"/>
          </a:p>
          <a:p>
            <a:pPr>
              <a:buNone/>
            </a:pPr>
            <a:r>
              <a:rPr lang="tr-TR" dirty="0" smtClean="0"/>
              <a:t>		Çocuğun performansı ve öğretim plânları belirlenirken ailenin katılımı gereklidir. Öğretmenin çocuk üzerinde yaptığı tüm çalışmalarından ailenin de haberdar edilmesi, çocuğun okulda kazandığı olumlu davranışları evde de sürdürmesi açısından önem taşır. Bunun için yönetim ve öğretmence plânlanan veli toplantılarının dışında, öğretmen her çocuk için yapılan çalışmaları anında, aileye bildirmeli, bu çalışmalar doğrultusunda evde neler yapılacağına dair sözlü ve yazılı açıklamalar yapmalıdır. Gerektiğinde ailenin de derslere katılımı sağlanarak, eğitim sırasında çocuğa yaklaşım konusunda ailenin de bilinçlendirilmesi sağlanmalıdır. Eğitim-öğretim sürecinde ailenin plânlı bir şekilde eğitime katılmasının, hem öğrencide gerçekleştirilen amaçların yerleşmesine, hem de ailenin özel eğitim konusunda bilinçlendirilmesine fayda sağlayacağı unutulmamalıdır.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tr-TR" b="1" dirty="0">
                <a:solidFill>
                  <a:schemeClr val="tx1"/>
                </a:solidFill>
              </a:rPr>
              <a:t>Sıklık ve </a:t>
            </a:r>
            <a:r>
              <a:rPr lang="tr-TR" b="1" dirty="0" smtClean="0">
                <a:solidFill>
                  <a:schemeClr val="tx1"/>
                </a:solidFill>
              </a:rPr>
              <a:t>Yaygınlık</a:t>
            </a:r>
            <a:endParaRPr lang="tr-TR" dirty="0">
              <a:solidFill>
                <a:schemeClr val="tx1"/>
              </a:solidFill>
            </a:endParaRP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lvl="0"/>
            <a:r>
              <a:rPr lang="tr-TR" dirty="0"/>
              <a:t>Dünyada otizmin görülme sıklığı </a:t>
            </a:r>
            <a:r>
              <a:rPr lang="tr-TR" b="1" dirty="0"/>
              <a:t>68’de birdir. </a:t>
            </a:r>
            <a:endParaRPr lang="tr-TR" b="1" dirty="0" smtClean="0"/>
          </a:p>
          <a:p>
            <a:pPr lvl="0"/>
            <a:r>
              <a:rPr lang="tr-TR" dirty="0" smtClean="0"/>
              <a:t>Dolayısıyla</a:t>
            </a:r>
            <a:r>
              <a:rPr lang="tr-TR" dirty="0"/>
              <a:t>, ülkemizde de her </a:t>
            </a:r>
            <a:r>
              <a:rPr lang="tr-TR" b="1" dirty="0"/>
              <a:t>68 çocuktan birinin </a:t>
            </a:r>
            <a:r>
              <a:rPr lang="tr-TR" dirty="0"/>
              <a:t>otizmden etkilendiği düşünülmektedir.</a:t>
            </a:r>
            <a:endParaRPr lang="tr-TR" b="1" dirty="0"/>
          </a:p>
          <a:p>
            <a:pPr lvl="0"/>
            <a:r>
              <a:rPr lang="tr-TR" dirty="0"/>
              <a:t>Otizmin </a:t>
            </a:r>
            <a:r>
              <a:rPr lang="tr-TR" b="1" dirty="0"/>
              <a:t>erkek çocuklarındaki </a:t>
            </a:r>
            <a:r>
              <a:rPr lang="tr-TR" dirty="0"/>
              <a:t>yaygınlığı, kızlardan yaklaşık </a:t>
            </a:r>
            <a:r>
              <a:rPr lang="tr-TR" b="1" dirty="0"/>
              <a:t>4-5 kat </a:t>
            </a:r>
            <a:r>
              <a:rPr lang="tr-TR" dirty="0"/>
              <a:t>fazladır. Her </a:t>
            </a:r>
            <a:r>
              <a:rPr lang="tr-TR" b="1" dirty="0"/>
              <a:t>42 erkek çocuktan birini </a:t>
            </a:r>
            <a:r>
              <a:rPr lang="tr-TR" dirty="0"/>
              <a:t>ve </a:t>
            </a:r>
            <a:r>
              <a:rPr lang="tr-TR" b="1" dirty="0"/>
              <a:t>189 kız çocuğundan birini </a:t>
            </a:r>
            <a:r>
              <a:rPr lang="tr-TR" dirty="0"/>
              <a:t>etkilediği kabul </a:t>
            </a:r>
            <a:r>
              <a:rPr lang="tr-TR" dirty="0" smtClean="0"/>
              <a:t>edilmektedir.</a:t>
            </a:r>
          </a:p>
          <a:p>
            <a:pPr>
              <a:buNone/>
            </a:pPr>
            <a:endParaRPr lang="tr-T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714356"/>
            <a:ext cx="8229600" cy="4525963"/>
          </a:xfrm>
        </p:spPr>
        <p:style>
          <a:lnRef idx="1">
            <a:schemeClr val="accent3"/>
          </a:lnRef>
          <a:fillRef idx="2">
            <a:schemeClr val="accent3"/>
          </a:fillRef>
          <a:effectRef idx="1">
            <a:schemeClr val="accent3"/>
          </a:effectRef>
          <a:fontRef idx="minor">
            <a:schemeClr val="dk1"/>
          </a:fontRef>
        </p:style>
        <p:txBody>
          <a:bodyPr>
            <a:normAutofit/>
          </a:bodyPr>
          <a:lstStyle/>
          <a:p>
            <a:pPr algn="ctr">
              <a:buNone/>
            </a:pPr>
            <a:r>
              <a:rPr lang="tr-TR" sz="9600" dirty="0" smtClean="0"/>
              <a:t>Katılımınız İçin Teşekkürler</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5197493"/>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r>
              <a:rPr lang="tr-TR" b="1" dirty="0" smtClean="0"/>
              <a:t>KAYNAKLAR</a:t>
            </a:r>
            <a:r>
              <a:rPr lang="tr-TR" dirty="0" smtClean="0"/>
              <a:t>:</a:t>
            </a:r>
          </a:p>
          <a:p>
            <a:r>
              <a:rPr lang="tr-TR" dirty="0" smtClean="0"/>
              <a:t>Vuran, S. (2011).Uygulamalı Davranış Analizi: Yayımlanmamış Ders Notları.</a:t>
            </a:r>
          </a:p>
          <a:p>
            <a:r>
              <a:rPr lang="tr-TR" dirty="0" err="1" smtClean="0"/>
              <a:t>Akmanoğlu</a:t>
            </a:r>
            <a:r>
              <a:rPr lang="tr-TR" dirty="0" smtClean="0"/>
              <a:t>, N. (2012). Otizm Spektrum Bozukluğu Olan Çocuklara Uygun ve Yeni Davranışların Kazandırılması ve Arttırılması. Tekin-İftar (Ed.), Otizm Spektrum Bozukluğu Olan Çocuklar ve Eğitimleri. Ankara: Vize Yayıncılık. </a:t>
            </a:r>
          </a:p>
          <a:p>
            <a:r>
              <a:rPr lang="tr-TR" dirty="0" smtClean="0"/>
              <a:t>MEB. ORGM. “Ram’larda görev yapan rehberlik öğretmenlerinin otizm alanında bilgi düzeylerinin arttırılmasına yönelik eğitim” kitabı</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tr-TR" b="1" dirty="0">
                <a:solidFill>
                  <a:schemeClr val="tx1"/>
                </a:solidFill>
              </a:rPr>
              <a:t>Sıklık ve </a:t>
            </a:r>
            <a:r>
              <a:rPr lang="tr-TR" b="1" dirty="0" smtClean="0">
                <a:solidFill>
                  <a:schemeClr val="tx1"/>
                </a:solidFill>
              </a:rPr>
              <a:t>Yaygınlık</a:t>
            </a:r>
            <a:endParaRPr lang="tr-TR" dirty="0">
              <a:solidFill>
                <a:schemeClr val="tx1"/>
              </a:solidFill>
            </a:endParaRP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buNone/>
            </a:pPr>
            <a:r>
              <a:rPr lang="tr-TR" dirty="0" smtClean="0"/>
              <a:t>Dünya Verileri</a:t>
            </a:r>
          </a:p>
          <a:p>
            <a:r>
              <a:rPr lang="tr-TR" dirty="0" smtClean="0"/>
              <a:t>1966 yılında 4,5 / 10000 - 1 / 5000, </a:t>
            </a:r>
          </a:p>
          <a:p>
            <a:r>
              <a:rPr lang="tr-TR" dirty="0" smtClean="0"/>
              <a:t>2001 yılında 1 / 250, </a:t>
            </a:r>
          </a:p>
          <a:p>
            <a:r>
              <a:rPr lang="tr-TR" dirty="0" smtClean="0"/>
              <a:t>2006 yılında 1 / 150, </a:t>
            </a:r>
          </a:p>
          <a:p>
            <a:r>
              <a:rPr lang="tr-TR" dirty="0" smtClean="0"/>
              <a:t>2009 yılında 1 / 110, </a:t>
            </a:r>
          </a:p>
          <a:p>
            <a:r>
              <a:rPr lang="tr-TR" dirty="0" smtClean="0"/>
              <a:t>2012 yılında 1 / 88 iken ;</a:t>
            </a:r>
          </a:p>
          <a:p>
            <a:r>
              <a:rPr lang="tr-TR" dirty="0" smtClean="0"/>
              <a:t>2014 yılında yaygınlık 1 / 68’e kadar </a:t>
            </a:r>
            <a:r>
              <a:rPr lang="tr-TR" b="1" dirty="0" smtClean="0"/>
              <a:t>artmıştır.</a:t>
            </a:r>
          </a:p>
          <a:p>
            <a:pPr>
              <a:buNone/>
            </a:pPr>
            <a:endParaRPr lang="tr-TR" dirty="0" smtClean="0"/>
          </a:p>
          <a:p>
            <a:pPr>
              <a:buNone/>
            </a:pP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tr-TR" b="1" dirty="0">
                <a:solidFill>
                  <a:schemeClr val="tx1"/>
                </a:solidFill>
              </a:rPr>
              <a:t>Sıklık ve </a:t>
            </a:r>
            <a:r>
              <a:rPr lang="tr-TR" b="1" dirty="0" smtClean="0">
                <a:solidFill>
                  <a:schemeClr val="tx1"/>
                </a:solidFill>
              </a:rPr>
              <a:t>Yaygınlık</a:t>
            </a:r>
            <a:endParaRPr lang="tr-TR" dirty="0">
              <a:solidFill>
                <a:schemeClr val="tx1"/>
              </a:solidFill>
            </a:endParaRP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buNone/>
            </a:pPr>
            <a:r>
              <a:rPr lang="tr-TR" dirty="0" smtClean="0"/>
              <a:t>		Ana Çocuk Sağlığı ve Aile Planlama Merkezlerine rutin kontroller için götürülen  18 – 36 ay arasındaki yaklaşık </a:t>
            </a:r>
            <a:r>
              <a:rPr lang="tr-TR" b="1" dirty="0" smtClean="0"/>
              <a:t>45000 çocukta OSB riski değerlendirilmiştir.</a:t>
            </a:r>
          </a:p>
          <a:p>
            <a:pPr>
              <a:buNone/>
            </a:pP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pPr lvl="1" algn="ctr" rtl="0">
              <a:spcBef>
                <a:spcPct val="0"/>
              </a:spcBef>
            </a:pPr>
            <a:r>
              <a:rPr lang="tr-TR" sz="2400" b="1" dirty="0"/>
              <a:t>Otizm Spektrum Bozukluğu Olan Çocukların Genel </a:t>
            </a:r>
            <a:r>
              <a:rPr lang="tr-TR" sz="2400" b="1" dirty="0" smtClean="0"/>
              <a:t>Özellikleri</a:t>
            </a:r>
            <a:endParaRPr lang="tr-TR" sz="2400"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pPr marL="514350" indent="-514350">
              <a:buFont typeface="+mj-lt"/>
              <a:buAutoNum type="alphaUcPeriod"/>
            </a:pPr>
            <a:r>
              <a:rPr lang="tr-TR" b="1" dirty="0"/>
              <a:t>Bilişsel Özellikler</a:t>
            </a:r>
            <a:endParaRPr lang="tr-TR" dirty="0"/>
          </a:p>
          <a:p>
            <a:pPr marL="0" indent="0">
              <a:buNone/>
            </a:pPr>
            <a:r>
              <a:rPr lang="tr-TR" dirty="0" smtClean="0"/>
              <a:t>	Yapılan </a:t>
            </a:r>
            <a:r>
              <a:rPr lang="tr-TR" dirty="0"/>
              <a:t>araştırmalara göre OSB tanısı almış olan bireylerin yaklaşık olarak </a:t>
            </a:r>
            <a:r>
              <a:rPr lang="tr-TR" dirty="0" smtClean="0"/>
              <a:t>               </a:t>
            </a:r>
            <a:r>
              <a:rPr lang="tr-TR" b="1" dirty="0" smtClean="0"/>
              <a:t>% </a:t>
            </a:r>
            <a:r>
              <a:rPr lang="tr-TR" b="1" dirty="0"/>
              <a:t>46’ sının normal ve daha üst düzeyde zekaya sahip oldukları (IQ &gt; 85) saptanmıştır</a:t>
            </a:r>
            <a:r>
              <a:rPr lang="tr-TR" dirty="0"/>
              <a:t>. Geriye kalan grubun ise normal düzeyin altında zihinsel becerilere sahip oldukları bilinmektedir.</a:t>
            </a:r>
            <a:br>
              <a:rPr lang="tr-TR" dirty="0"/>
            </a:br>
            <a:r>
              <a:rPr lang="tr-TR" dirty="0"/>
              <a:t>Yaygın olarak gözlenen bilişsel özellikleri:</a:t>
            </a:r>
          </a:p>
          <a:p>
            <a:pPr lvl="0"/>
            <a:r>
              <a:rPr lang="tr-TR" b="1" dirty="0"/>
              <a:t>Taklit becerilerinde </a:t>
            </a:r>
            <a:r>
              <a:rPr lang="tr-TR" dirty="0"/>
              <a:t>zayıflık, yeni becerileri diğerlerini gözlemleyerek öğrenmede zorluk,</a:t>
            </a:r>
            <a:endParaRPr lang="tr-TR" dirty="0" smtClean="0"/>
          </a:p>
          <a:p>
            <a:pPr lvl="0"/>
            <a:r>
              <a:rPr lang="tr-TR" b="1" dirty="0"/>
              <a:t>Sözcük dağarcığı, bilgilerin işitsel olarak işlenmesi </a:t>
            </a:r>
            <a:r>
              <a:rPr lang="tr-TR" dirty="0"/>
              <a:t>ve üst düzey bilişsel işlevlerde güçlük,</a:t>
            </a:r>
            <a:endParaRPr lang="tr-TR" dirty="0" smtClean="0"/>
          </a:p>
          <a:p>
            <a:pPr lvl="0"/>
            <a:r>
              <a:rPr lang="tr-TR" dirty="0"/>
              <a:t>Aldıkları bilgileri işleme, bilgilerin analiz edilmesi, düzenlenmesi, biriktirilmesi ve hatırlanmasından oluşan </a:t>
            </a:r>
            <a:r>
              <a:rPr lang="tr-TR" b="1" dirty="0"/>
              <a:t>bilgi işleme sistemlerinde zayıflık</a:t>
            </a:r>
            <a:r>
              <a:rPr lang="tr-TR" dirty="0"/>
              <a:t>,</a:t>
            </a:r>
            <a:endParaRPr lang="tr-TR" dirty="0" smtClean="0"/>
          </a:p>
          <a:p>
            <a:pPr lvl="0"/>
            <a:r>
              <a:rPr lang="tr-TR" dirty="0"/>
              <a:t>Düşünme sürecinde esneklik olmaması, </a:t>
            </a:r>
            <a:r>
              <a:rPr lang="tr-TR" b="1" dirty="0"/>
              <a:t>dikkatin bir noktadan diğerine transfer edilememesi,</a:t>
            </a:r>
            <a:endParaRPr lang="tr-TR" b="1" dirty="0" smtClean="0"/>
          </a:p>
          <a:p>
            <a:pPr lvl="0"/>
            <a:r>
              <a:rPr lang="tr-TR" b="1" dirty="0"/>
              <a:t>Öğrendikleri yeni bilgiyi bir başka ortam ve duruma transfer etme ve bu bilgiyi </a:t>
            </a:r>
            <a:r>
              <a:rPr lang="tr-TR" b="1" dirty="0" smtClean="0"/>
              <a:t>kullanmada sınırlılık </a:t>
            </a:r>
            <a:r>
              <a:rPr lang="tr-TR" dirty="0"/>
              <a:t>(Örn. çocuk elini evdeki lavaboda yıkamayı öğrendiği halde okuldaki ya da bir lokantadaki lavaboda ellerini nasıl yıkayacağını bilemeyebilir),</a:t>
            </a:r>
            <a:endParaRPr lang="tr-TR" dirty="0" smtClean="0"/>
          </a:p>
          <a:p>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1343</TotalTime>
  <Words>2710</Words>
  <Application>Microsoft Office PowerPoint</Application>
  <PresentationFormat>Ekran Gösterisi (4:3)</PresentationFormat>
  <Paragraphs>254</Paragraphs>
  <Slides>61</Slides>
  <Notes>0</Notes>
  <HiddenSlides>0</HiddenSlides>
  <MMClips>0</MMClips>
  <ScaleCrop>false</ScaleCrop>
  <HeadingPairs>
    <vt:vector size="4" baseType="variant">
      <vt:variant>
        <vt:lpstr>Tema</vt:lpstr>
      </vt:variant>
      <vt:variant>
        <vt:i4>1</vt:i4>
      </vt:variant>
      <vt:variant>
        <vt:lpstr>Slayt Başlıkları</vt:lpstr>
      </vt:variant>
      <vt:variant>
        <vt:i4>61</vt:i4>
      </vt:variant>
    </vt:vector>
  </HeadingPairs>
  <TitlesOfParts>
    <vt:vector size="62" baseType="lpstr">
      <vt:lpstr>Ofis Teması</vt:lpstr>
      <vt:lpstr>BOZÜYÜK RAM “Otizm Spektrum Bozukluğu” Farkındalık Semineri </vt:lpstr>
      <vt:lpstr>Seminer Konuları</vt:lpstr>
      <vt:lpstr>OTİZM SPEKTRUM BOZUKLUĞU NEDİR? </vt:lpstr>
      <vt:lpstr>Slayt 4</vt:lpstr>
      <vt:lpstr>Slayt 5</vt:lpstr>
      <vt:lpstr>Sıklık ve Yaygınlık</vt:lpstr>
      <vt:lpstr>Sıklık ve Yaygınlık</vt:lpstr>
      <vt:lpstr>Sıklık ve Yaygınlık</vt:lpstr>
      <vt:lpstr>Otizm Spektrum Bozukluğu Olan Çocukların Genel Özellikleri</vt:lpstr>
      <vt:lpstr>Otizm Spektrum Bozukluğu Olan Çocukların Genel Özellikleri</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OTİZM SPEKTRUM BOZUKLUĞU NEDENLERİ</vt:lpstr>
      <vt:lpstr>OTİZM SPEKTRUM BOZUKLUĞU NEDENLERİ</vt:lpstr>
      <vt:lpstr>OTİZM SPEKTRUM BOZUKLUĞU NEDENLERİ</vt:lpstr>
      <vt:lpstr>OTİZM SPEKTRUM BOZUKLUĞUNUNBELİRTİLERİ</vt:lpstr>
      <vt:lpstr>OTİZM SPEKTRUM BOZUKLUĞUNUNBELİRTİLERİ</vt:lpstr>
      <vt:lpstr>OTİZM SPEKTRUM BOZUKLUĞUNUN EN TEMEL BELİRTİLERİ</vt:lpstr>
      <vt:lpstr>OTİZM SPEKTRUM BOZUKLUĞUNUN EN TEMEL BELİRTİLERİ</vt:lpstr>
      <vt:lpstr>OTİZM SPEKTRUM BOZUKLUĞUNUN EN TEMEL BELİRTİLERİ</vt:lpstr>
      <vt:lpstr>OTİZM SPEKTRUM BOZUKLUĞUNUN EN TEMEL BELİRTİLERİ</vt:lpstr>
      <vt:lpstr>OTİZM SPEKTRUM BOZUKLUĞUNUN EN TEMEL BELİRTİLERİ</vt:lpstr>
      <vt:lpstr>OTİZM SPEKTRUM BOZUKLUĞUNUN EN TEMEL BELİRTİLERİ</vt:lpstr>
      <vt:lpstr>OTİZM SPEKTRUM BOZUKLUĞUNUN EN TEMEL BELİRTİLERİ</vt:lpstr>
      <vt:lpstr>OTİZM SPEKTRUM BOZUKLUĞUNUN EN TEMEL BELİRTİLERİ</vt:lpstr>
      <vt:lpstr>OTİZM SPEKTRUM BOZUKLUĞUNUN EN TEMEL BELİRTİLERİ</vt:lpstr>
      <vt:lpstr>OTİZM SPEKTRUM BOZUKLUĞUNUN EN TEMEL BELİRTİLERİ</vt:lpstr>
      <vt:lpstr>OTİZM SPEKTRUM BOZUKLUĞUNUN EN TEMEL BELİRTİLERİ</vt:lpstr>
      <vt:lpstr>OTİZM SPEKTRUM BOZUKLUĞUNUN EN TEMEL BELİRTİLERİ</vt:lpstr>
      <vt:lpstr>EĞİTSEL DEĞERLENDİRME VE TANILAMA SÜRECİ</vt:lpstr>
      <vt:lpstr>EĞİTSEL DEĞERLENDİRME VE TANILAMA SÜRECİ</vt:lpstr>
      <vt:lpstr>ÖĞRETMENLERE ÖNERİLER (Otizmli Bireylerin Eğitiminde Öğretmenlerin Dikkat Etmesi Gereken Hususlar)</vt:lpstr>
      <vt:lpstr>ÖĞRETMENLERE ÖNERİLER (Otizmli Bireylerin Eğitiminde Öğretmenlerin Dikkat Etmesi Gereken Hususlar)</vt:lpstr>
      <vt:lpstr>ÖĞRETMENLERE ÖNERİLER (Otizmli Bireylerin Eğitiminde Öğretmenlerin Dikkat Etmesi Gereken Hususlar)</vt:lpstr>
      <vt:lpstr>ÖĞRETMENLERE ÖNERİLER (Otizmli Bireylerin Eğitiminde Öğretmenlerin Dikkat Etmesi Gereken Hususlar)</vt:lpstr>
      <vt:lpstr>ÖĞRETMENLERE ÖNERİLER (Otizmli Bireylerin Eğitiminde Öğretmenlerin Dikkat Etmesi Gereken Hususlar)</vt:lpstr>
      <vt:lpstr>ÖĞRETMENLERE ÖNERİLER (Otizmli Bireylerin Eğitiminde Öğretmenlerin Dikkat Etmesi Gereken Hususlar)</vt:lpstr>
      <vt:lpstr>ÖĞRETMENLERE ÖNERİLER (Otizmli Bireylerin Eğitiminde Öğretmenlerin Dikkat Etmesi Gereken Hususlar)</vt:lpstr>
      <vt:lpstr>ÖĞRETMENLERE ÖNERİLER (Otizmli Bireylerin Eğitiminde Öğretmenlerin Dikkat Etmesi Gereken Hususlar)</vt:lpstr>
      <vt:lpstr>ÖĞRETMENLERE ÖNERİLER (Otizmli Bireylerin Eğitiminde Öğretmenlerin Dikkat Etmesi Gereken Hususlar)</vt:lpstr>
      <vt:lpstr>ÖĞRETMENLERE ÖNERİLER (Otizmli Bireylerin Eğitiminde Öğretmenlerin Dikkat Etmesi Gereken Hususlar)</vt:lpstr>
      <vt:lpstr>ÖĞRETMENLERE ÖNERİLER (Otizmli Bireylerin Eğitiminde Öğretmenlerin Dikkat Etmesi Gereken Hususlar)</vt:lpstr>
      <vt:lpstr>ÖĞRETMENLERE ÖNERİLER (Otizmli Bireylerin Eğitiminde Öğretmenlerin Dikkat Etmesi Gereken Hususlar)</vt:lpstr>
      <vt:lpstr>ÖĞRETMENLERE ÖNERİLER (Otizmli Bireylerin Eğitiminde Öğretmenlerin Dikkat Etmesi Gereken Hususlar)</vt:lpstr>
      <vt:lpstr>Slayt 60</vt:lpstr>
      <vt:lpstr>Slayt 61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OTİZM SPEKTRUM BOZUKLUĞU NEDİR?</dc:title>
  <dc:creator>asus</dc:creator>
  <cp:lastModifiedBy>Microsoft</cp:lastModifiedBy>
  <cp:revision>118</cp:revision>
  <dcterms:created xsi:type="dcterms:W3CDTF">2017-12-13T11:47:24Z</dcterms:created>
  <dcterms:modified xsi:type="dcterms:W3CDTF">2018-05-16T07:11:34Z</dcterms:modified>
</cp:coreProperties>
</file>