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sldIdLst>
    <p:sldId id="256" r:id="rId2"/>
    <p:sldId id="307" r:id="rId3"/>
    <p:sldId id="257" r:id="rId4"/>
    <p:sldId id="258" r:id="rId5"/>
    <p:sldId id="306" r:id="rId6"/>
    <p:sldId id="260" r:id="rId7"/>
    <p:sldId id="261" r:id="rId8"/>
    <p:sldId id="262" r:id="rId9"/>
    <p:sldId id="263" r:id="rId10"/>
    <p:sldId id="259"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E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83" autoAdjust="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FCB26-405A-49B4-8EC2-CA778B2AE5DB}" type="doc">
      <dgm:prSet loTypeId="urn:microsoft.com/office/officeart/2005/8/layout/vList2" loCatId="list" qsTypeId="urn:microsoft.com/office/officeart/2005/8/quickstyle/simple1" qsCatId="simple" csTypeId="urn:microsoft.com/office/officeart/2005/8/colors/accent4_3" csCatId="accent4" phldr="1"/>
      <dgm:spPr/>
      <dgm:t>
        <a:bodyPr/>
        <a:lstStyle/>
        <a:p>
          <a:endParaRPr lang="tr-TR"/>
        </a:p>
      </dgm:t>
    </dgm:pt>
    <dgm:pt modelId="{873B1AE8-A825-478F-9951-57FB3AE4DF76}">
      <dgm:prSet phldrT="[Metin]" custT="1"/>
      <dgm:spPr/>
      <dgm:t>
        <a:bodyPr/>
        <a:lstStyle/>
        <a:p>
          <a:r>
            <a:rPr lang="tr-TR" sz="2800" b="1" dirty="0" smtClean="0"/>
            <a:t>Artikülasyon bozukluğu  bir konuşma bozukluğudur.</a:t>
          </a:r>
          <a:endParaRPr lang="tr-TR" sz="2800" dirty="0"/>
        </a:p>
      </dgm:t>
    </dgm:pt>
    <dgm:pt modelId="{8A989C10-8670-4DE5-A07A-82B36E5FF109}" type="parTrans" cxnId="{969C7369-F8F6-4EF3-B501-653EB59DF11B}">
      <dgm:prSet/>
      <dgm:spPr/>
      <dgm:t>
        <a:bodyPr/>
        <a:lstStyle/>
        <a:p>
          <a:endParaRPr lang="tr-TR"/>
        </a:p>
      </dgm:t>
    </dgm:pt>
    <dgm:pt modelId="{F5625362-AB8A-496F-BBBA-FA5A68975DCF}" type="sibTrans" cxnId="{969C7369-F8F6-4EF3-B501-653EB59DF11B}">
      <dgm:prSet/>
      <dgm:spPr/>
      <dgm:t>
        <a:bodyPr/>
        <a:lstStyle/>
        <a:p>
          <a:endParaRPr lang="tr-TR"/>
        </a:p>
      </dgm:t>
    </dgm:pt>
    <dgm:pt modelId="{87BE0F46-A937-4436-BB15-B15E0B1BA738}">
      <dgm:prSet phldrT="[Metin]" custT="1"/>
      <dgm:spPr/>
      <dgm:t>
        <a:bodyPr/>
        <a:lstStyle/>
        <a:p>
          <a:r>
            <a:rPr lang="tr-TR" sz="2400" dirty="0" smtClean="0"/>
            <a:t>konuşmada yer alan organların şekillendirilememesinden kaynaklanmaktadır</a:t>
          </a:r>
          <a:r>
            <a:rPr lang="tr-TR" sz="3000" dirty="0" smtClean="0"/>
            <a:t>. </a:t>
          </a:r>
          <a:endParaRPr lang="tr-TR" sz="3000" dirty="0"/>
        </a:p>
      </dgm:t>
    </dgm:pt>
    <dgm:pt modelId="{81FAB562-A04F-49FF-9F8D-310F5DCE620F}" type="parTrans" cxnId="{EBDAAFDF-1BE8-46D7-B570-3CAE082BB6C8}">
      <dgm:prSet/>
      <dgm:spPr/>
      <dgm:t>
        <a:bodyPr/>
        <a:lstStyle/>
        <a:p>
          <a:endParaRPr lang="tr-TR"/>
        </a:p>
      </dgm:t>
    </dgm:pt>
    <dgm:pt modelId="{A601B1A3-F942-4310-991C-E6A6F2E333B8}" type="sibTrans" cxnId="{EBDAAFDF-1BE8-46D7-B570-3CAE082BB6C8}">
      <dgm:prSet/>
      <dgm:spPr/>
      <dgm:t>
        <a:bodyPr/>
        <a:lstStyle/>
        <a:p>
          <a:endParaRPr lang="tr-TR"/>
        </a:p>
      </dgm:t>
    </dgm:pt>
    <dgm:pt modelId="{BD17F88C-C7E1-4D2A-838C-CCD37F2BCFE8}">
      <dgm:prSet phldrT="[Metin]" custT="1"/>
      <dgm:spPr/>
      <dgm:t>
        <a:bodyPr/>
        <a:lstStyle/>
        <a:p>
          <a:r>
            <a:rPr lang="tr-TR" sz="2800" b="1" dirty="0" smtClean="0"/>
            <a:t>Fonolojik bozukluklar bir dil bozukluğudur. </a:t>
          </a:r>
          <a:endParaRPr lang="tr-TR" sz="2800" dirty="0"/>
        </a:p>
      </dgm:t>
    </dgm:pt>
    <dgm:pt modelId="{D7182867-354C-4A91-861D-9C1B2F1ECA7D}" type="parTrans" cxnId="{07F58B71-0D9B-47B2-A4F7-4910BBBE5409}">
      <dgm:prSet/>
      <dgm:spPr/>
      <dgm:t>
        <a:bodyPr/>
        <a:lstStyle/>
        <a:p>
          <a:endParaRPr lang="tr-TR"/>
        </a:p>
      </dgm:t>
    </dgm:pt>
    <dgm:pt modelId="{F02C93E8-2CC2-4F5B-BA27-0971DED9E189}" type="sibTrans" cxnId="{07F58B71-0D9B-47B2-A4F7-4910BBBE5409}">
      <dgm:prSet/>
      <dgm:spPr/>
      <dgm:t>
        <a:bodyPr/>
        <a:lstStyle/>
        <a:p>
          <a:endParaRPr lang="tr-TR"/>
        </a:p>
      </dgm:t>
    </dgm:pt>
    <dgm:pt modelId="{DF92180C-65B7-4EA1-B625-9E55290751E2}">
      <dgm:prSet phldrT="[Metin]" custT="1"/>
      <dgm:spPr/>
      <dgm:t>
        <a:bodyPr/>
        <a:lstStyle/>
        <a:p>
          <a:r>
            <a:rPr lang="tr-TR" sz="2400" dirty="0" smtClean="0"/>
            <a:t>Fonolojik bozukluk ise, fonemlerin o dile ait kurallara uygun dizilememesi </a:t>
          </a:r>
          <a:r>
            <a:rPr lang="tr-TR" sz="2400" dirty="0" err="1" smtClean="0"/>
            <a:t>durumudur.Çocuk</a:t>
          </a:r>
          <a:r>
            <a:rPr lang="tr-TR" sz="2400" dirty="0" smtClean="0"/>
            <a:t> konuşma seslerini organize etmekte güçlük çekmektedirler.  </a:t>
          </a:r>
          <a:endParaRPr lang="tr-TR" sz="2400" dirty="0"/>
        </a:p>
      </dgm:t>
    </dgm:pt>
    <dgm:pt modelId="{DCB7AA7F-375F-4E24-B6C3-F989CDFBFDDC}" type="parTrans" cxnId="{925DBE86-C750-4169-841C-6196F60D6137}">
      <dgm:prSet/>
      <dgm:spPr/>
      <dgm:t>
        <a:bodyPr/>
        <a:lstStyle/>
        <a:p>
          <a:endParaRPr lang="tr-TR"/>
        </a:p>
      </dgm:t>
    </dgm:pt>
    <dgm:pt modelId="{4C1C7711-BCE8-48BF-B031-A0FC5541BD4B}" type="sibTrans" cxnId="{925DBE86-C750-4169-841C-6196F60D6137}">
      <dgm:prSet/>
      <dgm:spPr/>
      <dgm:t>
        <a:bodyPr/>
        <a:lstStyle/>
        <a:p>
          <a:endParaRPr lang="tr-TR"/>
        </a:p>
      </dgm:t>
    </dgm:pt>
    <dgm:pt modelId="{D9BCC5A4-59F0-45D0-ADE2-0C3F0EDC80A2}" type="pres">
      <dgm:prSet presAssocID="{0CAFCB26-405A-49B4-8EC2-CA778B2AE5DB}" presName="linear" presStyleCnt="0">
        <dgm:presLayoutVars>
          <dgm:animLvl val="lvl"/>
          <dgm:resizeHandles val="exact"/>
        </dgm:presLayoutVars>
      </dgm:prSet>
      <dgm:spPr/>
      <dgm:t>
        <a:bodyPr/>
        <a:lstStyle/>
        <a:p>
          <a:endParaRPr lang="tr-TR"/>
        </a:p>
      </dgm:t>
    </dgm:pt>
    <dgm:pt modelId="{2E86C989-4CEB-41E9-9487-025CD648C2DA}" type="pres">
      <dgm:prSet presAssocID="{873B1AE8-A825-478F-9951-57FB3AE4DF76}" presName="parentText" presStyleLbl="node1" presStyleIdx="0" presStyleCnt="2">
        <dgm:presLayoutVars>
          <dgm:chMax val="0"/>
          <dgm:bulletEnabled val="1"/>
        </dgm:presLayoutVars>
      </dgm:prSet>
      <dgm:spPr/>
      <dgm:t>
        <a:bodyPr/>
        <a:lstStyle/>
        <a:p>
          <a:endParaRPr lang="tr-TR"/>
        </a:p>
      </dgm:t>
    </dgm:pt>
    <dgm:pt modelId="{4C01B719-0BCB-41DA-A3B8-05ADD1EE2E33}" type="pres">
      <dgm:prSet presAssocID="{873B1AE8-A825-478F-9951-57FB3AE4DF76}" presName="childText" presStyleLbl="revTx" presStyleIdx="0" presStyleCnt="2">
        <dgm:presLayoutVars>
          <dgm:bulletEnabled val="1"/>
        </dgm:presLayoutVars>
      </dgm:prSet>
      <dgm:spPr/>
      <dgm:t>
        <a:bodyPr/>
        <a:lstStyle/>
        <a:p>
          <a:endParaRPr lang="tr-TR"/>
        </a:p>
      </dgm:t>
    </dgm:pt>
    <dgm:pt modelId="{B9DCEAFD-2A27-4AD9-BC21-A99A15C60A07}" type="pres">
      <dgm:prSet presAssocID="{BD17F88C-C7E1-4D2A-838C-CCD37F2BCFE8}" presName="parentText" presStyleLbl="node1" presStyleIdx="1" presStyleCnt="2">
        <dgm:presLayoutVars>
          <dgm:chMax val="0"/>
          <dgm:bulletEnabled val="1"/>
        </dgm:presLayoutVars>
      </dgm:prSet>
      <dgm:spPr/>
      <dgm:t>
        <a:bodyPr/>
        <a:lstStyle/>
        <a:p>
          <a:endParaRPr lang="tr-TR"/>
        </a:p>
      </dgm:t>
    </dgm:pt>
    <dgm:pt modelId="{2DA97B1B-4183-4A70-A7EB-3D576F4CEDE3}" type="pres">
      <dgm:prSet presAssocID="{BD17F88C-C7E1-4D2A-838C-CCD37F2BCFE8}" presName="childText" presStyleLbl="revTx" presStyleIdx="1" presStyleCnt="2">
        <dgm:presLayoutVars>
          <dgm:bulletEnabled val="1"/>
        </dgm:presLayoutVars>
      </dgm:prSet>
      <dgm:spPr/>
      <dgm:t>
        <a:bodyPr/>
        <a:lstStyle/>
        <a:p>
          <a:endParaRPr lang="tr-TR"/>
        </a:p>
      </dgm:t>
    </dgm:pt>
  </dgm:ptLst>
  <dgm:cxnLst>
    <dgm:cxn modelId="{199A88DF-87BE-474F-8B00-C28BD0F89E72}" type="presOf" srcId="{873B1AE8-A825-478F-9951-57FB3AE4DF76}" destId="{2E86C989-4CEB-41E9-9487-025CD648C2DA}" srcOrd="0" destOrd="0" presId="urn:microsoft.com/office/officeart/2005/8/layout/vList2"/>
    <dgm:cxn modelId="{07F58B71-0D9B-47B2-A4F7-4910BBBE5409}" srcId="{0CAFCB26-405A-49B4-8EC2-CA778B2AE5DB}" destId="{BD17F88C-C7E1-4D2A-838C-CCD37F2BCFE8}" srcOrd="1" destOrd="0" parTransId="{D7182867-354C-4A91-861D-9C1B2F1ECA7D}" sibTransId="{F02C93E8-2CC2-4F5B-BA27-0971DED9E189}"/>
    <dgm:cxn modelId="{71884FA4-7ECB-44B5-91AE-4B1E1C79EC59}" type="presOf" srcId="{BD17F88C-C7E1-4D2A-838C-CCD37F2BCFE8}" destId="{B9DCEAFD-2A27-4AD9-BC21-A99A15C60A07}" srcOrd="0" destOrd="0" presId="urn:microsoft.com/office/officeart/2005/8/layout/vList2"/>
    <dgm:cxn modelId="{925DBE86-C750-4169-841C-6196F60D6137}" srcId="{BD17F88C-C7E1-4D2A-838C-CCD37F2BCFE8}" destId="{DF92180C-65B7-4EA1-B625-9E55290751E2}" srcOrd="0" destOrd="0" parTransId="{DCB7AA7F-375F-4E24-B6C3-F989CDFBFDDC}" sibTransId="{4C1C7711-BCE8-48BF-B031-A0FC5541BD4B}"/>
    <dgm:cxn modelId="{CAC12448-D91A-4982-8D1A-EBBAF451EB74}" type="presOf" srcId="{0CAFCB26-405A-49B4-8EC2-CA778B2AE5DB}" destId="{D9BCC5A4-59F0-45D0-ADE2-0C3F0EDC80A2}" srcOrd="0" destOrd="0" presId="urn:microsoft.com/office/officeart/2005/8/layout/vList2"/>
    <dgm:cxn modelId="{969C7369-F8F6-4EF3-B501-653EB59DF11B}" srcId="{0CAFCB26-405A-49B4-8EC2-CA778B2AE5DB}" destId="{873B1AE8-A825-478F-9951-57FB3AE4DF76}" srcOrd="0" destOrd="0" parTransId="{8A989C10-8670-4DE5-A07A-82B36E5FF109}" sibTransId="{F5625362-AB8A-496F-BBBA-FA5A68975DCF}"/>
    <dgm:cxn modelId="{EBDAAFDF-1BE8-46D7-B570-3CAE082BB6C8}" srcId="{873B1AE8-A825-478F-9951-57FB3AE4DF76}" destId="{87BE0F46-A937-4436-BB15-B15E0B1BA738}" srcOrd="0" destOrd="0" parTransId="{81FAB562-A04F-49FF-9F8D-310F5DCE620F}" sibTransId="{A601B1A3-F942-4310-991C-E6A6F2E333B8}"/>
    <dgm:cxn modelId="{80453102-D492-4F6D-80EA-779559DB6204}" type="presOf" srcId="{87BE0F46-A937-4436-BB15-B15E0B1BA738}" destId="{4C01B719-0BCB-41DA-A3B8-05ADD1EE2E33}" srcOrd="0" destOrd="0" presId="urn:microsoft.com/office/officeart/2005/8/layout/vList2"/>
    <dgm:cxn modelId="{092FA9E3-404B-4EC9-B7C7-A80D76EC7DC7}" type="presOf" srcId="{DF92180C-65B7-4EA1-B625-9E55290751E2}" destId="{2DA97B1B-4183-4A70-A7EB-3D576F4CEDE3}" srcOrd="0" destOrd="0" presId="urn:microsoft.com/office/officeart/2005/8/layout/vList2"/>
    <dgm:cxn modelId="{B4203F11-2E15-4E99-9236-F21CB70B0D7F}" type="presParOf" srcId="{D9BCC5A4-59F0-45D0-ADE2-0C3F0EDC80A2}" destId="{2E86C989-4CEB-41E9-9487-025CD648C2DA}" srcOrd="0" destOrd="0" presId="urn:microsoft.com/office/officeart/2005/8/layout/vList2"/>
    <dgm:cxn modelId="{DF152CEA-7D4F-4B33-837C-AA4F0873D22B}" type="presParOf" srcId="{D9BCC5A4-59F0-45D0-ADE2-0C3F0EDC80A2}" destId="{4C01B719-0BCB-41DA-A3B8-05ADD1EE2E33}" srcOrd="1" destOrd="0" presId="urn:microsoft.com/office/officeart/2005/8/layout/vList2"/>
    <dgm:cxn modelId="{A0A67E86-C7D4-450F-A970-E7B7B9A44BA2}" type="presParOf" srcId="{D9BCC5A4-59F0-45D0-ADE2-0C3F0EDC80A2}" destId="{B9DCEAFD-2A27-4AD9-BC21-A99A15C60A07}" srcOrd="2" destOrd="0" presId="urn:microsoft.com/office/officeart/2005/8/layout/vList2"/>
    <dgm:cxn modelId="{FBD7CCAA-BA8A-4EDC-B0EC-4E4A3EEE01B9}" type="presParOf" srcId="{D9BCC5A4-59F0-45D0-ADE2-0C3F0EDC80A2}" destId="{2DA97B1B-4183-4A70-A7EB-3D576F4CEDE3}"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86C989-4CEB-41E9-9487-025CD648C2DA}">
      <dsp:nvSpPr>
        <dsp:cNvPr id="0" name=""/>
        <dsp:cNvSpPr/>
      </dsp:nvSpPr>
      <dsp:spPr>
        <a:xfrm>
          <a:off x="0" y="570301"/>
          <a:ext cx="7920880" cy="1216800"/>
        </a:xfrm>
        <a:prstGeom prst="roundRect">
          <a:avLst/>
        </a:prstGeom>
        <a:solidFill>
          <a:schemeClr val="accent4">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b="1" kern="1200" dirty="0" smtClean="0"/>
            <a:t>Artikülasyon bozukluğu  bir konuşma bozukluğudur.</a:t>
          </a:r>
          <a:endParaRPr lang="tr-TR" sz="2800" kern="1200" dirty="0"/>
        </a:p>
      </dsp:txBody>
      <dsp:txXfrm>
        <a:off x="0" y="570301"/>
        <a:ext cx="7920880" cy="1216800"/>
      </dsp:txXfrm>
    </dsp:sp>
    <dsp:sp modelId="{4C01B719-0BCB-41DA-A3B8-05ADD1EE2E33}">
      <dsp:nvSpPr>
        <dsp:cNvPr id="0" name=""/>
        <dsp:cNvSpPr/>
      </dsp:nvSpPr>
      <dsp:spPr>
        <a:xfrm>
          <a:off x="0" y="1787101"/>
          <a:ext cx="792088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tr-TR" sz="2400" kern="1200" dirty="0" smtClean="0"/>
            <a:t>konuşmada yer alan organların şekillendirilememesinden kaynaklanmaktadır</a:t>
          </a:r>
          <a:r>
            <a:rPr lang="tr-TR" sz="3000" kern="1200" dirty="0" smtClean="0"/>
            <a:t>. </a:t>
          </a:r>
          <a:endParaRPr lang="tr-TR" sz="3000" kern="1200" dirty="0"/>
        </a:p>
      </dsp:txBody>
      <dsp:txXfrm>
        <a:off x="0" y="1787101"/>
        <a:ext cx="7920880" cy="1076400"/>
      </dsp:txXfrm>
    </dsp:sp>
    <dsp:sp modelId="{B9DCEAFD-2A27-4AD9-BC21-A99A15C60A07}">
      <dsp:nvSpPr>
        <dsp:cNvPr id="0" name=""/>
        <dsp:cNvSpPr/>
      </dsp:nvSpPr>
      <dsp:spPr>
        <a:xfrm>
          <a:off x="0" y="2863501"/>
          <a:ext cx="7920880" cy="1216800"/>
        </a:xfrm>
        <a:prstGeom prst="roundRect">
          <a:avLst/>
        </a:prstGeom>
        <a:solidFill>
          <a:schemeClr val="accent4">
            <a:shade val="80000"/>
            <a:hueOff val="391148"/>
            <a:satOff val="-54813"/>
            <a:lumOff val="368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b="1" kern="1200" dirty="0" smtClean="0"/>
            <a:t>Fonolojik bozukluklar bir dil bozukluğudur. </a:t>
          </a:r>
          <a:endParaRPr lang="tr-TR" sz="2800" kern="1200" dirty="0"/>
        </a:p>
      </dsp:txBody>
      <dsp:txXfrm>
        <a:off x="0" y="2863501"/>
        <a:ext cx="7920880" cy="1216800"/>
      </dsp:txXfrm>
    </dsp:sp>
    <dsp:sp modelId="{2DA97B1B-4183-4A70-A7EB-3D576F4CEDE3}">
      <dsp:nvSpPr>
        <dsp:cNvPr id="0" name=""/>
        <dsp:cNvSpPr/>
      </dsp:nvSpPr>
      <dsp:spPr>
        <a:xfrm>
          <a:off x="0" y="4080301"/>
          <a:ext cx="7920880" cy="111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tr-TR" sz="2400" kern="1200" dirty="0" smtClean="0"/>
            <a:t>Fonolojik bozukluk ise, fonemlerin o dile ait kurallara uygun dizilememesi </a:t>
          </a:r>
          <a:r>
            <a:rPr lang="tr-TR" sz="2400" kern="1200" dirty="0" err="1" smtClean="0"/>
            <a:t>durumudur.Çocuk</a:t>
          </a:r>
          <a:r>
            <a:rPr lang="tr-TR" sz="2400" kern="1200" dirty="0" smtClean="0"/>
            <a:t> konuşma seslerini organize etmekte güçlük çekmektedirler.  </a:t>
          </a:r>
          <a:endParaRPr lang="tr-TR" sz="2400" kern="1200" dirty="0"/>
        </a:p>
      </dsp:txBody>
      <dsp:txXfrm>
        <a:off x="0" y="4080301"/>
        <a:ext cx="7920880" cy="11100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FB6B5-B693-4717-A9E3-AD9C1E5A2DF3}" type="datetimeFigureOut">
              <a:rPr lang="tr-TR" smtClean="0"/>
              <a:pPr/>
              <a:t>5.03.2018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6ED3F-2B2D-4D87-9DC6-B1833D01ACA4}" type="slidenum">
              <a:rPr lang="tr-TR" smtClean="0"/>
              <a:pPr/>
              <a:t>‹#›</a:t>
            </a:fld>
            <a:endParaRPr lang="tr-TR"/>
          </a:p>
        </p:txBody>
      </p:sp>
    </p:spTree>
    <p:extLst>
      <p:ext uri="{BB962C8B-B14F-4D97-AF65-F5344CB8AC3E}">
        <p14:creationId xmlns="" xmlns:p14="http://schemas.microsoft.com/office/powerpoint/2010/main" val="283392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Sözel ve sözel olmayan iletişim becerilerinde gecikmenin erken belirtileri </a:t>
            </a:r>
            <a:endParaRPr lang="tr-TR" dirty="0"/>
          </a:p>
        </p:txBody>
      </p:sp>
      <p:sp>
        <p:nvSpPr>
          <p:cNvPr id="4" name="Slayt Numarası Yer Tutucusu 3"/>
          <p:cNvSpPr>
            <a:spLocks noGrp="1"/>
          </p:cNvSpPr>
          <p:nvPr>
            <p:ph type="sldNum" sz="quarter" idx="10"/>
          </p:nvPr>
        </p:nvSpPr>
        <p:spPr/>
        <p:txBody>
          <a:bodyPr/>
          <a:lstStyle/>
          <a:p>
            <a:fld id="{BE36ED3F-2B2D-4D87-9DC6-B1833D01ACA4}" type="slidenum">
              <a:rPr lang="tr-TR" smtClean="0"/>
              <a:pPr/>
              <a:t>19</a:t>
            </a:fld>
            <a:endParaRPr lang="tr-TR"/>
          </a:p>
        </p:txBody>
      </p:sp>
    </p:spTree>
    <p:extLst>
      <p:ext uri="{BB962C8B-B14F-4D97-AF65-F5344CB8AC3E}">
        <p14:creationId xmlns="" xmlns:p14="http://schemas.microsoft.com/office/powerpoint/2010/main" val="1924186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23720DD-5B6D-40BF-8493-A6B52D484E6B}" type="datetimeFigureOut">
              <a:rPr lang="tr-TR" smtClean="0"/>
              <a:pPr/>
              <a:t>5.03.2018</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pPr/>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pPr/>
              <a:t>5.03.2018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5.03.2018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5.03.2018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5.03.2018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5.03.2018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5.03.2018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pPr/>
              <a:t>5.03.2018</a:t>
            </a:fld>
            <a:endParaRPr lang="tr-T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sz="4000" dirty="0" smtClean="0"/>
              <a:t>ÖZEL EĞİTİM VE REHBERLİK HİZMETLERİ GENEL MÜDÜRLÜĞÜ</a:t>
            </a:r>
            <a:endParaRPr lang="tr-TR" sz="4000" dirty="0"/>
          </a:p>
        </p:txBody>
      </p:sp>
      <p:sp>
        <p:nvSpPr>
          <p:cNvPr id="3" name="Alt Başlık 2"/>
          <p:cNvSpPr>
            <a:spLocks noGrp="1"/>
          </p:cNvSpPr>
          <p:nvPr>
            <p:ph type="subTitle" idx="1"/>
          </p:nvPr>
        </p:nvSpPr>
        <p:spPr/>
        <p:txBody>
          <a:bodyPr>
            <a:normAutofit/>
          </a:bodyPr>
          <a:lstStyle/>
          <a:p>
            <a:r>
              <a:rPr lang="tr-TR" sz="3200" dirty="0" smtClean="0"/>
              <a:t>Bozüyük Rehberlik ve Araştırma Merkezi</a:t>
            </a:r>
            <a:endParaRPr lang="tr-TR" sz="3200" dirty="0"/>
          </a:p>
        </p:txBody>
      </p:sp>
    </p:spTree>
    <p:extLst>
      <p:ext uri="{BB962C8B-B14F-4D97-AF65-F5344CB8AC3E}">
        <p14:creationId xmlns="" xmlns:p14="http://schemas.microsoft.com/office/powerpoint/2010/main" val="859813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92696"/>
            <a:ext cx="8136904" cy="5262979"/>
          </a:xfrm>
          <a:prstGeom prst="rect">
            <a:avLst/>
          </a:prstGeom>
        </p:spPr>
        <p:txBody>
          <a:bodyPr wrap="square">
            <a:spAutoFit/>
          </a:bodyPr>
          <a:lstStyle/>
          <a:p>
            <a:r>
              <a:rPr lang="tr-TR" sz="2400" dirty="0"/>
              <a:t>Dil üç temel yapıdan oluşmaktadır. Dilin yapısı, içeriği ve kullanımı iç içe olan, birbirinden etkilenen kavramlardır</a:t>
            </a:r>
            <a:r>
              <a:rPr lang="tr-TR" sz="2400" dirty="0" smtClean="0"/>
              <a:t>:</a:t>
            </a:r>
          </a:p>
          <a:p>
            <a:endParaRPr lang="tr-TR" sz="2400" dirty="0" smtClean="0"/>
          </a:p>
          <a:p>
            <a:pPr marL="342900" indent="-342900">
              <a:buFont typeface="Wingdings" panose="05000000000000000000" pitchFamily="2" charset="2"/>
              <a:buChar char="v"/>
            </a:pPr>
            <a:r>
              <a:rPr lang="tr-TR" sz="2400" i="1" dirty="0" smtClean="0">
                <a:solidFill>
                  <a:srgbClr val="C00000"/>
                </a:solidFill>
              </a:rPr>
              <a:t>Yapı</a:t>
            </a:r>
            <a:r>
              <a:rPr lang="tr-TR" sz="2400" i="1" dirty="0" smtClean="0"/>
              <a:t>; </a:t>
            </a:r>
            <a:r>
              <a:rPr lang="tr-TR" sz="2400" dirty="0"/>
              <a:t>sentaks (sözdizimi), morfoloji (biçimbilgisi) ve fonoloji (sesbilgisi) bileşenleri içermektedir. </a:t>
            </a:r>
            <a:endParaRPr lang="tr-TR" sz="2400" dirty="0" smtClean="0"/>
          </a:p>
          <a:p>
            <a:pPr marL="342900" indent="-342900">
              <a:buFont typeface="Wingdings" panose="05000000000000000000" pitchFamily="2" charset="2"/>
              <a:buChar char="v"/>
            </a:pPr>
            <a:r>
              <a:rPr lang="tr-TR" sz="2400" i="1" dirty="0" smtClean="0">
                <a:solidFill>
                  <a:srgbClr val="C00000"/>
                </a:solidFill>
              </a:rPr>
              <a:t>İçerik</a:t>
            </a:r>
            <a:r>
              <a:rPr lang="tr-TR" sz="2400" i="1" dirty="0" smtClean="0"/>
              <a:t>; </a:t>
            </a:r>
            <a:r>
              <a:rPr lang="tr-TR" sz="2400" dirty="0"/>
              <a:t>anlam bilgisi bileşenine dayanır</a:t>
            </a:r>
            <a:r>
              <a:rPr lang="tr-TR" sz="2400" dirty="0" smtClean="0"/>
              <a:t>. </a:t>
            </a:r>
            <a:r>
              <a:rPr lang="tr-TR" sz="2400" dirty="0"/>
              <a:t>Öbek ve tümceler arası bağlantıların kurulması, yorumlanması, dünya bilgimize dayanan düşünceler, deneyimler, kavramlar, bunlar arasındaki bağlantılar içeriği oluşturmaktadır. </a:t>
            </a:r>
            <a:endParaRPr lang="tr-TR" sz="2400" dirty="0" smtClean="0"/>
          </a:p>
          <a:p>
            <a:pPr marL="342900" indent="-342900">
              <a:buFont typeface="Wingdings" panose="05000000000000000000" pitchFamily="2" charset="2"/>
              <a:buChar char="v"/>
            </a:pPr>
            <a:r>
              <a:rPr lang="tr-TR" sz="2400" i="1" dirty="0" smtClean="0">
                <a:solidFill>
                  <a:srgbClr val="C00000"/>
                </a:solidFill>
              </a:rPr>
              <a:t>Kullanım</a:t>
            </a:r>
            <a:r>
              <a:rPr lang="tr-TR" sz="2400" i="1" dirty="0" smtClean="0"/>
              <a:t>; </a:t>
            </a:r>
            <a:r>
              <a:rPr lang="tr-TR" sz="2400" dirty="0"/>
              <a:t>pragmatik (kullanım bilgisi) bileşene </a:t>
            </a:r>
            <a:r>
              <a:rPr lang="tr-TR" sz="2400" dirty="0" smtClean="0"/>
              <a:t>dayanır.</a:t>
            </a:r>
            <a:r>
              <a:rPr lang="tr-TR" sz="2400" dirty="0"/>
              <a:t> </a:t>
            </a:r>
            <a:r>
              <a:rPr lang="tr-TR" sz="2400" dirty="0" smtClean="0"/>
              <a:t>Konuşmayı </a:t>
            </a:r>
            <a:r>
              <a:rPr lang="tr-TR" sz="2400" dirty="0"/>
              <a:t>başlatma, etkin olarak sürdürme ve doğru bağlantılar kurarak bir bütün olarak sunma becerileri de dilin iletişimsel yönü olan pragmatik işlevleridir. </a:t>
            </a:r>
            <a:endParaRPr lang="tr-TR" sz="2400" dirty="0" smtClean="0"/>
          </a:p>
        </p:txBody>
      </p:sp>
    </p:spTree>
    <p:extLst>
      <p:ext uri="{BB962C8B-B14F-4D97-AF65-F5344CB8AC3E}">
        <p14:creationId xmlns="" xmlns:p14="http://schemas.microsoft.com/office/powerpoint/2010/main" val="3042480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pPr lvl="1" algn="ctr" rtl="0">
              <a:spcBef>
                <a:spcPct val="0"/>
              </a:spcBef>
            </a:pPr>
            <a:r>
              <a:rPr lang="tr-TR" sz="2400" b="1" dirty="0">
                <a:solidFill>
                  <a:srgbClr val="FF0000"/>
                </a:solidFill>
              </a:rPr>
              <a:t>DİL VE KONUŞMA GÜÇLÜĞÜ OLAN BİREYLERİN GENEL ÖZELLİKLERİ</a:t>
            </a:r>
            <a:r>
              <a:rPr lang="tr-TR" sz="2400" dirty="0">
                <a:solidFill>
                  <a:srgbClr val="FF0000"/>
                </a:solidFill>
              </a:rPr>
              <a:t/>
            </a:r>
            <a:br>
              <a:rPr lang="tr-TR" sz="2400" dirty="0">
                <a:solidFill>
                  <a:srgbClr val="FF0000"/>
                </a:solidFill>
              </a:rPr>
            </a:br>
            <a:endParaRPr lang="tr-TR" sz="2400" dirty="0">
              <a:solidFill>
                <a:srgbClr val="FF0000"/>
              </a:solidFill>
            </a:endParaRPr>
          </a:p>
        </p:txBody>
      </p:sp>
      <p:sp>
        <p:nvSpPr>
          <p:cNvPr id="4" name="Dikdörtgen 3"/>
          <p:cNvSpPr/>
          <p:nvPr/>
        </p:nvSpPr>
        <p:spPr>
          <a:xfrm>
            <a:off x="755576" y="2132112"/>
            <a:ext cx="7776864" cy="2677656"/>
          </a:xfrm>
          <a:prstGeom prst="rect">
            <a:avLst/>
          </a:prstGeom>
        </p:spPr>
        <p:txBody>
          <a:bodyPr wrap="square">
            <a:spAutoFit/>
          </a:bodyPr>
          <a:lstStyle/>
          <a:p>
            <a:pPr marL="342900" indent="-342900">
              <a:buFont typeface="+mj-lt"/>
              <a:buAutoNum type="arabicPeriod" startAt="2"/>
            </a:pPr>
            <a:r>
              <a:rPr lang="tr-TR" sz="2400" b="1" dirty="0" smtClean="0">
                <a:solidFill>
                  <a:srgbClr val="0070C0"/>
                </a:solidFill>
              </a:rPr>
              <a:t> JEST-MİMİK GELİŞİMİ</a:t>
            </a:r>
          </a:p>
          <a:p>
            <a:endParaRPr lang="tr-TR" sz="2400" b="1" dirty="0" smtClean="0">
              <a:solidFill>
                <a:srgbClr val="0070C0"/>
              </a:solidFill>
            </a:endParaRPr>
          </a:p>
          <a:p>
            <a:r>
              <a:rPr lang="tr-TR" sz="2400" dirty="0"/>
              <a:t>Bebeklerin 9-16 ay arasındaki jest- mimik gelişimi, 2 yıl sonra ortaya çıkacak olan dil gelişimini </a:t>
            </a:r>
            <a:r>
              <a:rPr lang="tr-TR" sz="2400" dirty="0" err="1"/>
              <a:t>yordayabilmektedir</a:t>
            </a:r>
            <a:r>
              <a:rPr lang="tr-TR" sz="2400" dirty="0" smtClean="0"/>
              <a:t>.</a:t>
            </a:r>
          </a:p>
          <a:p>
            <a:endParaRPr lang="tr-TR" sz="2400" b="1" dirty="0">
              <a:solidFill>
                <a:srgbClr val="0070C0"/>
              </a:solidFill>
            </a:endParaRPr>
          </a:p>
          <a:p>
            <a:endParaRPr lang="tr-TR" sz="2400" b="1" dirty="0">
              <a:solidFill>
                <a:srgbClr val="0070C0"/>
              </a:solidFill>
            </a:endParaRPr>
          </a:p>
        </p:txBody>
      </p:sp>
    </p:spTree>
    <p:extLst>
      <p:ext uri="{BB962C8B-B14F-4D97-AF65-F5344CB8AC3E}">
        <p14:creationId xmlns="" xmlns:p14="http://schemas.microsoft.com/office/powerpoint/2010/main" val="2856570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59632" y="1340768"/>
            <a:ext cx="6552728" cy="4154984"/>
          </a:xfrm>
          <a:prstGeom prst="rect">
            <a:avLst/>
          </a:prstGeom>
        </p:spPr>
        <p:txBody>
          <a:bodyPr wrap="square">
            <a:spAutoFit/>
          </a:bodyPr>
          <a:lstStyle/>
          <a:p>
            <a:pPr marL="285750" indent="-285750">
              <a:buFont typeface="Wingdings" panose="05000000000000000000" pitchFamily="2" charset="2"/>
              <a:buChar char="ü"/>
            </a:pPr>
            <a:r>
              <a:rPr lang="en-US" sz="2400" dirty="0">
                <a:solidFill>
                  <a:srgbClr val="7030A0"/>
                </a:solidFill>
              </a:rPr>
              <a:t>9</a:t>
            </a:r>
            <a:r>
              <a:rPr lang="tr-TR" sz="2400" dirty="0">
                <a:solidFill>
                  <a:srgbClr val="7030A0"/>
                </a:solidFill>
              </a:rPr>
              <a:t>. Ay</a:t>
            </a:r>
            <a:r>
              <a:rPr lang="en-US" sz="2400" dirty="0"/>
              <a:t>: </a:t>
            </a:r>
            <a:r>
              <a:rPr lang="tr-TR" sz="2400" dirty="0"/>
              <a:t>Verme</a:t>
            </a:r>
            <a:r>
              <a:rPr lang="en-US" sz="2400" dirty="0"/>
              <a:t>, </a:t>
            </a:r>
            <a:r>
              <a:rPr lang="tr-TR" sz="2400" dirty="0"/>
              <a:t>Kafa Sallama  </a:t>
            </a:r>
          </a:p>
          <a:p>
            <a:pPr marL="285750" indent="-285750">
              <a:buFont typeface="Wingdings" panose="05000000000000000000" pitchFamily="2" charset="2"/>
              <a:buChar char="ü"/>
            </a:pPr>
            <a:r>
              <a:rPr lang="en-US" sz="2400" dirty="0">
                <a:solidFill>
                  <a:srgbClr val="7030A0"/>
                </a:solidFill>
              </a:rPr>
              <a:t>10</a:t>
            </a:r>
            <a:r>
              <a:rPr lang="tr-TR" sz="2400" dirty="0">
                <a:solidFill>
                  <a:srgbClr val="7030A0"/>
                </a:solidFill>
              </a:rPr>
              <a:t>. Ay</a:t>
            </a:r>
            <a:r>
              <a:rPr lang="en-US" sz="2400" dirty="0"/>
              <a:t>: </a:t>
            </a:r>
            <a:r>
              <a:rPr lang="tr-TR" sz="2400" dirty="0"/>
              <a:t>Uzanma, Kollarını Kaldırma </a:t>
            </a:r>
          </a:p>
          <a:p>
            <a:pPr marL="285750" indent="-285750">
              <a:buFont typeface="Wingdings" panose="05000000000000000000" pitchFamily="2" charset="2"/>
              <a:buChar char="ü"/>
            </a:pPr>
            <a:r>
              <a:rPr lang="en-US" sz="2400" dirty="0">
                <a:solidFill>
                  <a:srgbClr val="7030A0"/>
                </a:solidFill>
              </a:rPr>
              <a:t>11</a:t>
            </a:r>
            <a:r>
              <a:rPr lang="tr-TR" sz="2400" dirty="0">
                <a:solidFill>
                  <a:srgbClr val="7030A0"/>
                </a:solidFill>
              </a:rPr>
              <a:t>. Ay</a:t>
            </a:r>
            <a:r>
              <a:rPr lang="en-US" sz="2400" dirty="0"/>
              <a:t>: </a:t>
            </a:r>
            <a:r>
              <a:rPr lang="tr-TR" sz="2400" dirty="0"/>
              <a:t>Gösterme, El Sallama </a:t>
            </a:r>
          </a:p>
          <a:p>
            <a:pPr marL="285750" indent="-285750">
              <a:buFont typeface="Wingdings" panose="05000000000000000000" pitchFamily="2" charset="2"/>
              <a:buChar char="ü"/>
            </a:pPr>
            <a:r>
              <a:rPr lang="en-US" sz="2400" dirty="0">
                <a:solidFill>
                  <a:srgbClr val="7030A0"/>
                </a:solidFill>
              </a:rPr>
              <a:t>12</a:t>
            </a:r>
            <a:r>
              <a:rPr lang="tr-TR" sz="2400" dirty="0">
                <a:solidFill>
                  <a:srgbClr val="7030A0"/>
                </a:solidFill>
              </a:rPr>
              <a:t>. Ay</a:t>
            </a:r>
            <a:r>
              <a:rPr lang="en-US" sz="2400" dirty="0"/>
              <a:t>: </a:t>
            </a:r>
            <a:r>
              <a:rPr lang="tr-TR" sz="2400" dirty="0"/>
              <a:t>Eller Açık Pozisyonda</a:t>
            </a:r>
            <a:r>
              <a:rPr lang="en-US" sz="2400" dirty="0"/>
              <a:t>, </a:t>
            </a:r>
            <a:r>
              <a:rPr lang="tr-TR" sz="2400" dirty="0"/>
              <a:t>İşaret Etme</a:t>
            </a:r>
            <a:r>
              <a:rPr lang="en-US" sz="2400" dirty="0"/>
              <a:t>, </a:t>
            </a:r>
            <a:r>
              <a:rPr lang="tr-TR" sz="2400" dirty="0"/>
              <a:t>Hafifçe Vurma</a:t>
            </a:r>
          </a:p>
          <a:p>
            <a:pPr marL="285750" indent="-285750">
              <a:buFont typeface="Wingdings" panose="05000000000000000000" pitchFamily="2" charset="2"/>
              <a:buChar char="ü"/>
            </a:pPr>
            <a:r>
              <a:rPr lang="en-US" sz="2400" dirty="0">
                <a:solidFill>
                  <a:srgbClr val="7030A0"/>
                </a:solidFill>
              </a:rPr>
              <a:t>13</a:t>
            </a:r>
            <a:r>
              <a:rPr lang="tr-TR" sz="2400" dirty="0">
                <a:solidFill>
                  <a:srgbClr val="7030A0"/>
                </a:solidFill>
              </a:rPr>
              <a:t>. Ay</a:t>
            </a:r>
            <a:r>
              <a:rPr lang="tr-TR" sz="2400" dirty="0"/>
              <a:t>:  Alkış</a:t>
            </a:r>
            <a:r>
              <a:rPr lang="en-US" sz="2400" dirty="0"/>
              <a:t>, </a:t>
            </a:r>
            <a:r>
              <a:rPr lang="tr-TR" sz="2400" dirty="0"/>
              <a:t>Öpücük Verme </a:t>
            </a:r>
            <a:endParaRPr lang="tr-TR" sz="2400" dirty="0" smtClean="0"/>
          </a:p>
          <a:p>
            <a:pPr marL="285750" indent="-285750">
              <a:buFont typeface="Wingdings" panose="05000000000000000000" pitchFamily="2" charset="2"/>
              <a:buChar char="ü"/>
            </a:pPr>
            <a:r>
              <a:rPr lang="en-US" sz="2400" dirty="0">
                <a:solidFill>
                  <a:srgbClr val="7030A0"/>
                </a:solidFill>
              </a:rPr>
              <a:t>14</a:t>
            </a:r>
            <a:r>
              <a:rPr lang="tr-TR" sz="2400" dirty="0">
                <a:solidFill>
                  <a:srgbClr val="7030A0"/>
                </a:solidFill>
              </a:rPr>
              <a:t>. Ay</a:t>
            </a:r>
            <a:r>
              <a:rPr lang="en-US" sz="2400" dirty="0"/>
              <a:t>: </a:t>
            </a:r>
            <a:r>
              <a:rPr lang="tr-TR" sz="2400" dirty="0"/>
              <a:t>İşaret Parmağı İle </a:t>
            </a:r>
            <a:r>
              <a:rPr lang="tr-TR" sz="2400" dirty="0" smtClean="0"/>
              <a:t>Gösterme</a:t>
            </a:r>
          </a:p>
          <a:p>
            <a:pPr marL="285750" indent="-285750">
              <a:buFont typeface="Wingdings" panose="05000000000000000000" pitchFamily="2" charset="2"/>
              <a:buChar char="ü"/>
            </a:pPr>
            <a:r>
              <a:rPr lang="en-US" sz="2400" dirty="0">
                <a:solidFill>
                  <a:srgbClr val="7030A0"/>
                </a:solidFill>
              </a:rPr>
              <a:t>15</a:t>
            </a:r>
            <a:r>
              <a:rPr lang="tr-TR" sz="2400" dirty="0">
                <a:solidFill>
                  <a:srgbClr val="7030A0"/>
                </a:solidFill>
              </a:rPr>
              <a:t>. Ay</a:t>
            </a:r>
            <a:r>
              <a:rPr lang="en-US" sz="2400" dirty="0"/>
              <a:t>: </a:t>
            </a:r>
            <a:r>
              <a:rPr lang="tr-TR" sz="2400" dirty="0"/>
              <a:t>Başını Sallama</a:t>
            </a:r>
            <a:r>
              <a:rPr lang="en-US" sz="2400" dirty="0"/>
              <a:t>, </a:t>
            </a:r>
            <a:r>
              <a:rPr lang="tr-TR" sz="2400" dirty="0"/>
              <a:t>Kabul İşareti</a:t>
            </a:r>
            <a:r>
              <a:rPr lang="en-US" sz="2400" dirty="0"/>
              <a:t>, </a:t>
            </a:r>
            <a:r>
              <a:rPr lang="tr-TR" sz="2400" dirty="0"/>
              <a:t>El İle Uzanma </a:t>
            </a:r>
            <a:endParaRPr lang="tr-TR" sz="2400" dirty="0" smtClean="0"/>
          </a:p>
          <a:p>
            <a:pPr marL="285750" indent="-285750">
              <a:buFont typeface="Wingdings" panose="05000000000000000000" pitchFamily="2" charset="2"/>
              <a:buChar char="ü"/>
            </a:pPr>
            <a:r>
              <a:rPr lang="en-US" sz="2400" dirty="0">
                <a:solidFill>
                  <a:srgbClr val="7030A0"/>
                </a:solidFill>
              </a:rPr>
              <a:t>16</a:t>
            </a:r>
            <a:r>
              <a:rPr lang="tr-TR" sz="2400" dirty="0">
                <a:solidFill>
                  <a:srgbClr val="7030A0"/>
                </a:solidFill>
              </a:rPr>
              <a:t>. Ay</a:t>
            </a:r>
            <a:r>
              <a:rPr lang="en-US" sz="2400" dirty="0"/>
              <a:t>: </a:t>
            </a:r>
            <a:r>
              <a:rPr lang="tr-TR" sz="2400" dirty="0"/>
              <a:t>Sembolik Diğer Jestler </a:t>
            </a:r>
          </a:p>
          <a:p>
            <a:pPr marL="285750" indent="-285750">
              <a:buFont typeface="Wingdings" panose="05000000000000000000" pitchFamily="2" charset="2"/>
              <a:buChar char="ü"/>
            </a:pPr>
            <a:endParaRPr lang="tr-TR" sz="2400" dirty="0"/>
          </a:p>
        </p:txBody>
      </p:sp>
    </p:spTree>
    <p:extLst>
      <p:ext uri="{BB962C8B-B14F-4D97-AF65-F5344CB8AC3E}">
        <p14:creationId xmlns="" xmlns:p14="http://schemas.microsoft.com/office/powerpoint/2010/main" val="293666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692696"/>
            <a:ext cx="7756263" cy="1054250"/>
          </a:xfrm>
        </p:spPr>
        <p:txBody>
          <a:bodyPr/>
          <a:lstStyle/>
          <a:p>
            <a:pPr lvl="1" algn="ctr" rtl="0">
              <a:spcBef>
                <a:spcPct val="0"/>
              </a:spcBef>
            </a:pPr>
            <a:r>
              <a:rPr lang="tr-TR" sz="2400" b="1" dirty="0">
                <a:solidFill>
                  <a:srgbClr val="FF0000"/>
                </a:solidFill>
              </a:rPr>
              <a:t>YASAL DÜZENLEMELER VE EĞİTİM HAKKI</a:t>
            </a:r>
            <a:r>
              <a:rPr lang="tr-TR" sz="2400" dirty="0">
                <a:solidFill>
                  <a:srgbClr val="FF0000"/>
                </a:solidFill>
              </a:rPr>
              <a:t/>
            </a:r>
            <a:br>
              <a:rPr lang="tr-TR" sz="2400" dirty="0">
                <a:solidFill>
                  <a:srgbClr val="FF0000"/>
                </a:solidFill>
              </a:rPr>
            </a:br>
            <a:endParaRPr lang="tr-TR" sz="2400" dirty="0">
              <a:solidFill>
                <a:srgbClr val="FF0000"/>
              </a:solidFill>
            </a:endParaRPr>
          </a:p>
        </p:txBody>
      </p:sp>
      <p:sp>
        <p:nvSpPr>
          <p:cNvPr id="3" name="Dikdörtgen 2"/>
          <p:cNvSpPr/>
          <p:nvPr/>
        </p:nvSpPr>
        <p:spPr>
          <a:xfrm>
            <a:off x="971600" y="2074176"/>
            <a:ext cx="7416824" cy="3170099"/>
          </a:xfrm>
          <a:prstGeom prst="rect">
            <a:avLst/>
          </a:prstGeom>
        </p:spPr>
        <p:txBody>
          <a:bodyPr wrap="square">
            <a:spAutoFit/>
          </a:bodyPr>
          <a:lstStyle/>
          <a:p>
            <a:pPr algn="just"/>
            <a:r>
              <a:rPr lang="tr-TR" sz="2000" dirty="0"/>
              <a:t>Sadece Dil ve Konuşma Güçlüğü konusunda oluşturulmuş yasal düzenlemeler bulunmamaktadır. </a:t>
            </a:r>
            <a:endParaRPr lang="tr-TR" sz="2000" dirty="0" smtClean="0"/>
          </a:p>
          <a:p>
            <a:pPr algn="just"/>
            <a:r>
              <a:rPr lang="tr-TR" sz="2000" dirty="0" smtClean="0"/>
              <a:t>Fakat </a:t>
            </a:r>
            <a:r>
              <a:rPr lang="tr-TR" sz="2000" dirty="0"/>
              <a:t>Anayasamızın 42. maddesinde yer alan “Kimse, eğitim ve öğrenim hakkından yoksun bırakılamaz.” ifadesi ile 10. maddesinde yer alan “Çocuklar, yaşlılar, özürlüler, harp ve vazife şehitlerinin dul ve yetimleri ile malul ve gaziler için alınacak tedbirler eşitlik ilkesine aykırı sayılmaz.” ifadeleri dil ve konuşma güçlüğü olan öğrenciler dahil tüm özel </a:t>
            </a:r>
            <a:r>
              <a:rPr lang="tr-TR" sz="2000" dirty="0" err="1"/>
              <a:t>gereksinimli</a:t>
            </a:r>
            <a:r>
              <a:rPr lang="tr-TR" sz="2000" dirty="0"/>
              <a:t> öğrenciler için uygun eğitim sağlanması gerekliliği vurgulamaktadır. </a:t>
            </a:r>
          </a:p>
        </p:txBody>
      </p:sp>
    </p:spTree>
    <p:extLst>
      <p:ext uri="{BB962C8B-B14F-4D97-AF65-F5344CB8AC3E}">
        <p14:creationId xmlns="" xmlns:p14="http://schemas.microsoft.com/office/powerpoint/2010/main" val="1173704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55576" y="2420888"/>
            <a:ext cx="7776864" cy="3416320"/>
          </a:xfrm>
          <a:prstGeom prst="rect">
            <a:avLst/>
          </a:prstGeom>
        </p:spPr>
        <p:txBody>
          <a:bodyPr wrap="square">
            <a:spAutoFit/>
          </a:bodyPr>
          <a:lstStyle/>
          <a:p>
            <a:pPr algn="just"/>
            <a:r>
              <a:rPr lang="tr-TR" dirty="0"/>
              <a:t>Ayrıca 573 sayılı Özel Eğitim Hakkında Kanun  </a:t>
            </a:r>
            <a:r>
              <a:rPr lang="tr-TR" dirty="0" smtClean="0"/>
              <a:t>Hükmünde </a:t>
            </a:r>
            <a:r>
              <a:rPr lang="tr-TR" dirty="0"/>
              <a:t>Kararname’nin 12. maddesinde yer alan “Özel eğitim gerektiren bireylerin eğitimleri hazırlanan bireysel eğitim planları doğrultusunda akranları ile birlikte her tür ve kademedeki okul ve kurumlarda uygun yöntem ve teknikler kullanılarak sürdürülür.” ifadesi ile Özel Eğitim Hizmetleri Yönetmeliği’nde özel eğitimin temel ilkeleri arasında yer alan “Özel eğitime ihtiyacı olan bireylerin,  eğitim performansları dikkate alınarak,  amaç, içerik ve öğretim süreçlerinde ve değerlendirmede uyarlamalar yapılarak, akranları ile birlikte eğitilmelerine öncelik verilir.” ifadesi dil ve konuşma güçlüğü olan öğrenciler dahil özel </a:t>
            </a:r>
            <a:r>
              <a:rPr lang="tr-TR" dirty="0" err="1"/>
              <a:t>gereksinimli</a:t>
            </a:r>
            <a:r>
              <a:rPr lang="tr-TR" dirty="0"/>
              <a:t> öğrencilerin normal gelişim gösteren öğrencilerle birlikte eğitim almaları gerekliliğini ifade etmektedir.</a:t>
            </a:r>
          </a:p>
        </p:txBody>
      </p:sp>
      <p:sp>
        <p:nvSpPr>
          <p:cNvPr id="4" name="Başlık 1"/>
          <p:cNvSpPr>
            <a:spLocks noGrp="1"/>
          </p:cNvSpPr>
          <p:nvPr>
            <p:ph type="title"/>
          </p:nvPr>
        </p:nvSpPr>
        <p:spPr/>
        <p:txBody>
          <a:bodyPr/>
          <a:lstStyle/>
          <a:p>
            <a:pPr lvl="1" algn="ctr" rtl="0">
              <a:spcBef>
                <a:spcPct val="0"/>
              </a:spcBef>
            </a:pPr>
            <a:r>
              <a:rPr lang="tr-TR" sz="2400" b="1" dirty="0">
                <a:solidFill>
                  <a:srgbClr val="FF0000"/>
                </a:solidFill>
              </a:rPr>
              <a:t>YASAL DÜZENLEMELER VE EĞİTİM HAKKI</a:t>
            </a:r>
            <a:r>
              <a:rPr lang="tr-TR" sz="2400" dirty="0">
                <a:solidFill>
                  <a:srgbClr val="FF0000"/>
                </a:solidFill>
              </a:rPr>
              <a:t/>
            </a:r>
            <a:br>
              <a:rPr lang="tr-TR" sz="2400" dirty="0">
                <a:solidFill>
                  <a:srgbClr val="FF0000"/>
                </a:solidFill>
              </a:rPr>
            </a:br>
            <a:endParaRPr lang="tr-TR" sz="2400" dirty="0">
              <a:solidFill>
                <a:srgbClr val="FF0000"/>
              </a:solidFill>
            </a:endParaRPr>
          </a:p>
        </p:txBody>
      </p:sp>
    </p:spTree>
    <p:extLst>
      <p:ext uri="{BB962C8B-B14F-4D97-AF65-F5344CB8AC3E}">
        <p14:creationId xmlns="" xmlns:p14="http://schemas.microsoft.com/office/powerpoint/2010/main" val="2709668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27584" y="2204864"/>
            <a:ext cx="7632848" cy="3970318"/>
          </a:xfrm>
          <a:prstGeom prst="rect">
            <a:avLst/>
          </a:prstGeom>
        </p:spPr>
        <p:txBody>
          <a:bodyPr wrap="square">
            <a:spAutoFit/>
          </a:bodyPr>
          <a:lstStyle/>
          <a:p>
            <a:pPr algn="just"/>
            <a:r>
              <a:rPr lang="tr-TR" dirty="0" err="1"/>
              <a:t>MEB’nin</a:t>
            </a:r>
            <a:r>
              <a:rPr lang="tr-TR" dirty="0"/>
              <a:t> 2006 yılında çıkarmış olduğu Özel Eğitim Hizmetleri Yönetmeliği’nde dil ve konuşma güçlüğü olan birey, “Dili kullanma, konuşmayı edinme ve iletişimdeki güçlük nedeniyle özel eğitim ve destek eğitim hizmetine ihtiyacı olan birey,” olarak ifade edilmektedir</a:t>
            </a:r>
            <a:r>
              <a:rPr lang="tr-TR" dirty="0" smtClean="0"/>
              <a:t>.”</a:t>
            </a:r>
          </a:p>
          <a:p>
            <a:pPr algn="just"/>
            <a:r>
              <a:rPr lang="tr-TR" dirty="0"/>
              <a:t>MEB Özel Öğretim Kurumları Genel Müdürlüğü ve Özel Eğitim ve Rehberlik Hizmetleri Genel Müdürlüğü tarafından 2008 yılında ‘Dil ve Konuşma Güçlüğü Destek Eğitim Programı’ hazırlanmış ve bu program Talim ve Terbiye Kurulu Başkanlığı tarafından 2009 yılından itibaren özel eğitim ve rehabilitasyon merkezlerinde kullanılmak üzere onaylanmıştır. Program, doğuştan veya sonradan herhangi bir nedenle dil ve konuşma becerileri ve günlük yaşam aktiviteleri olumsuz etkilenmiş her yaştaki bireyin genel ve gelişimsel özellikleri dikkate alınarak hazırlanmış olup beş modülden oluşmaktadır.</a:t>
            </a:r>
          </a:p>
          <a:p>
            <a:endParaRPr lang="tr-TR" dirty="0"/>
          </a:p>
        </p:txBody>
      </p:sp>
      <p:sp>
        <p:nvSpPr>
          <p:cNvPr id="4" name="Başlık 1"/>
          <p:cNvSpPr>
            <a:spLocks noGrp="1"/>
          </p:cNvSpPr>
          <p:nvPr>
            <p:ph type="title"/>
          </p:nvPr>
        </p:nvSpPr>
        <p:spPr/>
        <p:txBody>
          <a:bodyPr/>
          <a:lstStyle/>
          <a:p>
            <a:pPr lvl="1" algn="ctr" rtl="0">
              <a:spcBef>
                <a:spcPct val="0"/>
              </a:spcBef>
            </a:pPr>
            <a:r>
              <a:rPr lang="tr-TR" sz="2400" b="1" dirty="0">
                <a:solidFill>
                  <a:srgbClr val="FF0000"/>
                </a:solidFill>
              </a:rPr>
              <a:t>YASAL DÜZENLEMELER VE EĞİTİM HAKKI</a:t>
            </a:r>
            <a:r>
              <a:rPr lang="tr-TR" sz="2400" dirty="0">
                <a:solidFill>
                  <a:srgbClr val="FF0000"/>
                </a:solidFill>
              </a:rPr>
              <a:t/>
            </a:r>
            <a:br>
              <a:rPr lang="tr-TR" sz="2400" dirty="0">
                <a:solidFill>
                  <a:srgbClr val="FF0000"/>
                </a:solidFill>
              </a:rPr>
            </a:br>
            <a:endParaRPr lang="tr-TR" sz="2400" dirty="0">
              <a:solidFill>
                <a:srgbClr val="FF0000"/>
              </a:solidFill>
            </a:endParaRPr>
          </a:p>
        </p:txBody>
      </p:sp>
    </p:spTree>
    <p:extLst>
      <p:ext uri="{BB962C8B-B14F-4D97-AF65-F5344CB8AC3E}">
        <p14:creationId xmlns="" xmlns:p14="http://schemas.microsoft.com/office/powerpoint/2010/main" val="3730329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a:solidFill>
                  <a:srgbClr val="FF0000"/>
                </a:solidFill>
              </a:rPr>
              <a:t>DİL VE KONUŞMA GÜÇLÜĞÜNÜN BELİRTİLERİ VE NEDENLERİ</a:t>
            </a:r>
            <a:endParaRPr lang="tr-TR" sz="2800" dirty="0">
              <a:solidFill>
                <a:srgbClr val="FF0000"/>
              </a:solidFill>
            </a:endParaRPr>
          </a:p>
        </p:txBody>
      </p:sp>
      <p:sp>
        <p:nvSpPr>
          <p:cNvPr id="3" name="Dikdörtgen 2"/>
          <p:cNvSpPr/>
          <p:nvPr/>
        </p:nvSpPr>
        <p:spPr>
          <a:xfrm>
            <a:off x="971600" y="2132856"/>
            <a:ext cx="7200800" cy="830997"/>
          </a:xfrm>
          <a:prstGeom prst="rect">
            <a:avLst/>
          </a:prstGeom>
        </p:spPr>
        <p:txBody>
          <a:bodyPr wrap="square">
            <a:spAutoFit/>
          </a:bodyPr>
          <a:lstStyle/>
          <a:p>
            <a:r>
              <a:rPr lang="tr-TR" sz="2400" b="1" dirty="0">
                <a:solidFill>
                  <a:srgbClr val="0070C0"/>
                </a:solidFill>
              </a:rPr>
              <a:t>Dil </a:t>
            </a:r>
            <a:r>
              <a:rPr lang="tr-TR" sz="2400" b="1" dirty="0" smtClean="0">
                <a:solidFill>
                  <a:srgbClr val="0070C0"/>
                </a:solidFill>
              </a:rPr>
              <a:t>ve </a:t>
            </a:r>
            <a:r>
              <a:rPr lang="tr-TR" sz="2400" b="1" dirty="0">
                <a:solidFill>
                  <a:srgbClr val="0070C0"/>
                </a:solidFill>
              </a:rPr>
              <a:t>Konuşma Gecikmesini Öngören Erken Belirtiler</a:t>
            </a:r>
            <a:endParaRPr lang="tr-TR" sz="2400" dirty="0">
              <a:solidFill>
                <a:srgbClr val="0070C0"/>
              </a:solidFill>
            </a:endParaRPr>
          </a:p>
        </p:txBody>
      </p:sp>
      <p:sp>
        <p:nvSpPr>
          <p:cNvPr id="4" name="Dikdörtgen 3"/>
          <p:cNvSpPr/>
          <p:nvPr/>
        </p:nvSpPr>
        <p:spPr>
          <a:xfrm>
            <a:off x="1115616" y="2980170"/>
            <a:ext cx="6696744" cy="2585323"/>
          </a:xfrm>
          <a:prstGeom prst="rect">
            <a:avLst/>
          </a:prstGeom>
        </p:spPr>
        <p:txBody>
          <a:bodyPr wrap="square">
            <a:spAutoFit/>
          </a:bodyPr>
          <a:lstStyle/>
          <a:p>
            <a:endParaRPr lang="tr-TR" dirty="0" smtClean="0"/>
          </a:p>
          <a:p>
            <a:endParaRPr lang="tr-TR" dirty="0"/>
          </a:p>
          <a:p>
            <a:r>
              <a:rPr lang="tr-TR" dirty="0" smtClean="0"/>
              <a:t>Farklı </a:t>
            </a:r>
            <a:r>
              <a:rPr lang="tr-TR" dirty="0"/>
              <a:t>sebeplere bağlı olarak bazı çocukların dil edinme süreçlerinde sorunlar yaşadığı bilinmektedir. </a:t>
            </a:r>
            <a:endParaRPr lang="tr-TR" dirty="0" smtClean="0"/>
          </a:p>
          <a:p>
            <a:endParaRPr lang="tr-TR" dirty="0"/>
          </a:p>
          <a:p>
            <a:endParaRPr lang="tr-TR" dirty="0" smtClean="0"/>
          </a:p>
          <a:p>
            <a:endParaRPr lang="tr-TR" dirty="0" smtClean="0"/>
          </a:p>
          <a:p>
            <a:r>
              <a:rPr lang="tr-TR" dirty="0"/>
              <a:t>Yeni doğanların %5’i ile %15’i ilerleyen dönemlerde dil ve konuşma bozuklukları açısından risk altında bulunmaktadır</a:t>
            </a:r>
          </a:p>
        </p:txBody>
      </p:sp>
      <p:sp>
        <p:nvSpPr>
          <p:cNvPr id="5" name="Çentikli Sağ Ok 4"/>
          <p:cNvSpPr/>
          <p:nvPr/>
        </p:nvSpPr>
        <p:spPr>
          <a:xfrm>
            <a:off x="674231" y="3645024"/>
            <a:ext cx="43204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Çentikli Sağ Ok 5"/>
          <p:cNvSpPr/>
          <p:nvPr/>
        </p:nvSpPr>
        <p:spPr>
          <a:xfrm>
            <a:off x="714841" y="5013176"/>
            <a:ext cx="43204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3368030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1969968"/>
            <a:ext cx="6768752" cy="2554545"/>
          </a:xfrm>
          <a:prstGeom prst="rect">
            <a:avLst/>
          </a:prstGeom>
        </p:spPr>
        <p:txBody>
          <a:bodyPr wrap="square">
            <a:spAutoFit/>
          </a:bodyPr>
          <a:lstStyle/>
          <a:p>
            <a:pPr algn="just"/>
            <a:r>
              <a:rPr lang="tr-TR" sz="2000" dirty="0" smtClean="0"/>
              <a:t>Hamilelik döneminde aşırı </a:t>
            </a:r>
            <a:r>
              <a:rPr lang="tr-TR" sz="2000" dirty="0"/>
              <a:t>alkol tüketimi, kurşun ve benzeri ağır metallere maruz kalma, kızamıkçık, </a:t>
            </a:r>
            <a:r>
              <a:rPr lang="tr-TR" sz="2000" dirty="0" err="1"/>
              <a:t>toksoplazma</a:t>
            </a:r>
            <a:r>
              <a:rPr lang="tr-TR" sz="2000" dirty="0"/>
              <a:t> enfeksiyonlarının varlığı gibi birçok faktörün yanında, yeni doğanda işitme kaybı olması, prematüre doğum, eşlik eden sendromların varlığı, düşük doğum ağırlığı gibi faktörler bebeklerin gelişimlerini olumsuz etkilemekte ve dil-konuşma gelişimleri açısından da bebeklerin risk grubunda yer almasına neden </a:t>
            </a:r>
            <a:r>
              <a:rPr lang="tr-TR" sz="2000" dirty="0" smtClean="0"/>
              <a:t>olmaktadır. </a:t>
            </a:r>
            <a:endParaRPr lang="tr-TR" sz="2000" dirty="0"/>
          </a:p>
        </p:txBody>
      </p:sp>
      <p:sp>
        <p:nvSpPr>
          <p:cNvPr id="3" name="Aşağı Ok 2"/>
          <p:cNvSpPr/>
          <p:nvPr/>
        </p:nvSpPr>
        <p:spPr>
          <a:xfrm>
            <a:off x="3635896" y="764704"/>
            <a:ext cx="1296144" cy="86409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Tree>
    <p:extLst>
      <p:ext uri="{BB962C8B-B14F-4D97-AF65-F5344CB8AC3E}">
        <p14:creationId xmlns="" xmlns:p14="http://schemas.microsoft.com/office/powerpoint/2010/main" val="32416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RibbonSharp"/>
          <p:cNvSpPr>
            <a:spLocks noEditPoints="1" noChangeArrowheads="1"/>
          </p:cNvSpPr>
          <p:nvPr/>
        </p:nvSpPr>
        <p:spPr bwMode="auto">
          <a:xfrm>
            <a:off x="539552" y="980728"/>
            <a:ext cx="2438400" cy="1219200"/>
          </a:xfrm>
          <a:custGeom>
            <a:avLst/>
            <a:gdLst>
              <a:gd name="G0" fmla="+- 0 0 0"/>
              <a:gd name="G1" fmla="+- 5400 0 0"/>
              <a:gd name="G2" fmla="+- 5400 2700 0"/>
              <a:gd name="G3" fmla="+- 21600 0 G2"/>
              <a:gd name="G4" fmla="+- 21600 0 G1"/>
              <a:gd name="G5" fmla="+- 21600 0 18900"/>
              <a:gd name="G6" fmla="*/ 18900 1 2"/>
              <a:gd name="G7" fmla="+- 21600 0 G6"/>
              <a:gd name="G8" fmla="+- 18900 0 0"/>
              <a:gd name="T0" fmla="*/ 10800 w 21600"/>
              <a:gd name="T1" fmla="*/ 0 h 21600"/>
              <a:gd name="T2" fmla="*/ 2700 w 21600"/>
              <a:gd name="T3" fmla="*/ 12150 h 21600"/>
              <a:gd name="T4" fmla="*/ 10800 w 21600"/>
              <a:gd name="T5" fmla="*/ 18900 h 21600"/>
              <a:gd name="T6" fmla="*/ 18900 w 21600"/>
              <a:gd name="T7" fmla="*/ 12150 h 21600"/>
              <a:gd name="T8" fmla="*/ 17694720 60000 65536"/>
              <a:gd name="T9" fmla="*/ 11796480 60000 65536"/>
              <a:gd name="T10" fmla="*/ 5898240 60000 65536"/>
              <a:gd name="T11" fmla="*/ 0 60000 65536"/>
              <a:gd name="T12" fmla="*/ G1 w 21600"/>
              <a:gd name="T13" fmla="*/ 0 h 21600"/>
              <a:gd name="T14" fmla="*/ G4 w 21600"/>
              <a:gd name="T15" fmla="*/ G8 h 21600"/>
            </a:gdLst>
            <a:ahLst/>
            <a:cxnLst>
              <a:cxn ang="T8">
                <a:pos x="T0" y="T1"/>
              </a:cxn>
              <a:cxn ang="T9">
                <a:pos x="T2" y="T3"/>
              </a:cxn>
              <a:cxn ang="T10">
                <a:pos x="T4" y="T5"/>
              </a:cxn>
              <a:cxn ang="T11">
                <a:pos x="T6" y="T7"/>
              </a:cxn>
            </a:cxnLst>
            <a:rect l="T12" t="T13" r="T14" b="T15"/>
            <a:pathLst>
              <a:path w="21600" h="21600" extrusionOk="0">
                <a:moveTo>
                  <a:pt x="0" y="21600"/>
                </a:moveTo>
                <a:lnTo>
                  <a:pt x="8100" y="21600"/>
                </a:lnTo>
                <a:lnTo>
                  <a:pt x="8100" y="18900"/>
                </a:lnTo>
                <a:lnTo>
                  <a:pt x="13500" y="18900"/>
                </a:lnTo>
                <a:lnTo>
                  <a:pt x="13500" y="21600"/>
                </a:lnTo>
                <a:lnTo>
                  <a:pt x="21600" y="21600"/>
                </a:lnTo>
                <a:lnTo>
                  <a:pt x="18900" y="12150"/>
                </a:lnTo>
                <a:lnTo>
                  <a:pt x="21600" y="2700"/>
                </a:lnTo>
                <a:lnTo>
                  <a:pt x="16200" y="2700"/>
                </a:lnTo>
                <a:lnTo>
                  <a:pt x="16200" y="0"/>
                </a:lnTo>
                <a:lnTo>
                  <a:pt x="5400" y="0"/>
                </a:lnTo>
                <a:lnTo>
                  <a:pt x="5400" y="2700"/>
                </a:lnTo>
                <a:lnTo>
                  <a:pt x="0" y="2700"/>
                </a:lnTo>
                <a:lnTo>
                  <a:pt x="2700" y="12150"/>
                </a:lnTo>
                <a:close/>
              </a:path>
              <a:path w="21600" h="21600" fill="none" extrusionOk="0">
                <a:moveTo>
                  <a:pt x="8100" y="18900"/>
                </a:moveTo>
                <a:lnTo>
                  <a:pt x="5400" y="18900"/>
                </a:lnTo>
                <a:lnTo>
                  <a:pt x="5400" y="2700"/>
                </a:lnTo>
              </a:path>
              <a:path w="21600" h="21600" fill="none" extrusionOk="0">
                <a:moveTo>
                  <a:pt x="5400" y="18900"/>
                </a:moveTo>
                <a:lnTo>
                  <a:pt x="8100" y="21600"/>
                </a:lnTo>
              </a:path>
              <a:path w="21600" h="21600" fill="none" extrusionOk="0">
                <a:moveTo>
                  <a:pt x="13500" y="18900"/>
                </a:moveTo>
                <a:lnTo>
                  <a:pt x="16200" y="18900"/>
                </a:lnTo>
                <a:lnTo>
                  <a:pt x="16200" y="2700"/>
                </a:lnTo>
              </a:path>
              <a:path w="21600" h="21600" fill="none" extrusionOk="0">
                <a:moveTo>
                  <a:pt x="16200" y="18900"/>
                </a:moveTo>
                <a:lnTo>
                  <a:pt x="13500" y="21600"/>
                </a:lnTo>
              </a:path>
            </a:pathLst>
          </a:custGeom>
          <a:solidFill>
            <a:srgbClr val="00B05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
        <p:nvSpPr>
          <p:cNvPr id="3" name="Dikdörtgen 2"/>
          <p:cNvSpPr/>
          <p:nvPr/>
        </p:nvSpPr>
        <p:spPr>
          <a:xfrm>
            <a:off x="827584" y="2708920"/>
            <a:ext cx="6984776" cy="1938992"/>
          </a:xfrm>
          <a:prstGeom prst="rect">
            <a:avLst/>
          </a:prstGeom>
        </p:spPr>
        <p:txBody>
          <a:bodyPr wrap="square">
            <a:spAutoFit/>
          </a:bodyPr>
          <a:lstStyle/>
          <a:p>
            <a:pPr algn="just"/>
            <a:r>
              <a:rPr lang="tr-TR" sz="2000" b="1" dirty="0">
                <a:solidFill>
                  <a:srgbClr val="FF0000"/>
                </a:solidFill>
              </a:rPr>
              <a:t>Gelişimsel olarak risk altında bulunan çocukların erken dönemde dil ve konuşma gelişimi açısından değerlendirilmesi, dil ve konuşma gecikmeleri açısından erken tanılanma ve buna bağlı olarak gelecekte ortaya çıkacak dil ve konuşma bozukluklarını önlemek amacıyla erken müdahale programlarına alınması için önemlidir.</a:t>
            </a:r>
          </a:p>
        </p:txBody>
      </p:sp>
    </p:spTree>
    <p:extLst>
      <p:ext uri="{BB962C8B-B14F-4D97-AF65-F5344CB8AC3E}">
        <p14:creationId xmlns="" xmlns:p14="http://schemas.microsoft.com/office/powerpoint/2010/main" val="2576476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 xmlns:p14="http://schemas.microsoft.com/office/powerpoint/2010/main" val="4036747003"/>
              </p:ext>
            </p:extLst>
          </p:nvPr>
        </p:nvGraphicFramePr>
        <p:xfrm>
          <a:off x="-1" y="-1"/>
          <a:ext cx="9153984" cy="7121842"/>
        </p:xfrm>
        <a:graphic>
          <a:graphicData uri="http://schemas.openxmlformats.org/drawingml/2006/table">
            <a:tbl>
              <a:tblPr firstRow="1" bandRow="1">
                <a:tableStyleId>{21E4AEA4-8DFA-4A89-87EB-49C32662AFE0}</a:tableStyleId>
              </a:tblPr>
              <a:tblGrid>
                <a:gridCol w="2228370"/>
                <a:gridCol w="3852000"/>
                <a:gridCol w="3073614"/>
              </a:tblGrid>
              <a:tr h="764705">
                <a:tc>
                  <a:txBody>
                    <a:bodyPr/>
                    <a:lstStyle/>
                    <a:p>
                      <a:pPr algn="ctr"/>
                      <a:r>
                        <a:rPr lang="tr-TR" sz="2400" kern="1200" dirty="0" smtClean="0">
                          <a:effectLst/>
                        </a:rPr>
                        <a:t>Yaş </a:t>
                      </a:r>
                      <a:endParaRPr lang="tr-TR" sz="2400"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kern="1200" dirty="0" smtClean="0">
                          <a:effectLst/>
                        </a:rPr>
                        <a:t>İşaretler</a:t>
                      </a:r>
                    </a:p>
                    <a:p>
                      <a:r>
                        <a:rPr lang="tr-TR" sz="1800" kern="1200" dirty="0" smtClean="0">
                          <a:effectLst/>
                        </a:rPr>
                        <a:t>(Eğer …yapmıyorsa..)</a:t>
                      </a:r>
                      <a:endParaRPr lang="tr-TR" dirty="0"/>
                    </a:p>
                  </a:txBody>
                  <a:tcPr/>
                </a:tc>
                <a:tc>
                  <a:txBody>
                    <a:bodyPr/>
                    <a:lstStyle/>
                    <a:p>
                      <a:r>
                        <a:rPr lang="tr-TR" sz="1800" kern="1200" dirty="0" smtClean="0">
                          <a:effectLst/>
                        </a:rPr>
                        <a:t>Etkilenen Gelişim Alanları </a:t>
                      </a:r>
                      <a:endParaRPr lang="tr-TR" dirty="0"/>
                    </a:p>
                  </a:txBody>
                  <a:tcPr/>
                </a:tc>
              </a:tr>
              <a:tr h="959555">
                <a:tc>
                  <a:txBody>
                    <a:bodyPr/>
                    <a:lstStyle/>
                    <a:p>
                      <a:r>
                        <a:rPr lang="tr-TR" sz="1800" kern="1200" dirty="0" smtClean="0">
                          <a:effectLst/>
                        </a:rPr>
                        <a:t>Doğumdan itibaren </a:t>
                      </a:r>
                      <a:endParaRPr lang="tr-TR" dirty="0"/>
                    </a:p>
                  </a:txBody>
                  <a:tcPr/>
                </a:tc>
                <a:tc>
                  <a:txBody>
                    <a:bodyPr/>
                    <a:lstStyle/>
                    <a:p>
                      <a:r>
                        <a:rPr lang="tr-TR" sz="1800" kern="1200" dirty="0" smtClean="0">
                          <a:effectLst/>
                        </a:rPr>
                        <a:t>Seslere, özellikle de anne sesine, tepki vermeme</a:t>
                      </a:r>
                      <a:endParaRPr lang="tr-TR" dirty="0"/>
                    </a:p>
                  </a:txBody>
                  <a:tcPr/>
                </a:tc>
                <a:tc>
                  <a:txBody>
                    <a:bodyPr/>
                    <a:lstStyle/>
                    <a:p>
                      <a:r>
                        <a:rPr lang="tr-TR" sz="1800" kern="1200" dirty="0" smtClean="0">
                          <a:effectLst/>
                        </a:rPr>
                        <a:t>Alıcı dil gelişiminde sorun, işitme açısından değerlendirme gereklidir.</a:t>
                      </a:r>
                      <a:endParaRPr lang="tr-TR" dirty="0"/>
                    </a:p>
                  </a:txBody>
                  <a:tcPr/>
                </a:tc>
              </a:tr>
              <a:tr h="696629">
                <a:tc>
                  <a:txBody>
                    <a:bodyPr/>
                    <a:lstStyle/>
                    <a:p>
                      <a:r>
                        <a:rPr lang="tr-TR" sz="1800" kern="1200" dirty="0" smtClean="0">
                          <a:effectLst/>
                        </a:rPr>
                        <a:t>6-9 ay </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err="1" smtClean="0">
                          <a:effectLst/>
                        </a:rPr>
                        <a:t>Babıldama</a:t>
                      </a:r>
                      <a:r>
                        <a:rPr lang="tr-TR" sz="1800" kern="1200" dirty="0" smtClean="0">
                          <a:effectLst/>
                        </a:rPr>
                        <a:t> davranışının bulunmaması</a:t>
                      </a:r>
                      <a:endParaRPr lang="tr-TR" sz="1800" kern="1200" dirty="0" smtClean="0">
                        <a:solidFill>
                          <a:schemeClr val="dk1"/>
                        </a:solidFill>
                        <a:effectLst/>
                        <a:latin typeface="+mn-lt"/>
                        <a:ea typeface="+mn-ea"/>
                        <a:cs typeface="+mn-cs"/>
                      </a:endParaRPr>
                    </a:p>
                  </a:txBody>
                  <a:tcPr/>
                </a:tc>
                <a:tc>
                  <a:txBody>
                    <a:bodyPr/>
                    <a:lstStyle/>
                    <a:p>
                      <a:r>
                        <a:rPr lang="tr-TR" sz="1800" kern="1200" dirty="0" smtClean="0">
                          <a:effectLst/>
                        </a:rPr>
                        <a:t>İfade edici dil gelişimi</a:t>
                      </a:r>
                      <a:endParaRPr lang="tr-TR" dirty="0"/>
                    </a:p>
                  </a:txBody>
                  <a:tcPr/>
                </a:tc>
              </a:tr>
              <a:tr h="1080000">
                <a:tc>
                  <a:txBody>
                    <a:bodyPr/>
                    <a:lstStyle/>
                    <a:p>
                      <a:r>
                        <a:rPr lang="tr-TR" sz="1800" kern="1200" dirty="0" smtClean="0">
                          <a:effectLst/>
                        </a:rPr>
                        <a:t>12 ay </a:t>
                      </a:r>
                      <a:endParaRPr lang="tr-TR" dirty="0"/>
                    </a:p>
                  </a:txBody>
                  <a:tcPr/>
                </a:tc>
                <a:tc>
                  <a:txBody>
                    <a:bodyPr/>
                    <a:lstStyle/>
                    <a:p>
                      <a:pPr algn="just">
                        <a:spcAft>
                          <a:spcPts val="0"/>
                        </a:spcAft>
                      </a:pPr>
                      <a:r>
                        <a:rPr lang="tr-TR" sz="1800" dirty="0">
                          <a:effectLst/>
                        </a:rPr>
                        <a:t>Tek sözcük üretimlerinin henüz ortaya çıkmamış olması</a:t>
                      </a:r>
                    </a:p>
                    <a:p>
                      <a:pPr algn="just">
                        <a:spcAft>
                          <a:spcPts val="0"/>
                        </a:spcAft>
                      </a:pPr>
                      <a:r>
                        <a:rPr lang="tr-TR" sz="1800" dirty="0">
                          <a:effectLst/>
                        </a:rPr>
                        <a:t>Anne ve babayı çağırırken sözel ifadeler kullanmaması </a:t>
                      </a:r>
                      <a:endParaRPr lang="tr-TR" sz="1800" dirty="0">
                        <a:effectLst/>
                        <a:latin typeface="Arial"/>
                        <a:ea typeface="Calibri"/>
                        <a:cs typeface="Times New Roman"/>
                      </a:endParaRPr>
                    </a:p>
                  </a:txBody>
                  <a:tcPr marL="68580" marR="68580" marT="0" marB="0"/>
                </a:tc>
                <a:tc>
                  <a:txBody>
                    <a:bodyPr/>
                    <a:lstStyle/>
                    <a:p>
                      <a:r>
                        <a:rPr lang="tr-TR" sz="1800" kern="1200" dirty="0" smtClean="0">
                          <a:effectLst/>
                        </a:rPr>
                        <a:t>İfade edici dil gelişimi</a:t>
                      </a:r>
                    </a:p>
                    <a:p>
                      <a:r>
                        <a:rPr lang="tr-TR" sz="1800" kern="1200" dirty="0" smtClean="0">
                          <a:effectLst/>
                        </a:rPr>
                        <a:t>İfade edici dil gelişimi</a:t>
                      </a:r>
                      <a:endParaRPr lang="tr-TR" dirty="0"/>
                    </a:p>
                  </a:txBody>
                  <a:tcPr/>
                </a:tc>
              </a:tr>
              <a:tr h="951913">
                <a:tc>
                  <a:txBody>
                    <a:bodyPr/>
                    <a:lstStyle/>
                    <a:p>
                      <a:r>
                        <a:rPr lang="tr-TR" sz="1800" kern="1200" dirty="0" smtClean="0">
                          <a:effectLst/>
                        </a:rPr>
                        <a:t>15 ay</a:t>
                      </a:r>
                      <a:endParaRPr lang="tr-TR" dirty="0"/>
                    </a:p>
                  </a:txBody>
                  <a:tcPr/>
                </a:tc>
                <a:tc>
                  <a:txBody>
                    <a:bodyPr/>
                    <a:lstStyle/>
                    <a:p>
                      <a:r>
                        <a:rPr lang="tr-TR" sz="1800" kern="1200" dirty="0" smtClean="0">
                          <a:effectLst/>
                        </a:rPr>
                        <a:t>Sözcük üretimlerinin sınırlı olması</a:t>
                      </a:r>
                    </a:p>
                    <a:p>
                      <a:r>
                        <a:rPr lang="tr-TR" sz="1800" kern="1200" dirty="0" smtClean="0">
                          <a:effectLst/>
                        </a:rPr>
                        <a:t>Uzakta bulunan bir nesneyi talep etmek için işaret kullanmaması </a:t>
                      </a:r>
                      <a:endParaRPr lang="tr-TR" dirty="0"/>
                    </a:p>
                  </a:txBody>
                  <a:tcPr/>
                </a:tc>
                <a:tc>
                  <a:txBody>
                    <a:bodyPr/>
                    <a:lstStyle/>
                    <a:p>
                      <a:r>
                        <a:rPr lang="tr-TR" sz="1800" kern="1200" dirty="0" smtClean="0">
                          <a:effectLst/>
                        </a:rPr>
                        <a:t>İfade edici dil gelişimi</a:t>
                      </a:r>
                    </a:p>
                    <a:p>
                      <a:r>
                        <a:rPr lang="tr-TR" sz="1800" kern="1200" dirty="0" smtClean="0">
                          <a:effectLst/>
                        </a:rPr>
                        <a:t>Sözel olmayan iletişim becerileri </a:t>
                      </a:r>
                      <a:endParaRPr lang="tr-TR" dirty="0"/>
                    </a:p>
                  </a:txBody>
                  <a:tcPr/>
                </a:tc>
              </a:tr>
              <a:tr h="880186">
                <a:tc>
                  <a:txBody>
                    <a:bodyPr/>
                    <a:lstStyle/>
                    <a:p>
                      <a:r>
                        <a:rPr lang="tr-TR" sz="1800" kern="1200" dirty="0" smtClean="0">
                          <a:effectLst/>
                        </a:rPr>
                        <a:t>18 ay</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rPr>
                        <a:t>bir nesneyi talep etmek için sözcük kullanmaması </a:t>
                      </a:r>
                    </a:p>
                    <a:p>
                      <a:r>
                        <a:rPr lang="tr-TR" sz="1800" kern="1200" dirty="0" smtClean="0">
                          <a:effectLst/>
                        </a:rPr>
                        <a:t>Tek basamaklı yönergeleri takip etmede zorluk </a:t>
                      </a:r>
                    </a:p>
                    <a:p>
                      <a:r>
                        <a:rPr lang="tr-TR" sz="1800" kern="1200" dirty="0" smtClean="0">
                          <a:effectLst/>
                        </a:rPr>
                        <a:t>Ortak ilgi kurmada güçlük</a:t>
                      </a:r>
                      <a:endParaRPr lang="tr-TR" dirty="0"/>
                    </a:p>
                  </a:txBody>
                  <a:tcPr/>
                </a:tc>
                <a:tc>
                  <a:txBody>
                    <a:bodyPr/>
                    <a:lstStyle/>
                    <a:p>
                      <a:r>
                        <a:rPr lang="tr-TR" sz="1800" kern="1200" dirty="0" smtClean="0">
                          <a:effectLst/>
                        </a:rPr>
                        <a:t>İfade edici dil gelişimi</a:t>
                      </a:r>
                    </a:p>
                    <a:p>
                      <a:r>
                        <a:rPr lang="tr-TR" sz="1800" kern="1200" dirty="0" smtClean="0">
                          <a:effectLst/>
                        </a:rPr>
                        <a:t>Alıcı dil gelişimi </a:t>
                      </a:r>
                    </a:p>
                    <a:p>
                      <a:r>
                        <a:rPr lang="tr-TR" sz="1800" kern="1200" dirty="0" smtClean="0">
                          <a:effectLst/>
                        </a:rPr>
                        <a:t>Sözel olmayan iletişim becerileri </a:t>
                      </a:r>
                      <a:endParaRPr lang="tr-TR" dirty="0"/>
                    </a:p>
                  </a:txBody>
                  <a:tcPr/>
                </a:tc>
              </a:tr>
              <a:tr h="880186">
                <a:tc>
                  <a:txBody>
                    <a:bodyPr/>
                    <a:lstStyle/>
                    <a:p>
                      <a:r>
                        <a:rPr lang="tr-TR" sz="1800" kern="1200" dirty="0" smtClean="0">
                          <a:effectLst/>
                        </a:rPr>
                        <a:t>24 ay </a:t>
                      </a:r>
                    </a:p>
                    <a:p>
                      <a:r>
                        <a:rPr lang="tr-TR" sz="1800" kern="1200" dirty="0" smtClean="0">
                          <a:effectLst/>
                        </a:rPr>
                        <a:t> </a:t>
                      </a:r>
                    </a:p>
                    <a:p>
                      <a:endParaRPr lang="tr-TR" dirty="0"/>
                    </a:p>
                  </a:txBody>
                  <a:tcPr/>
                </a:tc>
                <a:tc>
                  <a:txBody>
                    <a:bodyPr/>
                    <a:lstStyle/>
                    <a:p>
                      <a:r>
                        <a:rPr lang="tr-TR" sz="1800" kern="1200" dirty="0" smtClean="0">
                          <a:effectLst/>
                        </a:rPr>
                        <a:t>50’den az sözcük üretimi</a:t>
                      </a:r>
                    </a:p>
                    <a:p>
                      <a:r>
                        <a:rPr lang="tr-TR" sz="1800" kern="1200" dirty="0" smtClean="0">
                          <a:effectLst/>
                        </a:rPr>
                        <a:t>İki kelimeli kombinasyonlarının bulunmaması </a:t>
                      </a:r>
                    </a:p>
                    <a:p>
                      <a:r>
                        <a:rPr lang="tr-TR" sz="1800" kern="1200" dirty="0" smtClean="0">
                          <a:effectLst/>
                        </a:rPr>
                        <a:t>Sözel üretimlerin zor anlaşılması</a:t>
                      </a:r>
                      <a:endParaRPr lang="tr-TR" dirty="0"/>
                    </a:p>
                  </a:txBody>
                  <a:tcPr/>
                </a:tc>
                <a:tc>
                  <a:txBody>
                    <a:bodyPr/>
                    <a:lstStyle/>
                    <a:p>
                      <a:r>
                        <a:rPr lang="tr-TR" sz="1800" kern="1200" dirty="0" smtClean="0">
                          <a:effectLst/>
                        </a:rPr>
                        <a:t>İfade edici dil gelişimi</a:t>
                      </a:r>
                    </a:p>
                    <a:p>
                      <a:r>
                        <a:rPr lang="tr-TR" sz="1800" kern="1200" dirty="0" smtClean="0">
                          <a:effectLst/>
                        </a:rPr>
                        <a:t>İfade edici dil gelişimi</a:t>
                      </a:r>
                    </a:p>
                    <a:p>
                      <a:r>
                        <a:rPr lang="tr-TR" sz="1800" kern="1200" dirty="0" smtClean="0">
                          <a:effectLst/>
                        </a:rPr>
                        <a:t>İfade edici dil gelişimi </a:t>
                      </a:r>
                      <a:endParaRPr lang="tr-TR" dirty="0"/>
                    </a:p>
                  </a:txBody>
                  <a:tcPr/>
                </a:tc>
              </a:tr>
            </a:tbl>
          </a:graphicData>
        </a:graphic>
      </p:graphicFrame>
    </p:spTree>
    <p:extLst>
      <p:ext uri="{BB962C8B-B14F-4D97-AF65-F5344CB8AC3E}">
        <p14:creationId xmlns="" xmlns:p14="http://schemas.microsoft.com/office/powerpoint/2010/main" val="2856933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Dil ve Konuşma Güçlüğü Farkındalık Eğitimi</a:t>
            </a:r>
            <a:endParaRPr lang="tr-TR" dirty="0"/>
          </a:p>
        </p:txBody>
      </p:sp>
      <p:sp>
        <p:nvSpPr>
          <p:cNvPr id="3" name="2 Metin Yer Tutucusu"/>
          <p:cNvSpPr>
            <a:spLocks noGrp="1"/>
          </p:cNvSpPr>
          <p:nvPr>
            <p:ph type="body" idx="1"/>
          </p:nvPr>
        </p:nvSpPr>
        <p:spPr>
          <a:xfrm>
            <a:off x="2339752" y="4221088"/>
            <a:ext cx="6310267" cy="1406455"/>
          </a:xfrm>
        </p:spPr>
        <p:txBody>
          <a:bodyPr>
            <a:normAutofit/>
          </a:bodyPr>
          <a:lstStyle/>
          <a:p>
            <a:r>
              <a:rPr lang="tr-TR" sz="3200" dirty="0" smtClean="0">
                <a:solidFill>
                  <a:srgbClr val="C00000"/>
                </a:solidFill>
              </a:rPr>
              <a:t>Aysun ABLAK</a:t>
            </a:r>
          </a:p>
          <a:p>
            <a:r>
              <a:rPr lang="tr-TR" sz="3200" dirty="0" smtClean="0">
                <a:solidFill>
                  <a:srgbClr val="C00000"/>
                </a:solidFill>
              </a:rPr>
              <a:t>Psi. Dan. Ve Rehb. Öğrt.</a:t>
            </a:r>
            <a:endParaRPr lang="tr-TR" sz="3200"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8144" y="1231416"/>
            <a:ext cx="2124075" cy="3238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Dikdörtgen 1"/>
          <p:cNvSpPr/>
          <p:nvPr/>
        </p:nvSpPr>
        <p:spPr>
          <a:xfrm>
            <a:off x="971600" y="1556792"/>
            <a:ext cx="4572000" cy="3139321"/>
          </a:xfrm>
          <a:prstGeom prst="rect">
            <a:avLst/>
          </a:prstGeom>
        </p:spPr>
        <p:txBody>
          <a:bodyPr>
            <a:spAutoFit/>
          </a:bodyPr>
          <a:lstStyle/>
          <a:p>
            <a:pPr algn="r">
              <a:spcAft>
                <a:spcPts val="0"/>
              </a:spcAft>
            </a:pPr>
            <a:r>
              <a:rPr lang="tr-TR" sz="2200" b="1" dirty="0">
                <a:solidFill>
                  <a:srgbClr val="C00000"/>
                </a:solidFill>
                <a:latin typeface="Times New Roman"/>
                <a:ea typeface="Calibri"/>
              </a:rPr>
              <a:t>Gecikmiş dil ve konuşmanın erken belirtilerini yakalamak ve ‘bekle-gör’ </a:t>
            </a:r>
            <a:r>
              <a:rPr lang="tr-TR" sz="2200" b="1" dirty="0" smtClean="0">
                <a:solidFill>
                  <a:srgbClr val="C00000"/>
                </a:solidFill>
                <a:latin typeface="Times New Roman"/>
                <a:ea typeface="Calibri"/>
              </a:rPr>
              <a:t>yaklaşımının uygulanmaması </a:t>
            </a:r>
            <a:r>
              <a:rPr lang="tr-TR" sz="2200" b="1" dirty="0">
                <a:solidFill>
                  <a:srgbClr val="C00000"/>
                </a:solidFill>
                <a:latin typeface="Times New Roman"/>
                <a:ea typeface="Calibri"/>
              </a:rPr>
              <a:t>önerilmektedir. 0-3 yaş erken tanı ve erken müdahale dönemidir bu yüzden çocukların 3 yaş altında erken belirtilerinin taranması son derece önemlidir. </a:t>
            </a:r>
            <a:endParaRPr lang="tr-TR" sz="2200" b="1" dirty="0">
              <a:solidFill>
                <a:srgbClr val="C00000"/>
              </a:solidFill>
              <a:latin typeface="Arial"/>
              <a:ea typeface="Calibri"/>
            </a:endParaRPr>
          </a:p>
          <a:p>
            <a:pPr>
              <a:spcAft>
                <a:spcPts val="0"/>
              </a:spcAft>
            </a:pPr>
            <a:r>
              <a:rPr lang="tr-TR" sz="2200" b="1" dirty="0">
                <a:solidFill>
                  <a:srgbClr val="C00000"/>
                </a:solidFill>
                <a:latin typeface="Arial"/>
                <a:ea typeface="Calibri"/>
              </a:rPr>
              <a:t> </a:t>
            </a:r>
            <a:endParaRPr lang="tr-TR" sz="2200" b="1" dirty="0">
              <a:solidFill>
                <a:srgbClr val="C00000"/>
              </a:solidFill>
              <a:effectLst/>
              <a:latin typeface="Arial"/>
              <a:ea typeface="Calibri"/>
            </a:endParaRPr>
          </a:p>
        </p:txBody>
      </p:sp>
    </p:spTree>
    <p:extLst>
      <p:ext uri="{BB962C8B-B14F-4D97-AF65-F5344CB8AC3E}">
        <p14:creationId xmlns="" xmlns:p14="http://schemas.microsoft.com/office/powerpoint/2010/main" val="348684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a:r>
            <a:br>
              <a:rPr lang="tr-TR" dirty="0"/>
            </a:br>
            <a:r>
              <a:rPr lang="tr-TR" sz="2800" b="1" dirty="0">
                <a:solidFill>
                  <a:srgbClr val="C00000"/>
                </a:solidFill>
              </a:rPr>
              <a:t>Dil Ve Konuşma Güçlüğünün Nedenleri</a:t>
            </a:r>
            <a:r>
              <a:rPr lang="tr-TR" sz="2800" b="1" dirty="0"/>
              <a:t> </a:t>
            </a:r>
            <a:r>
              <a:rPr lang="tr-TR" sz="2800" dirty="0"/>
              <a:t/>
            </a:r>
            <a:br>
              <a:rPr lang="tr-TR" sz="2800" dirty="0"/>
            </a:br>
            <a:endParaRPr lang="tr-TR" sz="2800" dirty="0"/>
          </a:p>
        </p:txBody>
      </p:sp>
      <p:sp>
        <p:nvSpPr>
          <p:cNvPr id="3" name="Dikdörtgen 2"/>
          <p:cNvSpPr/>
          <p:nvPr/>
        </p:nvSpPr>
        <p:spPr>
          <a:xfrm>
            <a:off x="1187624" y="2060848"/>
            <a:ext cx="4477508" cy="461665"/>
          </a:xfrm>
          <a:prstGeom prst="rect">
            <a:avLst/>
          </a:prstGeom>
        </p:spPr>
        <p:txBody>
          <a:bodyPr wrap="none">
            <a:spAutoFit/>
          </a:bodyPr>
          <a:lstStyle/>
          <a:p>
            <a:pPr marL="342900" indent="-342900">
              <a:buFont typeface="+mj-lt"/>
              <a:buAutoNum type="arabicPeriod"/>
            </a:pPr>
            <a:r>
              <a:rPr lang="tr-TR" sz="2400" b="1" dirty="0">
                <a:solidFill>
                  <a:srgbClr val="FF0000"/>
                </a:solidFill>
              </a:rPr>
              <a:t>Konuşma Sesi Bozuklukları</a:t>
            </a:r>
            <a:endParaRPr lang="tr-TR" sz="2400" dirty="0">
              <a:solidFill>
                <a:srgbClr val="FF0000"/>
              </a:solidFill>
            </a:endParaRPr>
          </a:p>
        </p:txBody>
      </p:sp>
      <p:sp>
        <p:nvSpPr>
          <p:cNvPr id="4" name="Dikdörtgen 3"/>
          <p:cNvSpPr/>
          <p:nvPr/>
        </p:nvSpPr>
        <p:spPr>
          <a:xfrm>
            <a:off x="1187624" y="2690336"/>
            <a:ext cx="6912768" cy="1015663"/>
          </a:xfrm>
          <a:prstGeom prst="rect">
            <a:avLst/>
          </a:prstGeom>
        </p:spPr>
        <p:txBody>
          <a:bodyPr wrap="square">
            <a:spAutoFit/>
          </a:bodyPr>
          <a:lstStyle/>
          <a:p>
            <a:r>
              <a:rPr lang="tr-TR" sz="2000" dirty="0"/>
              <a:t>Artikülasyon (</a:t>
            </a:r>
            <a:r>
              <a:rPr lang="tr-TR" sz="2000" dirty="0" err="1"/>
              <a:t>Sesletim</a:t>
            </a:r>
            <a:r>
              <a:rPr lang="tr-TR" sz="2000" dirty="0"/>
              <a:t>) , bireyin konuşmada yer alan organlarının ardışık uyumlu hareketleriyle belirli bir dile ait konuşma seslerini doğru telaffuz etme becerisidir. </a:t>
            </a:r>
          </a:p>
        </p:txBody>
      </p:sp>
      <p:sp>
        <p:nvSpPr>
          <p:cNvPr id="5" name="Dikdörtgen 4"/>
          <p:cNvSpPr/>
          <p:nvPr/>
        </p:nvSpPr>
        <p:spPr>
          <a:xfrm>
            <a:off x="1187624" y="3861048"/>
            <a:ext cx="6624736" cy="1323439"/>
          </a:xfrm>
          <a:prstGeom prst="rect">
            <a:avLst/>
          </a:prstGeom>
        </p:spPr>
        <p:txBody>
          <a:bodyPr wrap="square">
            <a:spAutoFit/>
          </a:bodyPr>
          <a:lstStyle/>
          <a:p>
            <a:r>
              <a:rPr lang="tr-TR" sz="2000" dirty="0"/>
              <a:t>Artikülasyon (Fonetik Gelişim),</a:t>
            </a:r>
            <a:r>
              <a:rPr lang="tr-TR" sz="2000" b="1" dirty="0"/>
              <a:t> </a:t>
            </a:r>
            <a:r>
              <a:rPr lang="tr-TR" sz="2000" dirty="0"/>
              <a:t>Genel gelişim süreci içerisinde konuşma seslerinin kazanıldığı belli yaşlar vardır ve bu gelişim artikülasyon (fonetik) gelişim olarak </a:t>
            </a:r>
            <a:r>
              <a:rPr lang="tr-TR" sz="2000" dirty="0" smtClean="0"/>
              <a:t>adlandırılmaktadır.</a:t>
            </a:r>
            <a:endParaRPr lang="tr-TR" sz="2000" dirty="0"/>
          </a:p>
        </p:txBody>
      </p:sp>
    </p:spTree>
    <p:extLst>
      <p:ext uri="{BB962C8B-B14F-4D97-AF65-F5344CB8AC3E}">
        <p14:creationId xmlns="" xmlns:p14="http://schemas.microsoft.com/office/powerpoint/2010/main" val="3429060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980728"/>
            <a:ext cx="8496944"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24314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620688"/>
            <a:ext cx="7704856" cy="4708981"/>
          </a:xfrm>
          <a:prstGeom prst="rect">
            <a:avLst/>
          </a:prstGeom>
        </p:spPr>
        <p:txBody>
          <a:bodyPr wrap="square">
            <a:spAutoFit/>
          </a:bodyPr>
          <a:lstStyle/>
          <a:p>
            <a:endParaRPr lang="tr-TR" sz="2000" b="1" dirty="0" smtClean="0"/>
          </a:p>
          <a:p>
            <a:r>
              <a:rPr lang="tr-TR" sz="2000" b="1" dirty="0" smtClean="0"/>
              <a:t>Fonoloji </a:t>
            </a:r>
            <a:r>
              <a:rPr lang="tr-TR" sz="2000" b="1" dirty="0"/>
              <a:t>Nedir?</a:t>
            </a:r>
            <a:r>
              <a:rPr lang="tr-TR" sz="2000" dirty="0"/>
              <a:t> Bir dildeki konuşma seslerinin </a:t>
            </a:r>
            <a:r>
              <a:rPr lang="tr-TR" sz="2000" dirty="0" err="1"/>
              <a:t>dizisel</a:t>
            </a:r>
            <a:r>
              <a:rPr lang="tr-TR" sz="2000" dirty="0"/>
              <a:t> ve </a:t>
            </a:r>
            <a:r>
              <a:rPr lang="tr-TR" sz="2000" dirty="0" err="1"/>
              <a:t>dizimsel</a:t>
            </a:r>
            <a:r>
              <a:rPr lang="tr-TR" sz="2000" dirty="0"/>
              <a:t> ilişkilerini belirleyen kuralları içerir.  Bir dildeki sesleri ve seslerin dağılım sınırlılıklarını, bu seslerin hangilerinin anlam taşıdıklarını, nasıl bir düzende bulunduklarını inceler</a:t>
            </a:r>
            <a:r>
              <a:rPr lang="tr-TR" sz="2000" dirty="0" smtClean="0"/>
              <a:t>.</a:t>
            </a:r>
          </a:p>
          <a:p>
            <a:endParaRPr lang="tr-TR" sz="2000" dirty="0" smtClean="0"/>
          </a:p>
          <a:p>
            <a:r>
              <a:rPr lang="tr-TR" sz="2000" b="1" dirty="0"/>
              <a:t>Fonolojik  (</a:t>
            </a:r>
            <a:r>
              <a:rPr lang="tr-TR" sz="2000" b="1" dirty="0" err="1"/>
              <a:t>Sesbilgisel</a:t>
            </a:r>
            <a:r>
              <a:rPr lang="tr-TR" sz="2000" b="1" dirty="0"/>
              <a:t> )</a:t>
            </a:r>
            <a:r>
              <a:rPr lang="tr-TR" sz="2000" dirty="0"/>
              <a:t> </a:t>
            </a:r>
            <a:r>
              <a:rPr lang="tr-TR" sz="2000" b="1" dirty="0"/>
              <a:t>Gelişim, </a:t>
            </a:r>
            <a:r>
              <a:rPr lang="tr-TR" sz="2000" dirty="0"/>
              <a:t>Gelişim süreci içinde  çocuklar yetişkin ses sistemini öğrenirken, pek çok hata yaparlar. Konuşma seslerinin artikülasyonu gerçekleştirilse de, hedef sözcükte ses dizimi hatalı yapılır. Kimi zaman seslerin yerleri değiştirilir, kimi zaman atlanır, üretimde değişiklikler gözlenebilir. Fonolojik süreçler, doğal gelişim süreci yaklaşık 4-5 yaşlarında tamamlanır ve bu süreçte çocuklar pek çok hata yaparak yetişkin dil düzeyine erişirler. </a:t>
            </a:r>
          </a:p>
          <a:p>
            <a:endParaRPr lang="tr-TR" sz="2000" dirty="0"/>
          </a:p>
        </p:txBody>
      </p:sp>
    </p:spTree>
    <p:extLst>
      <p:ext uri="{BB962C8B-B14F-4D97-AF65-F5344CB8AC3E}">
        <p14:creationId xmlns="" xmlns:p14="http://schemas.microsoft.com/office/powerpoint/2010/main" val="1326645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404664"/>
            <a:ext cx="8208912" cy="60486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06436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 xmlns:p14="http://schemas.microsoft.com/office/powerpoint/2010/main" val="185369046"/>
              </p:ext>
            </p:extLst>
          </p:nvPr>
        </p:nvGraphicFramePr>
        <p:xfrm>
          <a:off x="539552" y="476672"/>
          <a:ext cx="792088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53240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Değerlendirme </a:t>
            </a:r>
            <a:endParaRPr lang="tr-TR" dirty="0">
              <a:solidFill>
                <a:srgbClr val="FF0000"/>
              </a:solidFill>
            </a:endParaRPr>
          </a:p>
        </p:txBody>
      </p:sp>
      <p:sp>
        <p:nvSpPr>
          <p:cNvPr id="3" name="Dikdörtgen 2"/>
          <p:cNvSpPr/>
          <p:nvPr/>
        </p:nvSpPr>
        <p:spPr>
          <a:xfrm>
            <a:off x="1187624" y="2060848"/>
            <a:ext cx="6840760" cy="2862322"/>
          </a:xfrm>
          <a:prstGeom prst="rect">
            <a:avLst/>
          </a:prstGeom>
        </p:spPr>
        <p:txBody>
          <a:bodyPr wrap="square">
            <a:spAutoFit/>
          </a:bodyPr>
          <a:lstStyle/>
          <a:p>
            <a:pPr marL="285750" indent="-285750">
              <a:buFont typeface="Wingdings" panose="05000000000000000000" pitchFamily="2" charset="2"/>
              <a:buChar char="Ø"/>
            </a:pPr>
            <a:r>
              <a:rPr lang="tr-TR" sz="2400" dirty="0"/>
              <a:t>Seçilecek ve uygulanacak terapinin belirlenmesine yönelik  </a:t>
            </a:r>
            <a:r>
              <a:rPr lang="tr-TR" sz="2400" dirty="0" smtClean="0"/>
              <a:t>değerlendirme</a:t>
            </a:r>
          </a:p>
          <a:p>
            <a:pPr marL="285750" indent="-285750">
              <a:buFont typeface="Wingdings" panose="05000000000000000000" pitchFamily="2" charset="2"/>
              <a:buChar char="Ø"/>
            </a:pPr>
            <a:endParaRPr lang="tr-TR" sz="2400" dirty="0"/>
          </a:p>
          <a:p>
            <a:pPr marL="285750" indent="-285750">
              <a:buFont typeface="Wingdings" panose="05000000000000000000" pitchFamily="2" charset="2"/>
              <a:buChar char="Ø"/>
            </a:pPr>
            <a:endParaRPr lang="tr-TR" dirty="0" smtClean="0"/>
          </a:p>
          <a:p>
            <a:r>
              <a:rPr lang="tr-TR" sz="2400" dirty="0"/>
              <a:t>Çocukta var olan problemin nedeni nedir? </a:t>
            </a:r>
          </a:p>
          <a:p>
            <a:r>
              <a:rPr lang="tr-TR" sz="2400" dirty="0"/>
              <a:t>İletişim becerileri açısından problem nerede? </a:t>
            </a:r>
          </a:p>
          <a:p>
            <a:endParaRPr lang="tr-TR" sz="2400" dirty="0" smtClean="0"/>
          </a:p>
          <a:p>
            <a:pPr marL="285750" indent="-285750">
              <a:buFont typeface="Wingdings" panose="05000000000000000000" pitchFamily="2" charset="2"/>
              <a:buChar char="Ø"/>
            </a:pPr>
            <a:endParaRPr lang="tr-TR" dirty="0"/>
          </a:p>
        </p:txBody>
      </p:sp>
    </p:spTree>
    <p:extLst>
      <p:ext uri="{BB962C8B-B14F-4D97-AF65-F5344CB8AC3E}">
        <p14:creationId xmlns="" xmlns:p14="http://schemas.microsoft.com/office/powerpoint/2010/main" val="1569451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620688"/>
            <a:ext cx="7632848" cy="830997"/>
          </a:xfrm>
          <a:prstGeom prst="rect">
            <a:avLst/>
          </a:prstGeom>
        </p:spPr>
        <p:txBody>
          <a:bodyPr wrap="square">
            <a:spAutoFit/>
          </a:bodyPr>
          <a:lstStyle/>
          <a:p>
            <a:r>
              <a:rPr lang="tr-TR" sz="2400" b="1" dirty="0" smtClean="0">
                <a:solidFill>
                  <a:srgbClr val="FF0000"/>
                </a:solidFill>
              </a:rPr>
              <a:t>2. Özel </a:t>
            </a:r>
            <a:r>
              <a:rPr lang="tr-TR" sz="2400" b="1" dirty="0">
                <a:solidFill>
                  <a:srgbClr val="FF0000"/>
                </a:solidFill>
              </a:rPr>
              <a:t>Öğrenme Güçlüğü - Dil Ve Konuşma Bozuklukları</a:t>
            </a:r>
            <a:endParaRPr lang="tr-TR" sz="2400" dirty="0">
              <a:solidFill>
                <a:srgbClr val="FF0000"/>
              </a:solidFill>
            </a:endParaRPr>
          </a:p>
        </p:txBody>
      </p:sp>
      <p:sp>
        <p:nvSpPr>
          <p:cNvPr id="3" name="Dikdörtgen 2"/>
          <p:cNvSpPr/>
          <p:nvPr/>
        </p:nvSpPr>
        <p:spPr>
          <a:xfrm>
            <a:off x="827584" y="1556792"/>
            <a:ext cx="7488832" cy="1015663"/>
          </a:xfrm>
          <a:prstGeom prst="rect">
            <a:avLst/>
          </a:prstGeom>
        </p:spPr>
        <p:txBody>
          <a:bodyPr wrap="square">
            <a:spAutoFit/>
          </a:bodyPr>
          <a:lstStyle/>
          <a:p>
            <a:r>
              <a:rPr lang="tr-TR" sz="2000" i="1" dirty="0">
                <a:latin typeface="Times New Roman"/>
                <a:ea typeface="Calibri"/>
              </a:rPr>
              <a:t>Özgül Öğrenme Güçlüğü, bir veya daha fazla alanın işlevselliğinde bozulmaya yol açan, çocukluk çağının sık görülen gelişimsel bir </a:t>
            </a:r>
            <a:r>
              <a:rPr lang="tr-TR" sz="2000" i="1" dirty="0" err="1">
                <a:latin typeface="Times New Roman"/>
                <a:ea typeface="Calibri"/>
              </a:rPr>
              <a:t>nörobiyolojik</a:t>
            </a:r>
            <a:r>
              <a:rPr lang="tr-TR" sz="2000" i="1" dirty="0">
                <a:latin typeface="Times New Roman"/>
                <a:ea typeface="Calibri"/>
              </a:rPr>
              <a:t>  rahatsızlığıdır (Amerikan Psikiyatri Birliği, 2013).</a:t>
            </a:r>
            <a:endParaRPr lang="tr-TR" sz="2000" dirty="0"/>
          </a:p>
        </p:txBody>
      </p:sp>
      <p:sp>
        <p:nvSpPr>
          <p:cNvPr id="4" name="Dikdörtgen 3"/>
          <p:cNvSpPr/>
          <p:nvPr/>
        </p:nvSpPr>
        <p:spPr>
          <a:xfrm>
            <a:off x="876820" y="2725683"/>
            <a:ext cx="7439595" cy="1015663"/>
          </a:xfrm>
          <a:prstGeom prst="rect">
            <a:avLst/>
          </a:prstGeom>
        </p:spPr>
        <p:txBody>
          <a:bodyPr wrap="square">
            <a:spAutoFit/>
          </a:bodyPr>
          <a:lstStyle/>
          <a:p>
            <a:r>
              <a:rPr lang="tr-TR" sz="2000" dirty="0"/>
              <a:t>Kronolojik yaş, ölçülen zekâ düzeyi ve alınan eğitim göz önünde bulundurulduğunda, kişinin okuma, matematik ve yazılı anlatımının beklenenin önemli ölçüde altında olmasıdır.</a:t>
            </a:r>
          </a:p>
        </p:txBody>
      </p:sp>
    </p:spTree>
    <p:extLst>
      <p:ext uri="{BB962C8B-B14F-4D97-AF65-F5344CB8AC3E}">
        <p14:creationId xmlns="" xmlns:p14="http://schemas.microsoft.com/office/powerpoint/2010/main" val="3118283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340768"/>
            <a:ext cx="6912768" cy="3046988"/>
          </a:xfrm>
          <a:prstGeom prst="rect">
            <a:avLst/>
          </a:prstGeom>
        </p:spPr>
        <p:txBody>
          <a:bodyPr wrap="square">
            <a:spAutoFit/>
          </a:bodyPr>
          <a:lstStyle/>
          <a:p>
            <a:r>
              <a:rPr lang="tr-TR" sz="2400" dirty="0"/>
              <a:t>Okul çağı çocuklarının %80’inden fazlası birtakım bozukluklarla karşı karşıya kalmaktadır. Bozukluklar dört alt kategoriye ayrılmıştır: </a:t>
            </a:r>
            <a:endParaRPr lang="tr-TR" sz="2400" dirty="0" smtClean="0"/>
          </a:p>
          <a:p>
            <a:endParaRPr lang="tr-TR" sz="2400" dirty="0"/>
          </a:p>
          <a:p>
            <a:pPr marL="457200" lvl="0" indent="-457200">
              <a:buFont typeface="+mj-lt"/>
              <a:buAutoNum type="alphaLcParenR"/>
            </a:pPr>
            <a:r>
              <a:rPr lang="tr-TR" sz="2400" dirty="0">
                <a:solidFill>
                  <a:schemeClr val="accent5">
                    <a:lumMod val="75000"/>
                  </a:schemeClr>
                </a:solidFill>
              </a:rPr>
              <a:t>Öğrenme güçlükleri (%46)</a:t>
            </a:r>
          </a:p>
          <a:p>
            <a:pPr marL="457200" lvl="0" indent="-457200">
              <a:buFont typeface="+mj-lt"/>
              <a:buAutoNum type="alphaLcParenR"/>
            </a:pPr>
            <a:r>
              <a:rPr lang="tr-TR" sz="2400" dirty="0">
                <a:solidFill>
                  <a:schemeClr val="accent5">
                    <a:lumMod val="75000"/>
                  </a:schemeClr>
                </a:solidFill>
              </a:rPr>
              <a:t>Dil ve konuşma bozuklukları (%20) </a:t>
            </a:r>
          </a:p>
          <a:p>
            <a:pPr marL="457200" lvl="0" indent="-457200">
              <a:buFont typeface="+mj-lt"/>
              <a:buAutoNum type="alphaLcParenR"/>
            </a:pPr>
            <a:r>
              <a:rPr lang="tr-TR" sz="2400" dirty="0">
                <a:solidFill>
                  <a:schemeClr val="accent5">
                    <a:lumMod val="75000"/>
                  </a:schemeClr>
                </a:solidFill>
              </a:rPr>
              <a:t>Bilişsel yetersizlikler (%9)</a:t>
            </a:r>
          </a:p>
          <a:p>
            <a:pPr marL="457200" lvl="0" indent="-457200">
              <a:buFont typeface="+mj-lt"/>
              <a:buAutoNum type="alphaLcParenR"/>
            </a:pPr>
            <a:r>
              <a:rPr lang="tr-TR" sz="2400" dirty="0">
                <a:solidFill>
                  <a:schemeClr val="accent5">
                    <a:lumMod val="75000"/>
                  </a:schemeClr>
                </a:solidFill>
              </a:rPr>
              <a:t>Duygusal bozukluklar (%8)</a:t>
            </a:r>
            <a:endParaRPr lang="tr-TR" sz="2400" dirty="0">
              <a:solidFill>
                <a:schemeClr val="accent5">
                  <a:lumMod val="75000"/>
                </a:schemeClr>
              </a:solidFill>
              <a:effectLst/>
            </a:endParaRPr>
          </a:p>
        </p:txBody>
      </p:sp>
    </p:spTree>
    <p:extLst>
      <p:ext uri="{BB962C8B-B14F-4D97-AF65-F5344CB8AC3E}">
        <p14:creationId xmlns="" xmlns:p14="http://schemas.microsoft.com/office/powerpoint/2010/main" val="1346862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764704"/>
            <a:ext cx="7344816" cy="1200329"/>
          </a:xfrm>
          <a:prstGeom prst="rect">
            <a:avLst/>
          </a:prstGeom>
        </p:spPr>
        <p:txBody>
          <a:bodyPr wrap="square">
            <a:spAutoFit/>
          </a:bodyPr>
          <a:lstStyle/>
          <a:p>
            <a:r>
              <a:rPr lang="tr-TR" sz="2400" b="1" dirty="0">
                <a:solidFill>
                  <a:srgbClr val="C00000"/>
                </a:solidFill>
              </a:rPr>
              <a:t>Dil Öğrenme Güçlüğü olan Çocukların İletişim Özellikleri</a:t>
            </a:r>
            <a:endParaRPr lang="tr-TR" sz="2400" dirty="0">
              <a:solidFill>
                <a:srgbClr val="C00000"/>
              </a:solidFill>
            </a:endParaRPr>
          </a:p>
          <a:p>
            <a:r>
              <a:rPr lang="tr-TR" sz="2400" b="1" dirty="0">
                <a:solidFill>
                  <a:srgbClr val="C00000"/>
                </a:solidFill>
              </a:rPr>
              <a:t> </a:t>
            </a:r>
            <a:endParaRPr lang="tr-TR" sz="2400" dirty="0">
              <a:solidFill>
                <a:srgbClr val="C00000"/>
              </a:solidFill>
            </a:endParaRPr>
          </a:p>
        </p:txBody>
      </p:sp>
      <p:sp>
        <p:nvSpPr>
          <p:cNvPr id="3" name="Metin kutusu 2"/>
          <p:cNvSpPr txBox="1"/>
          <p:nvPr/>
        </p:nvSpPr>
        <p:spPr>
          <a:xfrm>
            <a:off x="971600" y="1965033"/>
            <a:ext cx="7200800" cy="4247317"/>
          </a:xfrm>
          <a:prstGeom prst="rect">
            <a:avLst/>
          </a:prstGeom>
          <a:noFill/>
        </p:spPr>
        <p:txBody>
          <a:bodyPr wrap="square" rtlCol="0">
            <a:spAutoFit/>
          </a:bodyPr>
          <a:lstStyle/>
          <a:p>
            <a:pPr marL="342900" indent="-342900">
              <a:buFont typeface="+mj-lt"/>
              <a:buAutoNum type="arabicPeriod"/>
            </a:pPr>
            <a:r>
              <a:rPr lang="tr-TR" dirty="0"/>
              <a:t>Önemli artikülasyon hataları bulunmamasına rağmen, konuşmayı algılama, fonolojik hafıza ve fonolojik farkındalık becerilerinde güçlükler yaşamaktadırlar. </a:t>
            </a:r>
            <a:endParaRPr lang="tr-TR" dirty="0" smtClean="0"/>
          </a:p>
          <a:p>
            <a:pPr marL="342900" indent="-342900">
              <a:buFont typeface="+mj-lt"/>
              <a:buAutoNum type="arabicPeriod"/>
            </a:pPr>
            <a:r>
              <a:rPr lang="tr-TR" dirty="0"/>
              <a:t>Fonolojik üretim olarak zor kelimelerde zorluk </a:t>
            </a:r>
            <a:r>
              <a:rPr lang="tr-TR" dirty="0" smtClean="0"/>
              <a:t>yaşarlar. Fonolojik </a:t>
            </a:r>
            <a:r>
              <a:rPr lang="tr-TR" dirty="0"/>
              <a:t>üretim olarak zor öbeklerde zorluk yaşarlar</a:t>
            </a:r>
            <a:r>
              <a:rPr lang="tr-TR" dirty="0" smtClean="0"/>
              <a:t>.</a:t>
            </a:r>
          </a:p>
          <a:p>
            <a:pPr marL="342900" indent="-342900">
              <a:buFont typeface="+mj-lt"/>
              <a:buAutoNum type="arabicPeriod"/>
            </a:pPr>
            <a:r>
              <a:rPr lang="tr-TR" dirty="0"/>
              <a:t>Normal gelişime sahip okul çağı çocukları, okuma etkinlikleri ile dağarcıklarına yeni sözcükler katarlar. Dil öğrenme güçlüğü olan çocuklar ise bunu gerçekleştiremezler. </a:t>
            </a:r>
            <a:endParaRPr lang="tr-TR" dirty="0" smtClean="0"/>
          </a:p>
          <a:p>
            <a:pPr marL="342900" indent="-342900">
              <a:buFont typeface="+mj-lt"/>
              <a:buAutoNum type="arabicPeriod"/>
            </a:pPr>
            <a:r>
              <a:rPr lang="tr-TR" dirty="0"/>
              <a:t>Doğal konuşma sırasında, kullanılacak sözcüğü adlandıramadığından ve bulamadığından dolayı dolaylı anlatım, o sözcüğün yerine başka sözcük kullanma, konuşma hızının yavaşlaması ve konuşma sırasında </a:t>
            </a:r>
            <a:r>
              <a:rPr lang="tr-TR" dirty="0" err="1"/>
              <a:t>akıcısızlık</a:t>
            </a:r>
            <a:r>
              <a:rPr lang="tr-TR" dirty="0"/>
              <a:t> gözlenir</a:t>
            </a:r>
            <a:r>
              <a:rPr lang="tr-TR" dirty="0" smtClean="0"/>
              <a:t>.</a:t>
            </a:r>
          </a:p>
          <a:p>
            <a:pPr marL="342900" indent="-342900">
              <a:buFont typeface="+mj-lt"/>
              <a:buAutoNum type="arabicPeriod"/>
            </a:pPr>
            <a:r>
              <a:rPr lang="tr-TR" dirty="0"/>
              <a:t>Çok fazla konuşmazlar. Konuşmaları yanlış başlangıçlar ve </a:t>
            </a:r>
            <a:r>
              <a:rPr lang="tr-TR" dirty="0" err="1"/>
              <a:t>akıcısızlıklarla</a:t>
            </a:r>
            <a:r>
              <a:rPr lang="tr-TR" dirty="0"/>
              <a:t> doludur. Akranlarıyla uygun bir dil kullanımı yoktur. </a:t>
            </a:r>
          </a:p>
        </p:txBody>
      </p:sp>
    </p:spTree>
    <p:extLst>
      <p:ext uri="{BB962C8B-B14F-4D97-AF65-F5344CB8AC3E}">
        <p14:creationId xmlns="" xmlns:p14="http://schemas.microsoft.com/office/powerpoint/2010/main" val="2244264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9247" y="2248347"/>
            <a:ext cx="7745505" cy="4060973"/>
          </a:xfrm>
        </p:spPr>
        <p:txBody>
          <a:bodyPr>
            <a:normAutofit lnSpcReduction="10000"/>
          </a:bodyPr>
          <a:lstStyle/>
          <a:p>
            <a:r>
              <a:rPr lang="tr-TR" dirty="0"/>
              <a:t>İletişim, bireyler arasındaki bilgi ve düşünce paylaşımıdır. </a:t>
            </a:r>
          </a:p>
          <a:p>
            <a:r>
              <a:rPr lang="tr-TR" dirty="0" smtClean="0"/>
              <a:t>Canlıların </a:t>
            </a:r>
            <a:r>
              <a:rPr lang="tr-TR" dirty="0"/>
              <a:t>varlıklarını sürdürebilmeleri için iletişimde bulunmaları gerekir. Bütün canlıların ihtiyaç duyduğu iletişimin, insan yaşamındaki yeri ise bambaşkadır çünkü insan, diğer canlılardan farklı olarak, sürdürmekte olduğu iletişim becerilerini incelemek ve geliştirmek şansına sahiptir. </a:t>
            </a:r>
            <a:endParaRPr lang="tr-TR" dirty="0" smtClean="0"/>
          </a:p>
          <a:p>
            <a:r>
              <a:rPr lang="tr-TR" dirty="0" smtClean="0"/>
              <a:t>Dökmen </a:t>
            </a:r>
            <a:r>
              <a:rPr lang="tr-TR" dirty="0"/>
              <a:t>(1996)’e göre iletişim, “bilgi üretme, aktarma ve anlamlandırma süreci” olarak tanımlanabilir.</a:t>
            </a:r>
          </a:p>
          <a:p>
            <a:endParaRPr lang="tr-TR" dirty="0"/>
          </a:p>
        </p:txBody>
      </p:sp>
      <p:sp>
        <p:nvSpPr>
          <p:cNvPr id="2" name="Başlık 1"/>
          <p:cNvSpPr>
            <a:spLocks noGrp="1"/>
          </p:cNvSpPr>
          <p:nvPr>
            <p:ph type="title"/>
          </p:nvPr>
        </p:nvSpPr>
        <p:spPr>
          <a:xfrm>
            <a:off x="755576" y="836712"/>
            <a:ext cx="7756263" cy="1054250"/>
          </a:xfrm>
        </p:spPr>
        <p:txBody>
          <a:bodyPr/>
          <a:lstStyle/>
          <a:p>
            <a:r>
              <a:rPr lang="tr-TR" sz="3200" b="1" dirty="0">
                <a:solidFill>
                  <a:srgbClr val="FF0000"/>
                </a:solidFill>
              </a:rPr>
              <a:t>İLETİŞİM, DİL ve KONUŞMA NEDİR</a:t>
            </a:r>
            <a:r>
              <a:rPr lang="tr-TR" sz="3200" b="1" dirty="0" smtClean="0">
                <a:solidFill>
                  <a:srgbClr val="FF0000"/>
                </a:solidFill>
              </a:rPr>
              <a:t>?</a:t>
            </a:r>
            <a:r>
              <a:rPr lang="tr-TR" sz="3200" b="1" dirty="0"/>
              <a:t> </a:t>
            </a:r>
            <a:r>
              <a:rPr lang="tr-TR" sz="3200" dirty="0"/>
              <a:t/>
            </a:r>
            <a:br>
              <a:rPr lang="tr-TR" sz="3200" dirty="0"/>
            </a:br>
            <a:endParaRPr lang="tr-TR" sz="3200" dirty="0"/>
          </a:p>
        </p:txBody>
      </p:sp>
    </p:spTree>
    <p:extLst>
      <p:ext uri="{BB962C8B-B14F-4D97-AF65-F5344CB8AC3E}">
        <p14:creationId xmlns="" xmlns:p14="http://schemas.microsoft.com/office/powerpoint/2010/main" val="2933158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913" y="611748"/>
            <a:ext cx="7128792" cy="523220"/>
          </a:xfrm>
          <a:prstGeom prst="rect">
            <a:avLst/>
          </a:prstGeom>
        </p:spPr>
        <p:txBody>
          <a:bodyPr wrap="square">
            <a:spAutoFit/>
          </a:bodyPr>
          <a:lstStyle/>
          <a:p>
            <a:pPr lvl="2"/>
            <a:r>
              <a:rPr lang="tr-TR" sz="2800" b="1" dirty="0" smtClean="0">
                <a:solidFill>
                  <a:srgbClr val="FF0000"/>
                </a:solidFill>
              </a:rPr>
              <a:t>3. Akıcı </a:t>
            </a:r>
            <a:r>
              <a:rPr lang="tr-TR" sz="2800" b="1" dirty="0">
                <a:solidFill>
                  <a:srgbClr val="FF0000"/>
                </a:solidFill>
              </a:rPr>
              <a:t>Konuşma Bozuklukları</a:t>
            </a:r>
            <a:r>
              <a:rPr lang="tr-TR" sz="2800" dirty="0">
                <a:solidFill>
                  <a:srgbClr val="FF0000"/>
                </a:solidFill>
              </a:rPr>
              <a:t> </a:t>
            </a:r>
          </a:p>
        </p:txBody>
      </p:sp>
      <p:sp>
        <p:nvSpPr>
          <p:cNvPr id="3" name="Dikdörtgen 2"/>
          <p:cNvSpPr/>
          <p:nvPr/>
        </p:nvSpPr>
        <p:spPr>
          <a:xfrm>
            <a:off x="1115616" y="1419505"/>
            <a:ext cx="6624736" cy="1631216"/>
          </a:xfrm>
          <a:prstGeom prst="rect">
            <a:avLst/>
          </a:prstGeom>
        </p:spPr>
        <p:txBody>
          <a:bodyPr wrap="square">
            <a:spAutoFit/>
          </a:bodyPr>
          <a:lstStyle/>
          <a:p>
            <a:r>
              <a:rPr lang="tr-TR" sz="2000" dirty="0"/>
              <a:t>Konuşmada beklenenden farklı hız, ritim gözlenmesi, ses, hece, sözcük ya da sözcük öbeği tekrarları, uzatmalar veya bloklar biçiminde konuşma akışının kesintiye uğramasıdır. Bunlara aşırı gerginlik, çabalama davranışları ve ikincil davranışlar eşlik edebilir.</a:t>
            </a:r>
          </a:p>
        </p:txBody>
      </p:sp>
      <p:sp>
        <p:nvSpPr>
          <p:cNvPr id="4" name="Metin kutusu 3"/>
          <p:cNvSpPr txBox="1"/>
          <p:nvPr/>
        </p:nvSpPr>
        <p:spPr>
          <a:xfrm>
            <a:off x="971600" y="3574624"/>
            <a:ext cx="6984776" cy="1200329"/>
          </a:xfrm>
          <a:prstGeom prst="rect">
            <a:avLst/>
          </a:prstGeom>
          <a:noFill/>
        </p:spPr>
        <p:txBody>
          <a:bodyPr wrap="square" rtlCol="0">
            <a:spAutoFit/>
          </a:bodyPr>
          <a:lstStyle/>
          <a:p>
            <a:pPr algn="just"/>
            <a:r>
              <a:rPr lang="tr-TR" sz="2400" b="1" i="1" dirty="0" smtClean="0">
                <a:solidFill>
                  <a:srgbClr val="0070C0"/>
                </a:solidFill>
              </a:rPr>
              <a:t>Kekemelik; </a:t>
            </a:r>
            <a:r>
              <a:rPr lang="en-US" sz="2400" dirty="0" smtClean="0"/>
              <a:t>“</a:t>
            </a:r>
            <a:r>
              <a:rPr lang="en-US" sz="2400" dirty="0" err="1"/>
              <a:t>Kekemelik</a:t>
            </a:r>
            <a:r>
              <a:rPr lang="en-US" sz="2400" dirty="0"/>
              <a:t> </a:t>
            </a:r>
            <a:r>
              <a:rPr lang="en-US" sz="2400" dirty="0" err="1"/>
              <a:t>bir</a:t>
            </a:r>
            <a:r>
              <a:rPr lang="en-US" sz="2400" dirty="0"/>
              <a:t> </a:t>
            </a:r>
            <a:r>
              <a:rPr lang="en-US" sz="2400" dirty="0" err="1"/>
              <a:t>buzdağına</a:t>
            </a:r>
            <a:r>
              <a:rPr lang="en-US" sz="2400" dirty="0"/>
              <a:t> </a:t>
            </a:r>
            <a:r>
              <a:rPr lang="en-US" sz="2400" dirty="0" err="1"/>
              <a:t>benzer</a:t>
            </a:r>
            <a:r>
              <a:rPr lang="en-US" sz="2400" dirty="0"/>
              <a:t>, </a:t>
            </a:r>
            <a:r>
              <a:rPr lang="en-US" sz="2400" dirty="0" err="1"/>
              <a:t>yalnızca</a:t>
            </a:r>
            <a:r>
              <a:rPr lang="en-US" sz="2400" dirty="0"/>
              <a:t> </a:t>
            </a:r>
            <a:r>
              <a:rPr lang="en-US" sz="2400" dirty="0" err="1"/>
              <a:t>küçük</a:t>
            </a:r>
            <a:r>
              <a:rPr lang="en-US" sz="2400" dirty="0"/>
              <a:t> </a:t>
            </a:r>
            <a:r>
              <a:rPr lang="en-US" sz="2400" dirty="0" err="1"/>
              <a:t>bir</a:t>
            </a:r>
            <a:r>
              <a:rPr lang="en-US" sz="2400" dirty="0"/>
              <a:t> </a:t>
            </a:r>
            <a:r>
              <a:rPr lang="en-US" sz="2400" dirty="0" err="1"/>
              <a:t>parçası</a:t>
            </a:r>
            <a:r>
              <a:rPr lang="en-US" sz="2400" dirty="0"/>
              <a:t> </a:t>
            </a:r>
            <a:r>
              <a:rPr lang="en-US" sz="2400" dirty="0" err="1"/>
              <a:t>suyun</a:t>
            </a:r>
            <a:r>
              <a:rPr lang="en-US" sz="2400" dirty="0"/>
              <a:t> </a:t>
            </a:r>
            <a:r>
              <a:rPr lang="en-US" sz="2400" dirty="0" err="1"/>
              <a:t>yüzeyindedir</a:t>
            </a:r>
            <a:r>
              <a:rPr lang="en-US" sz="2400" dirty="0"/>
              <a:t> </a:t>
            </a:r>
            <a:r>
              <a:rPr lang="en-US" sz="2400" dirty="0" err="1"/>
              <a:t>ve</a:t>
            </a:r>
            <a:r>
              <a:rPr lang="en-US" sz="2400" dirty="0"/>
              <a:t> </a:t>
            </a:r>
            <a:r>
              <a:rPr lang="en-US" sz="2400" dirty="0" err="1"/>
              <a:t>büyük</a:t>
            </a:r>
            <a:r>
              <a:rPr lang="en-US" sz="2400" dirty="0"/>
              <a:t> </a:t>
            </a:r>
            <a:r>
              <a:rPr lang="en-US" sz="2400" dirty="0" err="1"/>
              <a:t>bir</a:t>
            </a:r>
            <a:r>
              <a:rPr lang="en-US" sz="2400" dirty="0"/>
              <a:t> </a:t>
            </a:r>
            <a:r>
              <a:rPr lang="en-US" sz="2400" dirty="0" err="1"/>
              <a:t>bölümü</a:t>
            </a:r>
            <a:r>
              <a:rPr lang="en-US" sz="2400" dirty="0"/>
              <a:t> </a:t>
            </a:r>
            <a:r>
              <a:rPr lang="en-US" sz="2400" dirty="0" err="1"/>
              <a:t>altındadır</a:t>
            </a:r>
            <a:r>
              <a:rPr lang="en-US" sz="2400" dirty="0"/>
              <a:t>.” </a:t>
            </a:r>
            <a:endParaRPr lang="tr-TR" sz="2400" b="1" i="1" dirty="0">
              <a:solidFill>
                <a:srgbClr val="0070C0"/>
              </a:solidFill>
            </a:endParaRPr>
          </a:p>
        </p:txBody>
      </p:sp>
    </p:spTree>
    <p:extLst>
      <p:ext uri="{BB962C8B-B14F-4D97-AF65-F5344CB8AC3E}">
        <p14:creationId xmlns="" xmlns:p14="http://schemas.microsoft.com/office/powerpoint/2010/main" val="2374531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62398" y="1484784"/>
            <a:ext cx="7344816" cy="3477875"/>
          </a:xfrm>
          <a:prstGeom prst="rect">
            <a:avLst/>
          </a:prstGeom>
        </p:spPr>
        <p:txBody>
          <a:bodyPr wrap="square">
            <a:spAutoFit/>
          </a:bodyPr>
          <a:lstStyle/>
          <a:p>
            <a:pPr marL="450215" algn="just">
              <a:spcAft>
                <a:spcPts val="0"/>
              </a:spcAft>
            </a:pPr>
            <a:r>
              <a:rPr lang="tr-TR" sz="2000" dirty="0">
                <a:latin typeface="Times New Roman"/>
                <a:ea typeface="Calibri"/>
              </a:rPr>
              <a:t>Kekemelikle ilişkili birçok davranış değişkendir. Sıklığı ve şiddeti artıp, azalabilir. Örneğin; bir süre çok şiddetli ve sık kekemelik mevcutken, zaman zaman neredeyse tamamen geçmiş gibi bir seyir izleyebilir, sonra tekrar farklı bir şiddette ortaya çıkabilir. </a:t>
            </a:r>
            <a:endParaRPr lang="tr-TR" sz="2000" dirty="0" smtClean="0">
              <a:latin typeface="Times New Roman"/>
              <a:ea typeface="Calibri"/>
            </a:endParaRPr>
          </a:p>
          <a:p>
            <a:pPr marL="450215" algn="just">
              <a:spcAft>
                <a:spcPts val="0"/>
              </a:spcAft>
            </a:pPr>
            <a:endParaRPr lang="tr-TR" sz="2000" dirty="0" smtClean="0">
              <a:latin typeface="Times New Roman"/>
              <a:ea typeface="Calibri"/>
            </a:endParaRPr>
          </a:p>
          <a:p>
            <a:pPr marL="450215" algn="just">
              <a:spcAft>
                <a:spcPts val="0"/>
              </a:spcAft>
            </a:pPr>
            <a:r>
              <a:rPr lang="tr-TR" sz="2000" dirty="0" smtClean="0">
                <a:latin typeface="Times New Roman"/>
                <a:ea typeface="Calibri"/>
              </a:rPr>
              <a:t>Farklı </a:t>
            </a:r>
            <a:r>
              <a:rPr lang="tr-TR" sz="2000" dirty="0">
                <a:latin typeface="Times New Roman"/>
                <a:ea typeface="Calibri"/>
              </a:rPr>
              <a:t>kekemelik türleri mevcuttur; bunlar tek başlarına veya birden fazlası birlikte konuşma esnasında ortaya çıkabilirler</a:t>
            </a:r>
            <a:r>
              <a:rPr lang="tr-TR" sz="2000" dirty="0" smtClean="0">
                <a:latin typeface="Times New Roman"/>
                <a:ea typeface="Calibri"/>
              </a:rPr>
              <a:t>. </a:t>
            </a:r>
            <a:r>
              <a:rPr lang="tr-TR" sz="2000" dirty="0">
                <a:latin typeface="Times New Roman"/>
                <a:ea typeface="Calibri"/>
              </a:rPr>
              <a:t>Bu durumu sanki kekemeliğin farklı maskeleri varmış gibi zihninizde canlandırabilirsiniz. Zaman geçtikçe maskesini değiştirebilir veya üst üste birden fazla maske takmayı tercih edebilir. </a:t>
            </a:r>
            <a:endParaRPr lang="tr-TR" sz="2000" dirty="0">
              <a:effectLst/>
              <a:latin typeface="Arial"/>
              <a:ea typeface="Calibri"/>
            </a:endParaRPr>
          </a:p>
        </p:txBody>
      </p:sp>
    </p:spTree>
    <p:extLst>
      <p:ext uri="{BB962C8B-B14F-4D97-AF65-F5344CB8AC3E}">
        <p14:creationId xmlns="" xmlns:p14="http://schemas.microsoft.com/office/powerpoint/2010/main" val="11067669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479310"/>
            <a:ext cx="4722768" cy="461665"/>
          </a:xfrm>
          <a:prstGeom prst="rect">
            <a:avLst/>
          </a:prstGeom>
        </p:spPr>
        <p:txBody>
          <a:bodyPr wrap="none">
            <a:spAutoFit/>
          </a:bodyPr>
          <a:lstStyle/>
          <a:p>
            <a:pPr lvl="2"/>
            <a:r>
              <a:rPr lang="tr-TR" sz="2400" b="1" dirty="0" smtClean="0">
                <a:solidFill>
                  <a:srgbClr val="FF0000"/>
                </a:solidFill>
              </a:rPr>
              <a:t>4. Rezonans </a:t>
            </a:r>
            <a:r>
              <a:rPr lang="tr-TR" sz="2400" b="1" dirty="0">
                <a:solidFill>
                  <a:srgbClr val="FF0000"/>
                </a:solidFill>
              </a:rPr>
              <a:t>Bozuklukları</a:t>
            </a:r>
            <a:endParaRPr lang="tr-TR" sz="2400" dirty="0">
              <a:solidFill>
                <a:srgbClr val="FF0000"/>
              </a:solidFill>
            </a:endParaRPr>
          </a:p>
        </p:txBody>
      </p:sp>
      <p:sp>
        <p:nvSpPr>
          <p:cNvPr id="3" name="Dikdörtgen 2"/>
          <p:cNvSpPr/>
          <p:nvPr/>
        </p:nvSpPr>
        <p:spPr>
          <a:xfrm>
            <a:off x="755576" y="1213008"/>
            <a:ext cx="7488832" cy="1015663"/>
          </a:xfrm>
          <a:prstGeom prst="rect">
            <a:avLst/>
          </a:prstGeom>
        </p:spPr>
        <p:txBody>
          <a:bodyPr wrap="square">
            <a:spAutoFit/>
          </a:bodyPr>
          <a:lstStyle/>
          <a:p>
            <a:r>
              <a:rPr lang="tr-TR" sz="2000" b="1" i="1" dirty="0"/>
              <a:t>Rezonans bozukluğu</a:t>
            </a:r>
            <a:r>
              <a:rPr lang="tr-TR" sz="2000" dirty="0"/>
              <a:t> “ses üretim yolundaki boşluklardan biri veya birkaçının vibrasyon </a:t>
            </a:r>
            <a:r>
              <a:rPr lang="tr-TR" sz="2000" dirty="0" err="1"/>
              <a:t>paterninin</a:t>
            </a:r>
            <a:r>
              <a:rPr lang="tr-TR" sz="2000" dirty="0"/>
              <a:t> bozulması ile meydana gelen ses kalitesindeki bozukluk” olarak tanımlanır.</a:t>
            </a:r>
          </a:p>
        </p:txBody>
      </p:sp>
      <p:sp>
        <p:nvSpPr>
          <p:cNvPr id="4" name="Dikdörtgen 3"/>
          <p:cNvSpPr/>
          <p:nvPr/>
        </p:nvSpPr>
        <p:spPr>
          <a:xfrm>
            <a:off x="107504" y="2922398"/>
            <a:ext cx="3833101" cy="461665"/>
          </a:xfrm>
          <a:prstGeom prst="rect">
            <a:avLst/>
          </a:prstGeom>
        </p:spPr>
        <p:txBody>
          <a:bodyPr wrap="none">
            <a:spAutoFit/>
          </a:bodyPr>
          <a:lstStyle/>
          <a:p>
            <a:pPr lvl="2"/>
            <a:r>
              <a:rPr lang="tr-TR" sz="2400" b="1" dirty="0" smtClean="0">
                <a:solidFill>
                  <a:srgbClr val="FF0000"/>
                </a:solidFill>
              </a:rPr>
              <a:t>5. Ses </a:t>
            </a:r>
            <a:r>
              <a:rPr lang="tr-TR" sz="2400" b="1" dirty="0">
                <a:solidFill>
                  <a:srgbClr val="FF0000"/>
                </a:solidFill>
              </a:rPr>
              <a:t>Bozuklukları</a:t>
            </a:r>
            <a:endParaRPr lang="tr-TR" sz="2400" dirty="0">
              <a:solidFill>
                <a:srgbClr val="FF0000"/>
              </a:solidFill>
            </a:endParaRPr>
          </a:p>
        </p:txBody>
      </p:sp>
      <p:sp>
        <p:nvSpPr>
          <p:cNvPr id="5" name="Dikdörtgen 4"/>
          <p:cNvSpPr/>
          <p:nvPr/>
        </p:nvSpPr>
        <p:spPr>
          <a:xfrm>
            <a:off x="827584" y="3573016"/>
            <a:ext cx="7344816" cy="1015663"/>
          </a:xfrm>
          <a:prstGeom prst="rect">
            <a:avLst/>
          </a:prstGeom>
        </p:spPr>
        <p:txBody>
          <a:bodyPr wrap="square">
            <a:spAutoFit/>
          </a:bodyPr>
          <a:lstStyle/>
          <a:p>
            <a:pPr algn="just"/>
            <a:r>
              <a:rPr lang="tr-TR" altLang="tr-TR" sz="2000" dirty="0" smtClean="0"/>
              <a:t>Bireyin </a:t>
            </a:r>
            <a:r>
              <a:rPr lang="tr-TR" altLang="tr-TR" sz="2000" dirty="0"/>
              <a:t>yaşına ve cinsiyetine uygun olmayan ses üretimi ve/veya ses kalitesinin, perde (ton), şiddet, rezonans, ve/veya süre gibi </a:t>
            </a:r>
            <a:r>
              <a:rPr lang="tr-TR" altLang="tr-TR" sz="2000" dirty="0" smtClean="0"/>
              <a:t>özelliklerinde ortaya çıkan bozukluklardır. </a:t>
            </a:r>
          </a:p>
        </p:txBody>
      </p:sp>
    </p:spTree>
    <p:extLst>
      <p:ext uri="{BB962C8B-B14F-4D97-AF65-F5344CB8AC3E}">
        <p14:creationId xmlns="" xmlns:p14="http://schemas.microsoft.com/office/powerpoint/2010/main" val="1098415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465242"/>
            <a:ext cx="5277407" cy="461665"/>
          </a:xfrm>
          <a:prstGeom prst="rect">
            <a:avLst/>
          </a:prstGeom>
        </p:spPr>
        <p:txBody>
          <a:bodyPr wrap="none">
            <a:spAutoFit/>
          </a:bodyPr>
          <a:lstStyle/>
          <a:p>
            <a:pPr lvl="2"/>
            <a:r>
              <a:rPr lang="tr-TR" sz="2400" b="1" dirty="0" smtClean="0">
                <a:solidFill>
                  <a:srgbClr val="FF0000"/>
                </a:solidFill>
                <a:latin typeface="+mj-lt"/>
                <a:ea typeface="Times New Roman"/>
              </a:rPr>
              <a:t>6. Edinilmiş </a:t>
            </a:r>
            <a:r>
              <a:rPr lang="tr-TR" sz="2400" b="1" dirty="0">
                <a:solidFill>
                  <a:srgbClr val="FF0000"/>
                </a:solidFill>
                <a:latin typeface="+mj-lt"/>
                <a:ea typeface="Times New Roman"/>
              </a:rPr>
              <a:t>Dil Bozuklukları</a:t>
            </a:r>
            <a:endParaRPr lang="tr-TR" sz="2400" dirty="0">
              <a:solidFill>
                <a:srgbClr val="FF0000"/>
              </a:solidFill>
              <a:effectLst/>
              <a:latin typeface="+mj-lt"/>
              <a:ea typeface="Times New Roman"/>
            </a:endParaRPr>
          </a:p>
        </p:txBody>
      </p:sp>
      <p:sp>
        <p:nvSpPr>
          <p:cNvPr id="3" name="Dikdörtgen 2"/>
          <p:cNvSpPr/>
          <p:nvPr/>
        </p:nvSpPr>
        <p:spPr>
          <a:xfrm>
            <a:off x="683568" y="1285495"/>
            <a:ext cx="4572000" cy="400110"/>
          </a:xfrm>
          <a:prstGeom prst="rect">
            <a:avLst/>
          </a:prstGeom>
        </p:spPr>
        <p:txBody>
          <a:bodyPr>
            <a:spAutoFit/>
          </a:bodyPr>
          <a:lstStyle/>
          <a:p>
            <a:r>
              <a:rPr lang="tr-TR" sz="2000" b="1" dirty="0">
                <a:solidFill>
                  <a:srgbClr val="C00000"/>
                </a:solidFill>
              </a:rPr>
              <a:t>Edinilmiş Dil Bozukluğu: </a:t>
            </a:r>
            <a:r>
              <a:rPr lang="tr-TR" sz="2000" b="1" dirty="0" smtClean="0">
                <a:solidFill>
                  <a:srgbClr val="C00000"/>
                </a:solidFill>
              </a:rPr>
              <a:t>Afazi</a:t>
            </a:r>
            <a:endParaRPr lang="tr-TR" sz="2000" dirty="0">
              <a:solidFill>
                <a:srgbClr val="C00000"/>
              </a:solidFill>
            </a:endParaRPr>
          </a:p>
        </p:txBody>
      </p:sp>
      <p:sp>
        <p:nvSpPr>
          <p:cNvPr id="4" name="Dikdörtgen 3"/>
          <p:cNvSpPr/>
          <p:nvPr/>
        </p:nvSpPr>
        <p:spPr>
          <a:xfrm>
            <a:off x="683568" y="1988840"/>
            <a:ext cx="7200800" cy="3139321"/>
          </a:xfrm>
          <a:prstGeom prst="rect">
            <a:avLst/>
          </a:prstGeom>
        </p:spPr>
        <p:txBody>
          <a:bodyPr wrap="square">
            <a:spAutoFit/>
          </a:bodyPr>
          <a:lstStyle/>
          <a:p>
            <a:endParaRPr lang="tr-TR" sz="2000" dirty="0" smtClean="0">
              <a:solidFill>
                <a:schemeClr val="accent5">
                  <a:lumMod val="75000"/>
                </a:schemeClr>
              </a:solidFill>
              <a:latin typeface="Times New Roman"/>
              <a:ea typeface="Times New Roman"/>
            </a:endParaRPr>
          </a:p>
          <a:p>
            <a:r>
              <a:rPr lang="tr-TR" sz="2000" dirty="0" smtClean="0">
                <a:solidFill>
                  <a:schemeClr val="accent5">
                    <a:lumMod val="75000"/>
                  </a:schemeClr>
                </a:solidFill>
                <a:latin typeface="Times New Roman"/>
                <a:ea typeface="Times New Roman"/>
              </a:rPr>
              <a:t>Afazi</a:t>
            </a:r>
            <a:r>
              <a:rPr lang="tr-TR" sz="2000" dirty="0">
                <a:solidFill>
                  <a:schemeClr val="accent5">
                    <a:lumMod val="75000"/>
                  </a:schemeClr>
                </a:solidFill>
                <a:latin typeface="Times New Roman"/>
                <a:ea typeface="Times New Roman"/>
              </a:rPr>
              <a:t>, genellikle bir inme ya da kafa travması sonucunda aniden ortaya çıkan ve beynin dilden sorumlu alanlarının hasarlanmasından kaynaklanan bir dil bozukluğudur</a:t>
            </a:r>
            <a:r>
              <a:rPr lang="tr-TR" dirty="0">
                <a:latin typeface="Times New Roman"/>
                <a:ea typeface="Times New Roman"/>
              </a:rPr>
              <a:t>.	</a:t>
            </a:r>
            <a:endParaRPr lang="tr-TR" dirty="0" smtClean="0">
              <a:latin typeface="Times New Roman"/>
              <a:ea typeface="Times New Roman"/>
            </a:endParaRPr>
          </a:p>
          <a:p>
            <a:endParaRPr lang="tr-TR" dirty="0" smtClean="0">
              <a:latin typeface="Times New Roman"/>
              <a:ea typeface="Times New Roman"/>
            </a:endParaRPr>
          </a:p>
          <a:p>
            <a:pPr algn="just"/>
            <a:r>
              <a:rPr lang="tr-TR" sz="2000" dirty="0" smtClean="0">
                <a:solidFill>
                  <a:schemeClr val="accent5">
                    <a:lumMod val="75000"/>
                  </a:schemeClr>
                </a:solidFill>
                <a:latin typeface="Times New Roman"/>
                <a:ea typeface="Times New Roman"/>
              </a:rPr>
              <a:t>Bu </a:t>
            </a:r>
            <a:r>
              <a:rPr lang="tr-TR" sz="2000" dirty="0">
                <a:solidFill>
                  <a:schemeClr val="accent5">
                    <a:lumMod val="75000"/>
                  </a:schemeClr>
                </a:solidFill>
                <a:latin typeface="Times New Roman"/>
                <a:ea typeface="Times New Roman"/>
              </a:rPr>
              <a:t>bozukluk dili ifade etme ve anlamanın yanı sıra, okuma ve yazmayı da etkileyebilmektedir. Afaziye </a:t>
            </a:r>
            <a:r>
              <a:rPr lang="tr-TR" sz="2000" dirty="0" err="1">
                <a:solidFill>
                  <a:schemeClr val="accent5">
                    <a:lumMod val="75000"/>
                  </a:schemeClr>
                </a:solidFill>
                <a:latin typeface="Times New Roman"/>
                <a:ea typeface="Times New Roman"/>
              </a:rPr>
              <a:t>dizartri</a:t>
            </a:r>
            <a:r>
              <a:rPr lang="tr-TR" sz="2000" dirty="0">
                <a:solidFill>
                  <a:schemeClr val="accent5">
                    <a:lumMod val="75000"/>
                  </a:schemeClr>
                </a:solidFill>
                <a:latin typeface="Times New Roman"/>
                <a:ea typeface="Times New Roman"/>
              </a:rPr>
              <a:t> ya da konuşma apraksisi gibi </a:t>
            </a:r>
            <a:r>
              <a:rPr lang="tr-TR" sz="2000" u="sng" dirty="0">
                <a:solidFill>
                  <a:schemeClr val="accent5">
                    <a:lumMod val="75000"/>
                  </a:schemeClr>
                </a:solidFill>
                <a:latin typeface="Times New Roman"/>
                <a:ea typeface="Times New Roman"/>
              </a:rPr>
              <a:t>nörolojik konuşma bozuklukları </a:t>
            </a:r>
            <a:r>
              <a:rPr lang="tr-TR" sz="2000" dirty="0">
                <a:solidFill>
                  <a:schemeClr val="accent5">
                    <a:lumMod val="75000"/>
                  </a:schemeClr>
                </a:solidFill>
                <a:latin typeface="Times New Roman"/>
                <a:ea typeface="Times New Roman"/>
              </a:rPr>
              <a:t>da eşlik edebilmektedir.</a:t>
            </a:r>
          </a:p>
          <a:p>
            <a:endParaRPr lang="tr-TR" sz="2000" dirty="0">
              <a:solidFill>
                <a:schemeClr val="accent5">
                  <a:lumMod val="75000"/>
                </a:schemeClr>
              </a:solidFill>
            </a:endParaRPr>
          </a:p>
        </p:txBody>
      </p:sp>
    </p:spTree>
    <p:extLst>
      <p:ext uri="{BB962C8B-B14F-4D97-AF65-F5344CB8AC3E}">
        <p14:creationId xmlns="" xmlns:p14="http://schemas.microsoft.com/office/powerpoint/2010/main" val="24214226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692696"/>
            <a:ext cx="4572000" cy="769441"/>
          </a:xfrm>
          <a:prstGeom prst="rect">
            <a:avLst/>
          </a:prstGeom>
        </p:spPr>
        <p:txBody>
          <a:bodyPr>
            <a:spAutoFit/>
          </a:bodyPr>
          <a:lstStyle/>
          <a:p>
            <a:pPr>
              <a:spcAft>
                <a:spcPts val="0"/>
              </a:spcAft>
            </a:pPr>
            <a:r>
              <a:rPr lang="tr-TR" sz="2200" b="1" dirty="0">
                <a:solidFill>
                  <a:srgbClr val="C00000"/>
                </a:solidFill>
                <a:latin typeface="Times New Roman"/>
                <a:ea typeface="Times New Roman"/>
              </a:rPr>
              <a:t>Afazinin nedenleri nelerdir?</a:t>
            </a:r>
            <a:endParaRPr lang="tr-TR" sz="2200" dirty="0">
              <a:solidFill>
                <a:srgbClr val="C00000"/>
              </a:solidFill>
              <a:latin typeface="Arial"/>
              <a:ea typeface="Calibri"/>
            </a:endParaRPr>
          </a:p>
          <a:p>
            <a:pPr>
              <a:spcAft>
                <a:spcPts val="0"/>
              </a:spcAft>
            </a:pPr>
            <a:r>
              <a:rPr lang="tr-TR" sz="2200" b="1" dirty="0">
                <a:solidFill>
                  <a:srgbClr val="C00000"/>
                </a:solidFill>
                <a:latin typeface="Arial"/>
                <a:ea typeface="Times New Roman"/>
              </a:rPr>
              <a:t> </a:t>
            </a:r>
            <a:endParaRPr lang="tr-TR" sz="2200" dirty="0">
              <a:solidFill>
                <a:srgbClr val="C00000"/>
              </a:solidFill>
              <a:effectLst/>
              <a:latin typeface="Arial"/>
              <a:ea typeface="Calibri"/>
            </a:endParaRPr>
          </a:p>
        </p:txBody>
      </p:sp>
      <p:sp>
        <p:nvSpPr>
          <p:cNvPr id="3" name="Dikdörtgen 2"/>
          <p:cNvSpPr/>
          <p:nvPr/>
        </p:nvSpPr>
        <p:spPr>
          <a:xfrm>
            <a:off x="755576" y="1462137"/>
            <a:ext cx="6336704" cy="4154984"/>
          </a:xfrm>
          <a:prstGeom prst="rect">
            <a:avLst/>
          </a:prstGeom>
        </p:spPr>
        <p:txBody>
          <a:bodyPr wrap="square">
            <a:spAutoFit/>
          </a:bodyPr>
          <a:lstStyle/>
          <a:p>
            <a:pPr algn="just"/>
            <a:r>
              <a:rPr lang="tr-TR" sz="2200" dirty="0"/>
              <a:t>Afazi beynin dil alanlarından bir ya da daha fazlasının hasarından kaynaklanmaktadır. </a:t>
            </a:r>
          </a:p>
          <a:p>
            <a:pPr algn="just"/>
            <a:r>
              <a:rPr lang="tr-TR" sz="2200" dirty="0"/>
              <a:t>Çoğu zaman beyin hasarının nedeni inmedir. İnme, beynin bir bölgesinin kansız kalması durumunda ortaya çıkar. </a:t>
            </a:r>
            <a:endParaRPr lang="tr-TR" sz="2200" dirty="0" smtClean="0"/>
          </a:p>
          <a:p>
            <a:pPr algn="just"/>
            <a:endParaRPr lang="tr-TR" sz="2200" dirty="0"/>
          </a:p>
          <a:p>
            <a:pPr algn="just"/>
            <a:r>
              <a:rPr lang="tr-TR" sz="2200" dirty="0" smtClean="0"/>
              <a:t>Bunların yanında;</a:t>
            </a:r>
          </a:p>
          <a:p>
            <a:pPr marL="342900" indent="-342900" algn="just">
              <a:buFont typeface="Arial" panose="020B0604020202020204" pitchFamily="34" charset="0"/>
              <a:buChar char="•"/>
            </a:pPr>
            <a:r>
              <a:rPr lang="tr-TR" sz="2200" dirty="0" err="1">
                <a:solidFill>
                  <a:schemeClr val="accent5">
                    <a:lumMod val="75000"/>
                  </a:schemeClr>
                </a:solidFill>
              </a:rPr>
              <a:t>Serebrovasküler</a:t>
            </a:r>
            <a:r>
              <a:rPr lang="tr-TR" sz="2200" dirty="0">
                <a:solidFill>
                  <a:schemeClr val="accent5">
                    <a:lumMod val="75000"/>
                  </a:schemeClr>
                </a:solidFill>
              </a:rPr>
              <a:t> Olay </a:t>
            </a:r>
            <a:endParaRPr lang="tr-TR" sz="2200" dirty="0" smtClean="0">
              <a:solidFill>
                <a:schemeClr val="accent5">
                  <a:lumMod val="75000"/>
                </a:schemeClr>
              </a:solidFill>
            </a:endParaRPr>
          </a:p>
          <a:p>
            <a:pPr marL="342900" indent="-342900" algn="just">
              <a:buFont typeface="Arial" panose="020B0604020202020204" pitchFamily="34" charset="0"/>
              <a:buChar char="•"/>
            </a:pPr>
            <a:r>
              <a:rPr lang="tr-TR" sz="2200" dirty="0" err="1">
                <a:solidFill>
                  <a:schemeClr val="accent5">
                    <a:lumMod val="75000"/>
                  </a:schemeClr>
                </a:solidFill>
              </a:rPr>
              <a:t>Travmatik</a:t>
            </a:r>
            <a:r>
              <a:rPr lang="tr-TR" sz="2200" dirty="0">
                <a:solidFill>
                  <a:schemeClr val="accent5">
                    <a:lumMod val="75000"/>
                  </a:schemeClr>
                </a:solidFill>
              </a:rPr>
              <a:t> Beyin </a:t>
            </a:r>
            <a:r>
              <a:rPr lang="tr-TR" sz="2200" dirty="0" smtClean="0">
                <a:solidFill>
                  <a:schemeClr val="accent5">
                    <a:lumMod val="75000"/>
                  </a:schemeClr>
                </a:solidFill>
              </a:rPr>
              <a:t>Hasarı</a:t>
            </a:r>
          </a:p>
          <a:p>
            <a:pPr marL="342900" indent="-342900" algn="just">
              <a:buFont typeface="Arial" panose="020B0604020202020204" pitchFamily="34" charset="0"/>
              <a:buChar char="•"/>
            </a:pPr>
            <a:r>
              <a:rPr lang="tr-TR" sz="2200" dirty="0" smtClean="0">
                <a:solidFill>
                  <a:schemeClr val="accent5">
                    <a:lumMod val="75000"/>
                  </a:schemeClr>
                </a:solidFill>
              </a:rPr>
              <a:t>Nöbetler</a:t>
            </a:r>
          </a:p>
          <a:p>
            <a:pPr marL="342900" indent="-342900" algn="just">
              <a:buFont typeface="Arial" panose="020B0604020202020204" pitchFamily="34" charset="0"/>
              <a:buChar char="•"/>
            </a:pPr>
            <a:r>
              <a:rPr lang="tr-TR" sz="2200" dirty="0" smtClean="0">
                <a:solidFill>
                  <a:schemeClr val="accent5">
                    <a:lumMod val="75000"/>
                  </a:schemeClr>
                </a:solidFill>
              </a:rPr>
              <a:t>Tümörler</a:t>
            </a:r>
          </a:p>
          <a:p>
            <a:pPr marL="342900" indent="-342900" algn="just">
              <a:buFont typeface="Arial" panose="020B0604020202020204" pitchFamily="34" charset="0"/>
              <a:buChar char="•"/>
            </a:pPr>
            <a:r>
              <a:rPr lang="tr-TR" sz="2200" dirty="0" err="1" smtClean="0">
                <a:solidFill>
                  <a:schemeClr val="accent5">
                    <a:lumMod val="75000"/>
                  </a:schemeClr>
                </a:solidFill>
              </a:rPr>
              <a:t>Demans</a:t>
            </a:r>
            <a:r>
              <a:rPr lang="tr-TR" sz="2200" dirty="0" smtClean="0">
                <a:solidFill>
                  <a:schemeClr val="accent5">
                    <a:lumMod val="75000"/>
                  </a:schemeClr>
                </a:solidFill>
              </a:rPr>
              <a:t> </a:t>
            </a:r>
            <a:r>
              <a:rPr lang="tr-TR" sz="2200" dirty="0" smtClean="0"/>
              <a:t>afaziye neden </a:t>
            </a:r>
            <a:r>
              <a:rPr lang="tr-TR" sz="2200" dirty="0" err="1" smtClean="0"/>
              <a:t>olabilemektedir</a:t>
            </a:r>
            <a:r>
              <a:rPr lang="tr-TR" sz="2200" dirty="0" smtClean="0"/>
              <a:t>.</a:t>
            </a:r>
            <a:endParaRPr lang="tr-TR" sz="2200" dirty="0">
              <a:solidFill>
                <a:schemeClr val="accent5">
                  <a:lumMod val="75000"/>
                </a:schemeClr>
              </a:solidFill>
            </a:endParaRPr>
          </a:p>
        </p:txBody>
      </p:sp>
    </p:spTree>
    <p:extLst>
      <p:ext uri="{BB962C8B-B14F-4D97-AF65-F5344CB8AC3E}">
        <p14:creationId xmlns="" xmlns:p14="http://schemas.microsoft.com/office/powerpoint/2010/main" val="3606563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548680"/>
            <a:ext cx="5655715" cy="461665"/>
          </a:xfrm>
          <a:prstGeom prst="rect">
            <a:avLst/>
          </a:prstGeom>
        </p:spPr>
        <p:txBody>
          <a:bodyPr wrap="none">
            <a:spAutoFit/>
          </a:bodyPr>
          <a:lstStyle/>
          <a:p>
            <a:pPr lvl="2"/>
            <a:r>
              <a:rPr lang="tr-TR" sz="2400" b="1" dirty="0" smtClean="0">
                <a:solidFill>
                  <a:srgbClr val="FF0000"/>
                </a:solidFill>
                <a:latin typeface="+mj-lt"/>
                <a:ea typeface="Times New Roman"/>
              </a:rPr>
              <a:t>7. Motor </a:t>
            </a:r>
            <a:r>
              <a:rPr lang="tr-TR" sz="2400" b="1" dirty="0">
                <a:solidFill>
                  <a:srgbClr val="FF0000"/>
                </a:solidFill>
                <a:latin typeface="+mj-lt"/>
                <a:ea typeface="Times New Roman"/>
              </a:rPr>
              <a:t>Konuşma Bozuklukları</a:t>
            </a:r>
            <a:endParaRPr lang="tr-TR" sz="2400" dirty="0">
              <a:solidFill>
                <a:srgbClr val="FF0000"/>
              </a:solidFill>
              <a:effectLst/>
              <a:latin typeface="+mj-lt"/>
              <a:ea typeface="Times New Roman"/>
            </a:endParaRPr>
          </a:p>
        </p:txBody>
      </p:sp>
      <p:sp>
        <p:nvSpPr>
          <p:cNvPr id="3" name="Dikdörtgen 2"/>
          <p:cNvSpPr/>
          <p:nvPr/>
        </p:nvSpPr>
        <p:spPr>
          <a:xfrm>
            <a:off x="1043608" y="1268760"/>
            <a:ext cx="7056784" cy="1015663"/>
          </a:xfrm>
          <a:prstGeom prst="rect">
            <a:avLst/>
          </a:prstGeom>
        </p:spPr>
        <p:txBody>
          <a:bodyPr wrap="square">
            <a:spAutoFit/>
          </a:bodyPr>
          <a:lstStyle/>
          <a:p>
            <a:r>
              <a:rPr lang="tr-TR" sz="2000" dirty="0"/>
              <a:t>Konuşmanın motor planlamasını ve </a:t>
            </a:r>
            <a:r>
              <a:rPr lang="tr-TR" sz="2000" dirty="0" err="1"/>
              <a:t>nöromusküler</a:t>
            </a:r>
            <a:r>
              <a:rPr lang="tr-TR" sz="2000" dirty="0"/>
              <a:t> kontrolünü etkileyen, nörolojik hasarların neden olduğu konuşma bozukluklarıdır. </a:t>
            </a:r>
          </a:p>
        </p:txBody>
      </p:sp>
      <p:sp>
        <p:nvSpPr>
          <p:cNvPr id="4" name="Dikdörtgen 3"/>
          <p:cNvSpPr/>
          <p:nvPr/>
        </p:nvSpPr>
        <p:spPr>
          <a:xfrm>
            <a:off x="1187624" y="2492896"/>
            <a:ext cx="6099747" cy="461665"/>
          </a:xfrm>
          <a:prstGeom prst="rect">
            <a:avLst/>
          </a:prstGeom>
        </p:spPr>
        <p:txBody>
          <a:bodyPr wrap="none">
            <a:spAutoFit/>
          </a:bodyPr>
          <a:lstStyle/>
          <a:p>
            <a:pPr marL="285750" indent="-285750">
              <a:buFont typeface="Wingdings" panose="05000000000000000000" pitchFamily="2" charset="2"/>
              <a:buChar char="v"/>
            </a:pPr>
            <a:r>
              <a:rPr lang="tr-TR" sz="2400" dirty="0">
                <a:solidFill>
                  <a:schemeClr val="accent5">
                    <a:lumMod val="75000"/>
                  </a:schemeClr>
                </a:solidFill>
              </a:rPr>
              <a:t>Konuşma apraksisi ve </a:t>
            </a:r>
            <a:r>
              <a:rPr lang="tr-TR" sz="2400" dirty="0" err="1">
                <a:solidFill>
                  <a:schemeClr val="accent5">
                    <a:lumMod val="75000"/>
                  </a:schemeClr>
                </a:solidFill>
              </a:rPr>
              <a:t>dizartrileri</a:t>
            </a:r>
            <a:r>
              <a:rPr lang="tr-TR" sz="2400" dirty="0">
                <a:solidFill>
                  <a:schemeClr val="accent5">
                    <a:lumMod val="75000"/>
                  </a:schemeClr>
                </a:solidFill>
              </a:rPr>
              <a:t> kapsar.</a:t>
            </a:r>
          </a:p>
        </p:txBody>
      </p:sp>
      <p:sp>
        <p:nvSpPr>
          <p:cNvPr id="5" name="Dikdörtgen 4"/>
          <p:cNvSpPr/>
          <p:nvPr/>
        </p:nvSpPr>
        <p:spPr>
          <a:xfrm>
            <a:off x="1187624" y="3264060"/>
            <a:ext cx="6356353" cy="1015663"/>
          </a:xfrm>
          <a:prstGeom prst="rect">
            <a:avLst/>
          </a:prstGeom>
        </p:spPr>
        <p:txBody>
          <a:bodyPr wrap="square">
            <a:spAutoFit/>
          </a:bodyPr>
          <a:lstStyle/>
          <a:p>
            <a:r>
              <a:rPr lang="tr-TR" sz="2000" dirty="0"/>
              <a:t>Bu bozukluğun fizyolojik karakteristikleri: kuvvet, hız, hareket aralığı, devamlılık, </a:t>
            </a:r>
            <a:r>
              <a:rPr lang="tr-TR" sz="2000" dirty="0" err="1"/>
              <a:t>tonus</a:t>
            </a:r>
            <a:r>
              <a:rPr lang="tr-TR" sz="2000" dirty="0"/>
              <a:t>  ve  kas hareketlerinin doğruluğu ile ilgili bozukluklardır.</a:t>
            </a:r>
          </a:p>
        </p:txBody>
      </p:sp>
      <p:sp>
        <p:nvSpPr>
          <p:cNvPr id="6" name="Dikdörtgen 5"/>
          <p:cNvSpPr/>
          <p:nvPr/>
        </p:nvSpPr>
        <p:spPr>
          <a:xfrm>
            <a:off x="1187623" y="4437112"/>
            <a:ext cx="6264695" cy="1015663"/>
          </a:xfrm>
          <a:prstGeom prst="rect">
            <a:avLst/>
          </a:prstGeom>
        </p:spPr>
        <p:txBody>
          <a:bodyPr wrap="square">
            <a:spAutoFit/>
          </a:bodyPr>
          <a:lstStyle/>
          <a:p>
            <a:r>
              <a:rPr lang="tr-TR" sz="2000" dirty="0"/>
              <a:t>Bu bozukluğun iletişimsel karakteristikleri: tını, gürlük, ses kalitesi, rezonans, solunum desteği, prozodi ve artikülasyon ile ilgili bozukluklardır. </a:t>
            </a:r>
          </a:p>
        </p:txBody>
      </p:sp>
      <p:sp>
        <p:nvSpPr>
          <p:cNvPr id="7" name="Şeritli Sağ Ok 6"/>
          <p:cNvSpPr/>
          <p:nvPr/>
        </p:nvSpPr>
        <p:spPr>
          <a:xfrm>
            <a:off x="287524" y="3418351"/>
            <a:ext cx="756084" cy="504056"/>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Şeritli Sağ Ok 8"/>
          <p:cNvSpPr/>
          <p:nvPr/>
        </p:nvSpPr>
        <p:spPr>
          <a:xfrm>
            <a:off x="291908" y="4692915"/>
            <a:ext cx="756084" cy="504056"/>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val="293197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620688"/>
            <a:ext cx="7200800" cy="461665"/>
          </a:xfrm>
          <a:prstGeom prst="rect">
            <a:avLst/>
          </a:prstGeom>
        </p:spPr>
        <p:txBody>
          <a:bodyPr wrap="square">
            <a:spAutoFit/>
          </a:bodyPr>
          <a:lstStyle/>
          <a:p>
            <a:r>
              <a:rPr lang="tr-TR" sz="2400" b="1" dirty="0" smtClean="0">
                <a:solidFill>
                  <a:srgbClr val="FF0000"/>
                </a:solidFill>
              </a:rPr>
              <a:t>8. </a:t>
            </a:r>
            <a:r>
              <a:rPr lang="tr-TR" sz="2400" b="1" dirty="0" err="1" smtClean="0">
                <a:solidFill>
                  <a:srgbClr val="FF0000"/>
                </a:solidFill>
              </a:rPr>
              <a:t>Serebral</a:t>
            </a:r>
            <a:r>
              <a:rPr lang="tr-TR" sz="2400" b="1" dirty="0" smtClean="0">
                <a:solidFill>
                  <a:srgbClr val="FF0000"/>
                </a:solidFill>
              </a:rPr>
              <a:t> </a:t>
            </a:r>
            <a:r>
              <a:rPr lang="tr-TR" sz="2400" b="1" dirty="0" err="1">
                <a:solidFill>
                  <a:srgbClr val="FF0000"/>
                </a:solidFill>
              </a:rPr>
              <a:t>Palsi</a:t>
            </a:r>
            <a:r>
              <a:rPr lang="tr-TR" sz="2400" b="1" dirty="0">
                <a:solidFill>
                  <a:srgbClr val="FF0000"/>
                </a:solidFill>
              </a:rPr>
              <a:t> Ve Dil Ve Konuşma Terapisi</a:t>
            </a:r>
            <a:endParaRPr lang="tr-TR" sz="2400" dirty="0">
              <a:solidFill>
                <a:srgbClr val="FF0000"/>
              </a:solidFill>
            </a:endParaRPr>
          </a:p>
        </p:txBody>
      </p:sp>
      <p:sp>
        <p:nvSpPr>
          <p:cNvPr id="3" name="Dikdörtgen 2"/>
          <p:cNvSpPr/>
          <p:nvPr/>
        </p:nvSpPr>
        <p:spPr>
          <a:xfrm>
            <a:off x="899592" y="2132856"/>
            <a:ext cx="7200800" cy="3170099"/>
          </a:xfrm>
          <a:prstGeom prst="rect">
            <a:avLst/>
          </a:prstGeom>
        </p:spPr>
        <p:txBody>
          <a:bodyPr wrap="square">
            <a:spAutoFit/>
          </a:bodyPr>
          <a:lstStyle/>
          <a:p>
            <a:pPr algn="just"/>
            <a:r>
              <a:rPr lang="tr-TR" sz="2000" dirty="0" err="1"/>
              <a:t>Serebral</a:t>
            </a:r>
            <a:r>
              <a:rPr lang="tr-TR" sz="2000" dirty="0"/>
              <a:t> </a:t>
            </a:r>
            <a:r>
              <a:rPr lang="tr-TR" sz="2000" dirty="0" err="1"/>
              <a:t>palsi</a:t>
            </a:r>
            <a:r>
              <a:rPr lang="tr-TR" sz="2000" dirty="0"/>
              <a:t>, aktivite sınırlılığına yol açan bir grup kalıcı fakat ilerleyici olmayan, gelişen </a:t>
            </a:r>
            <a:r>
              <a:rPr lang="tr-TR" sz="2000" dirty="0" err="1"/>
              <a:t>fetal</a:t>
            </a:r>
            <a:r>
              <a:rPr lang="tr-TR" sz="2000" dirty="0"/>
              <a:t> veya </a:t>
            </a:r>
            <a:r>
              <a:rPr lang="tr-TR" sz="2000" dirty="0" err="1"/>
              <a:t>yenidoğan</a:t>
            </a:r>
            <a:r>
              <a:rPr lang="tr-TR" sz="2000" dirty="0"/>
              <a:t> beyninde ortaya çıkan bozukluk olarak tanımlanır. </a:t>
            </a:r>
            <a:r>
              <a:rPr lang="tr-TR" sz="2000" dirty="0" err="1"/>
              <a:t>Serebral</a:t>
            </a:r>
            <a:r>
              <a:rPr lang="tr-TR" sz="2000" dirty="0"/>
              <a:t> </a:t>
            </a:r>
            <a:r>
              <a:rPr lang="tr-TR" sz="2000" dirty="0" err="1"/>
              <a:t>palsili</a:t>
            </a:r>
            <a:r>
              <a:rPr lang="tr-TR" sz="2000" dirty="0"/>
              <a:t> bireylerin %58’inde iletişim problemleri gözlendiği belirtilmektedir.  </a:t>
            </a:r>
            <a:r>
              <a:rPr lang="tr-TR" sz="2000" dirty="0" err="1"/>
              <a:t>Serebral</a:t>
            </a:r>
            <a:r>
              <a:rPr lang="tr-TR" sz="2000" dirty="0"/>
              <a:t> </a:t>
            </a:r>
            <a:r>
              <a:rPr lang="tr-TR" sz="2000" dirty="0" err="1"/>
              <a:t>palsiye</a:t>
            </a:r>
            <a:r>
              <a:rPr lang="tr-TR" sz="2000" dirty="0"/>
              <a:t> bağlı iletişim bozukluklarının nedenleri çok faktörlü olabilir</a:t>
            </a:r>
            <a:r>
              <a:rPr lang="tr-TR" sz="2000" dirty="0" smtClean="0"/>
              <a:t>.</a:t>
            </a:r>
          </a:p>
          <a:p>
            <a:pPr algn="just"/>
            <a:r>
              <a:rPr lang="tr-TR" sz="2000" dirty="0"/>
              <a:t>Bireyler, kas kontrolünü etkileyen motor konuşma bozukluğu ile karşı karşıya olabilirler</a:t>
            </a:r>
            <a:r>
              <a:rPr lang="tr-TR" sz="2000" dirty="0" smtClean="0"/>
              <a:t>.</a:t>
            </a:r>
            <a:r>
              <a:rPr lang="tr-TR" sz="2000" dirty="0"/>
              <a:t> </a:t>
            </a:r>
            <a:r>
              <a:rPr lang="tr-TR" sz="2000" dirty="0" err="1"/>
              <a:t>Serebral</a:t>
            </a:r>
            <a:r>
              <a:rPr lang="tr-TR" sz="2000" dirty="0"/>
              <a:t> </a:t>
            </a:r>
            <a:r>
              <a:rPr lang="tr-TR" sz="2000" dirty="0" err="1"/>
              <a:t>palsili</a:t>
            </a:r>
            <a:r>
              <a:rPr lang="tr-TR" sz="2000" dirty="0"/>
              <a:t> bireylerde görülebilecek sözel iletişim bozuklukları dil ve konuşma alanında görülen bozukluklar olarak </a:t>
            </a:r>
            <a:r>
              <a:rPr lang="tr-TR" sz="2000" dirty="0" err="1"/>
              <a:t>ayrıntılandırılabilir</a:t>
            </a:r>
            <a:r>
              <a:rPr lang="tr-TR" sz="2000" dirty="0"/>
              <a:t>.</a:t>
            </a:r>
          </a:p>
        </p:txBody>
      </p:sp>
    </p:spTree>
    <p:extLst>
      <p:ext uri="{BB962C8B-B14F-4D97-AF65-F5344CB8AC3E}">
        <p14:creationId xmlns="" xmlns:p14="http://schemas.microsoft.com/office/powerpoint/2010/main" val="1263289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548680"/>
            <a:ext cx="4278735" cy="461665"/>
          </a:xfrm>
          <a:prstGeom prst="rect">
            <a:avLst/>
          </a:prstGeom>
        </p:spPr>
        <p:txBody>
          <a:bodyPr wrap="none">
            <a:spAutoFit/>
          </a:bodyPr>
          <a:lstStyle/>
          <a:p>
            <a:pPr lvl="2"/>
            <a:r>
              <a:rPr lang="tr-TR" sz="2400" b="1" dirty="0" smtClean="0">
                <a:solidFill>
                  <a:srgbClr val="FF0000"/>
                </a:solidFill>
              </a:rPr>
              <a:t>9. Yutma </a:t>
            </a:r>
            <a:r>
              <a:rPr lang="tr-TR" sz="2400" b="1" dirty="0">
                <a:solidFill>
                  <a:srgbClr val="FF0000"/>
                </a:solidFill>
              </a:rPr>
              <a:t>Bozuklukları</a:t>
            </a:r>
            <a:endParaRPr lang="tr-TR" sz="2400" dirty="0">
              <a:solidFill>
                <a:srgbClr val="FF0000"/>
              </a:solidFill>
            </a:endParaRPr>
          </a:p>
        </p:txBody>
      </p:sp>
      <p:sp>
        <p:nvSpPr>
          <p:cNvPr id="3" name="Dikdörtgen 2"/>
          <p:cNvSpPr/>
          <p:nvPr/>
        </p:nvSpPr>
        <p:spPr>
          <a:xfrm>
            <a:off x="971600" y="1412776"/>
            <a:ext cx="7056784" cy="1323439"/>
          </a:xfrm>
          <a:prstGeom prst="rect">
            <a:avLst/>
          </a:prstGeom>
        </p:spPr>
        <p:txBody>
          <a:bodyPr wrap="square">
            <a:spAutoFit/>
          </a:bodyPr>
          <a:lstStyle/>
          <a:p>
            <a:r>
              <a:rPr lang="tr-TR" sz="2000" dirty="0" err="1"/>
              <a:t>K</a:t>
            </a:r>
            <a:r>
              <a:rPr lang="en-US" sz="2000" dirty="0" err="1" smtClean="0"/>
              <a:t>endi</a:t>
            </a:r>
            <a:r>
              <a:rPr lang="en-US" sz="2000" dirty="0" smtClean="0"/>
              <a:t> </a:t>
            </a:r>
            <a:r>
              <a:rPr lang="en-US" sz="2000" dirty="0" err="1"/>
              <a:t>baş</a:t>
            </a:r>
            <a:r>
              <a:rPr lang="tr-TR" sz="2000" dirty="0"/>
              <a:t>ı</a:t>
            </a:r>
            <a:r>
              <a:rPr lang="en-US" sz="2000" dirty="0" err="1"/>
              <a:t>na</a:t>
            </a:r>
            <a:r>
              <a:rPr lang="en-US" sz="2000" dirty="0"/>
              <a:t> </a:t>
            </a:r>
            <a:r>
              <a:rPr lang="en-US" sz="2000" dirty="0" err="1"/>
              <a:t>bir</a:t>
            </a:r>
            <a:r>
              <a:rPr lang="en-US" sz="2000" dirty="0"/>
              <a:t> tan</a:t>
            </a:r>
            <a:r>
              <a:rPr lang="tr-TR" sz="2000" dirty="0"/>
              <a:t>ı</a:t>
            </a:r>
            <a:r>
              <a:rPr lang="en-US" sz="2000" dirty="0"/>
              <a:t> de</a:t>
            </a:r>
            <a:r>
              <a:rPr lang="tr-TR" sz="2000" dirty="0"/>
              <a:t>ğ</a:t>
            </a:r>
            <a:r>
              <a:rPr lang="en-US" sz="2000" dirty="0" err="1"/>
              <a:t>ildir</a:t>
            </a:r>
            <a:r>
              <a:rPr lang="en-US" sz="2000" dirty="0"/>
              <a:t>, </a:t>
            </a:r>
            <a:r>
              <a:rPr lang="en-US" sz="2000" dirty="0" err="1"/>
              <a:t>belirli</a:t>
            </a:r>
            <a:r>
              <a:rPr lang="en-US" sz="2000" dirty="0"/>
              <a:t> </a:t>
            </a:r>
            <a:r>
              <a:rPr lang="en-US" sz="2000" dirty="0" err="1"/>
              <a:t>hastal</a:t>
            </a:r>
            <a:r>
              <a:rPr lang="tr-TR" sz="2000" dirty="0"/>
              <a:t>ı</a:t>
            </a:r>
            <a:r>
              <a:rPr lang="en-US" sz="2000" dirty="0" err="1"/>
              <a:t>klar</a:t>
            </a:r>
            <a:r>
              <a:rPr lang="tr-TR" sz="2000" dirty="0"/>
              <a:t>ı</a:t>
            </a:r>
            <a:r>
              <a:rPr lang="en-US" sz="2000" dirty="0"/>
              <a:t>n </a:t>
            </a:r>
            <a:r>
              <a:rPr lang="en-US" sz="2000" dirty="0" err="1"/>
              <a:t>bir</a:t>
            </a:r>
            <a:r>
              <a:rPr lang="en-US" sz="2000" dirty="0"/>
              <a:t> </a:t>
            </a:r>
            <a:r>
              <a:rPr lang="en-US" sz="2000" dirty="0" err="1"/>
              <a:t>SEMPTOMudur</a:t>
            </a:r>
            <a:r>
              <a:rPr lang="en-US" sz="2000" dirty="0"/>
              <a:t>. </a:t>
            </a:r>
            <a:r>
              <a:rPr lang="tr-TR" sz="2000" dirty="0"/>
              <a:t>Yutma kaslarındaki fizyolojik de</a:t>
            </a:r>
            <a:r>
              <a:rPr lang="en-US" sz="2000" dirty="0"/>
              <a:t>ğ</a:t>
            </a:r>
            <a:r>
              <a:rPr lang="tr-TR" sz="2000" dirty="0"/>
              <a:t>işimden dolayı ortaya çıkar.</a:t>
            </a:r>
          </a:p>
          <a:p>
            <a:endParaRPr lang="tr-TR" sz="2000" dirty="0"/>
          </a:p>
        </p:txBody>
      </p:sp>
      <p:sp>
        <p:nvSpPr>
          <p:cNvPr id="4" name="Dikdörtgen 3"/>
          <p:cNvSpPr/>
          <p:nvPr/>
        </p:nvSpPr>
        <p:spPr>
          <a:xfrm>
            <a:off x="1108444" y="2736215"/>
            <a:ext cx="7272808" cy="1631216"/>
          </a:xfrm>
          <a:prstGeom prst="rect">
            <a:avLst/>
          </a:prstGeom>
        </p:spPr>
        <p:txBody>
          <a:bodyPr wrap="square">
            <a:spAutoFit/>
          </a:bodyPr>
          <a:lstStyle/>
          <a:p>
            <a:r>
              <a:rPr lang="tr-TR" sz="2000" dirty="0"/>
              <a:t>Dil ve konuşma terapisi spesifik yutma tedavisi (ör; kas hareketlerini geliştirmek için verilen egzersizler), yutmanın daha etkili yapılabilmesini sağlamak için kullanılan pozisyon ve stratejiler, daha kolay ve güvenli yutma için diyet değişiklikleri önerebilir. </a:t>
            </a:r>
          </a:p>
        </p:txBody>
      </p:sp>
    </p:spTree>
    <p:extLst>
      <p:ext uri="{BB962C8B-B14F-4D97-AF65-F5344CB8AC3E}">
        <p14:creationId xmlns="" xmlns:p14="http://schemas.microsoft.com/office/powerpoint/2010/main" val="3339032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28" y="727550"/>
            <a:ext cx="8171471" cy="830997"/>
          </a:xfrm>
          <a:prstGeom prst="rect">
            <a:avLst/>
          </a:prstGeom>
        </p:spPr>
        <p:txBody>
          <a:bodyPr wrap="square">
            <a:spAutoFit/>
          </a:bodyPr>
          <a:lstStyle/>
          <a:p>
            <a:pPr lvl="2"/>
            <a:r>
              <a:rPr lang="tr-TR" sz="2400" b="1" dirty="0" smtClean="0">
                <a:solidFill>
                  <a:srgbClr val="FF0000"/>
                </a:solidFill>
              </a:rPr>
              <a:t>10. İşitme </a:t>
            </a:r>
            <a:r>
              <a:rPr lang="tr-TR" sz="2400" b="1" dirty="0">
                <a:solidFill>
                  <a:srgbClr val="FF0000"/>
                </a:solidFill>
              </a:rPr>
              <a:t>Kayıplarının Neden Olduğu Konuşma Bozuklukları </a:t>
            </a:r>
            <a:endParaRPr lang="tr-TR" sz="2400" dirty="0">
              <a:solidFill>
                <a:srgbClr val="FF0000"/>
              </a:solidFill>
            </a:endParaRPr>
          </a:p>
        </p:txBody>
      </p:sp>
      <p:sp>
        <p:nvSpPr>
          <p:cNvPr id="3" name="Dikdörtgen 2"/>
          <p:cNvSpPr/>
          <p:nvPr/>
        </p:nvSpPr>
        <p:spPr>
          <a:xfrm>
            <a:off x="1043607" y="1772816"/>
            <a:ext cx="7128791" cy="707886"/>
          </a:xfrm>
          <a:prstGeom prst="rect">
            <a:avLst/>
          </a:prstGeom>
        </p:spPr>
        <p:txBody>
          <a:bodyPr wrap="square">
            <a:spAutoFit/>
          </a:bodyPr>
          <a:lstStyle/>
          <a:p>
            <a:pPr lvl="0"/>
            <a:r>
              <a:rPr lang="tr-TR" sz="2000" dirty="0"/>
              <a:t>İşitme sistemindeki herhangi bir bozukluk nedeniyle ortaya çıkan yetersizliktir. </a:t>
            </a:r>
          </a:p>
        </p:txBody>
      </p:sp>
      <p:sp>
        <p:nvSpPr>
          <p:cNvPr id="4" name="Dikdörtgen 3"/>
          <p:cNvSpPr/>
          <p:nvPr/>
        </p:nvSpPr>
        <p:spPr>
          <a:xfrm>
            <a:off x="1076504" y="2780928"/>
            <a:ext cx="6735856" cy="3278462"/>
          </a:xfrm>
          <a:prstGeom prst="rect">
            <a:avLst/>
          </a:prstGeom>
        </p:spPr>
        <p:txBody>
          <a:bodyPr wrap="square">
            <a:spAutoFit/>
          </a:bodyPr>
          <a:lstStyle/>
          <a:p>
            <a:pPr marL="742950" lvl="1" indent="-285750">
              <a:lnSpc>
                <a:spcPct val="150000"/>
              </a:lnSpc>
              <a:buFont typeface="Wingdings" panose="05000000000000000000" pitchFamily="2" charset="2"/>
              <a:buChar char="q"/>
            </a:pPr>
            <a:r>
              <a:rPr lang="tr-TR" sz="2000" dirty="0"/>
              <a:t>Oluş zamanına</a:t>
            </a:r>
          </a:p>
          <a:p>
            <a:pPr marL="742950" lvl="1" indent="-285750">
              <a:lnSpc>
                <a:spcPct val="150000"/>
              </a:lnSpc>
              <a:buFont typeface="Wingdings" panose="05000000000000000000" pitchFamily="2" charset="2"/>
              <a:buChar char="q"/>
            </a:pPr>
            <a:r>
              <a:rPr lang="tr-TR" sz="2000" dirty="0"/>
              <a:t>Oluş yerine</a:t>
            </a:r>
          </a:p>
          <a:p>
            <a:pPr marL="742950" lvl="1" indent="-285750">
              <a:lnSpc>
                <a:spcPct val="150000"/>
              </a:lnSpc>
              <a:buFont typeface="Wingdings" panose="05000000000000000000" pitchFamily="2" charset="2"/>
              <a:buChar char="q"/>
            </a:pPr>
            <a:r>
              <a:rPr lang="tr-TR" sz="2000" dirty="0"/>
              <a:t>Dil edinimine</a:t>
            </a:r>
          </a:p>
          <a:p>
            <a:pPr marL="742950" lvl="1" indent="-285750">
              <a:lnSpc>
                <a:spcPct val="150000"/>
              </a:lnSpc>
              <a:buFont typeface="Wingdings" panose="05000000000000000000" pitchFamily="2" charset="2"/>
              <a:buChar char="q"/>
            </a:pPr>
            <a:r>
              <a:rPr lang="tr-TR" sz="2000" dirty="0"/>
              <a:t>İşitme kaybının derecesine</a:t>
            </a:r>
          </a:p>
          <a:p>
            <a:pPr marL="742950" lvl="1" indent="-285750">
              <a:lnSpc>
                <a:spcPct val="150000"/>
              </a:lnSpc>
              <a:buFont typeface="Wingdings" panose="05000000000000000000" pitchFamily="2" charset="2"/>
              <a:buChar char="q"/>
            </a:pPr>
            <a:r>
              <a:rPr lang="tr-TR" sz="2000" dirty="0"/>
              <a:t>Kulakların durumuna</a:t>
            </a:r>
          </a:p>
          <a:p>
            <a:pPr marL="742950" lvl="1" indent="-285750">
              <a:lnSpc>
                <a:spcPct val="150000"/>
              </a:lnSpc>
              <a:buFont typeface="Wingdings" panose="05000000000000000000" pitchFamily="2" charset="2"/>
              <a:buChar char="q"/>
            </a:pPr>
            <a:r>
              <a:rPr lang="tr-TR" sz="2000" dirty="0"/>
              <a:t>Kalıcılık durumuna</a:t>
            </a:r>
          </a:p>
          <a:p>
            <a:pPr marL="742950" lvl="1" indent="-285750">
              <a:lnSpc>
                <a:spcPct val="150000"/>
              </a:lnSpc>
              <a:buFont typeface="Wingdings" panose="05000000000000000000" pitchFamily="2" charset="2"/>
              <a:buChar char="q"/>
            </a:pPr>
            <a:r>
              <a:rPr lang="tr-TR" sz="2000" dirty="0"/>
              <a:t>Oluş biçimlerine </a:t>
            </a:r>
            <a:r>
              <a:rPr lang="tr-TR" dirty="0"/>
              <a:t>göre sınıflandırılır.</a:t>
            </a:r>
            <a:endParaRPr lang="tr-TR" sz="1200" dirty="0"/>
          </a:p>
        </p:txBody>
      </p:sp>
    </p:spTree>
    <p:extLst>
      <p:ext uri="{BB962C8B-B14F-4D97-AF65-F5344CB8AC3E}">
        <p14:creationId xmlns="" xmlns:p14="http://schemas.microsoft.com/office/powerpoint/2010/main" val="3175670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99592" y="1700808"/>
            <a:ext cx="6696744" cy="2807372"/>
          </a:xfrm>
          <a:prstGeom prst="rect">
            <a:avLst/>
          </a:prstGeom>
          <a:noFill/>
        </p:spPr>
        <p:txBody>
          <a:bodyPr wrap="square" rtlCol="0">
            <a:spAutoFit/>
          </a:bodyPr>
          <a:lstStyle/>
          <a:p>
            <a:pPr marL="342900" indent="-342900">
              <a:lnSpc>
                <a:spcPct val="150000"/>
              </a:lnSpc>
              <a:buFont typeface="+mj-lt"/>
              <a:buAutoNum type="arabicPeriod"/>
            </a:pPr>
            <a:r>
              <a:rPr lang="en-US" sz="2400" b="1" dirty="0" err="1"/>
              <a:t>Çok</a:t>
            </a:r>
            <a:r>
              <a:rPr lang="en-US" sz="2400" b="1" dirty="0"/>
              <a:t> </a:t>
            </a:r>
            <a:r>
              <a:rPr lang="en-US" sz="2400" b="1" dirty="0" err="1"/>
              <a:t>Hafif</a:t>
            </a:r>
            <a:r>
              <a:rPr lang="en-US" sz="2400" b="1" dirty="0"/>
              <a:t> </a:t>
            </a:r>
            <a:r>
              <a:rPr lang="en-US" sz="2400" b="1" dirty="0" err="1"/>
              <a:t>Derecede</a:t>
            </a:r>
            <a:r>
              <a:rPr lang="en-US" sz="2400" b="1" dirty="0"/>
              <a:t> </a:t>
            </a:r>
            <a:r>
              <a:rPr lang="en-US" sz="2400" b="1" dirty="0" err="1"/>
              <a:t>İşitme</a:t>
            </a:r>
            <a:r>
              <a:rPr lang="en-US" sz="2400" b="1" dirty="0"/>
              <a:t> </a:t>
            </a:r>
            <a:r>
              <a:rPr lang="en-US" sz="2400" b="1" dirty="0" err="1"/>
              <a:t>Kaybı</a:t>
            </a:r>
            <a:endParaRPr lang="tr-TR" sz="2400" dirty="0"/>
          </a:p>
          <a:p>
            <a:pPr marL="342900" indent="-342900">
              <a:lnSpc>
                <a:spcPct val="150000"/>
              </a:lnSpc>
              <a:buFont typeface="+mj-lt"/>
              <a:buAutoNum type="arabicPeriod"/>
            </a:pPr>
            <a:r>
              <a:rPr lang="en-US" sz="2400" b="1" dirty="0" err="1"/>
              <a:t>Hafif</a:t>
            </a:r>
            <a:r>
              <a:rPr lang="en-US" sz="2400" b="1" dirty="0"/>
              <a:t> </a:t>
            </a:r>
            <a:r>
              <a:rPr lang="en-US" sz="2400" b="1" dirty="0" err="1"/>
              <a:t>Derecede</a:t>
            </a:r>
            <a:r>
              <a:rPr lang="en-US" sz="2400" b="1" dirty="0"/>
              <a:t> </a:t>
            </a:r>
            <a:r>
              <a:rPr lang="en-US" sz="2400" b="1" dirty="0" err="1"/>
              <a:t>İşitme</a:t>
            </a:r>
            <a:r>
              <a:rPr lang="en-US" sz="2400" b="1" dirty="0"/>
              <a:t> </a:t>
            </a:r>
            <a:r>
              <a:rPr lang="en-US" sz="2400" b="1" dirty="0" err="1" smtClean="0"/>
              <a:t>Kaybı</a:t>
            </a:r>
            <a:endParaRPr lang="tr-TR" sz="2400" b="1" dirty="0"/>
          </a:p>
          <a:p>
            <a:pPr marL="342900" indent="-342900">
              <a:lnSpc>
                <a:spcPct val="150000"/>
              </a:lnSpc>
              <a:buFont typeface="+mj-lt"/>
              <a:buAutoNum type="arabicPeriod"/>
            </a:pPr>
            <a:r>
              <a:rPr lang="en-US" sz="2400" b="1" dirty="0" err="1"/>
              <a:t>Orta</a:t>
            </a:r>
            <a:r>
              <a:rPr lang="en-US" sz="2400" b="1" dirty="0"/>
              <a:t> </a:t>
            </a:r>
            <a:r>
              <a:rPr lang="en-US" sz="2400" b="1" dirty="0" err="1"/>
              <a:t>Derecede</a:t>
            </a:r>
            <a:r>
              <a:rPr lang="en-US" sz="2400" b="1" dirty="0"/>
              <a:t> </a:t>
            </a:r>
            <a:r>
              <a:rPr lang="en-US" sz="2400" b="1" dirty="0" err="1"/>
              <a:t>İşitme</a:t>
            </a:r>
            <a:r>
              <a:rPr lang="en-US" sz="2400" b="1" dirty="0"/>
              <a:t> </a:t>
            </a:r>
            <a:r>
              <a:rPr lang="en-US" sz="2400" b="1" dirty="0" err="1" smtClean="0"/>
              <a:t>Kaybı</a:t>
            </a:r>
            <a:endParaRPr lang="tr-TR" sz="2400" b="1" dirty="0" smtClean="0"/>
          </a:p>
          <a:p>
            <a:pPr marL="342900" indent="-342900">
              <a:lnSpc>
                <a:spcPct val="150000"/>
              </a:lnSpc>
              <a:buFont typeface="+mj-lt"/>
              <a:buAutoNum type="arabicPeriod"/>
            </a:pPr>
            <a:r>
              <a:rPr lang="tr-TR" sz="2400" b="1" dirty="0"/>
              <a:t>İleri </a:t>
            </a:r>
            <a:r>
              <a:rPr lang="en-US" sz="2400" b="1" dirty="0" err="1"/>
              <a:t>Derecede</a:t>
            </a:r>
            <a:r>
              <a:rPr lang="en-US" sz="2400" b="1" dirty="0"/>
              <a:t> </a:t>
            </a:r>
            <a:r>
              <a:rPr lang="en-US" sz="2400" b="1" dirty="0" err="1"/>
              <a:t>İşitme</a:t>
            </a:r>
            <a:r>
              <a:rPr lang="en-US" sz="2400" b="1" dirty="0"/>
              <a:t> </a:t>
            </a:r>
            <a:r>
              <a:rPr lang="en-US" sz="2400" b="1" dirty="0" err="1"/>
              <a:t>Kaybı</a:t>
            </a:r>
            <a:endParaRPr lang="tr-TR" sz="2400" dirty="0"/>
          </a:p>
          <a:p>
            <a:pPr marL="342900" indent="-342900">
              <a:lnSpc>
                <a:spcPct val="150000"/>
              </a:lnSpc>
              <a:buFont typeface="+mj-lt"/>
              <a:buAutoNum type="arabicPeriod"/>
            </a:pPr>
            <a:r>
              <a:rPr lang="tr-TR" sz="2400" b="1" dirty="0"/>
              <a:t>Çok İleri</a:t>
            </a:r>
            <a:r>
              <a:rPr lang="en-US" sz="2400" b="1" dirty="0"/>
              <a:t> </a:t>
            </a:r>
            <a:r>
              <a:rPr lang="en-US" sz="2400" b="1" dirty="0" err="1"/>
              <a:t>Derecede</a:t>
            </a:r>
            <a:r>
              <a:rPr lang="en-US" sz="2400" b="1" dirty="0"/>
              <a:t> </a:t>
            </a:r>
            <a:r>
              <a:rPr lang="en-US" sz="2400" b="1" dirty="0" err="1"/>
              <a:t>İşitme</a:t>
            </a:r>
            <a:r>
              <a:rPr lang="en-US" sz="2400" b="1" dirty="0"/>
              <a:t> </a:t>
            </a:r>
            <a:r>
              <a:rPr lang="en-US" sz="2400" b="1" dirty="0" err="1"/>
              <a:t>Kaybı</a:t>
            </a:r>
            <a:r>
              <a:rPr lang="tr-TR" sz="2400" dirty="0" smtClean="0"/>
              <a:t> </a:t>
            </a:r>
            <a:endParaRPr lang="tr-TR" sz="2400" dirty="0"/>
          </a:p>
        </p:txBody>
      </p:sp>
    </p:spTree>
    <p:extLst>
      <p:ext uri="{BB962C8B-B14F-4D97-AF65-F5344CB8AC3E}">
        <p14:creationId xmlns="" xmlns:p14="http://schemas.microsoft.com/office/powerpoint/2010/main" val="879735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99592" y="908720"/>
            <a:ext cx="7128792" cy="954107"/>
          </a:xfrm>
          <a:prstGeom prst="rect">
            <a:avLst/>
          </a:prstGeom>
          <a:noFill/>
        </p:spPr>
        <p:txBody>
          <a:bodyPr wrap="square" rtlCol="0">
            <a:spAutoFit/>
          </a:bodyPr>
          <a:lstStyle/>
          <a:p>
            <a:r>
              <a:rPr lang="tr-TR" sz="2800" dirty="0"/>
              <a:t>Amerikan Konuşma, Dil ve İşitme Derneğine (ASHA, 1982) </a:t>
            </a:r>
            <a:r>
              <a:rPr lang="tr-TR" sz="2800" dirty="0" smtClean="0"/>
              <a:t>göre:</a:t>
            </a:r>
          </a:p>
        </p:txBody>
      </p:sp>
      <p:sp>
        <p:nvSpPr>
          <p:cNvPr id="3" name="Dikdörtgen 2"/>
          <p:cNvSpPr/>
          <p:nvPr/>
        </p:nvSpPr>
        <p:spPr>
          <a:xfrm>
            <a:off x="883359" y="2492896"/>
            <a:ext cx="6912768" cy="201622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latin typeface="Arial Black" panose="020B0A04020102020204" pitchFamily="34" charset="0"/>
              </a:rPr>
              <a:t>“</a:t>
            </a:r>
            <a:r>
              <a:rPr lang="tr-TR" sz="2400" i="1" dirty="0">
                <a:latin typeface="Arial Black" panose="020B0A04020102020204" pitchFamily="34" charset="0"/>
              </a:rPr>
              <a:t>Dil, iletişim kurma ve düşünce aktarma amacıyla ortaya çıkmış, ortak kurallar çerçevesinde belirlenmiş sembollerden oluşan karmaşık ve dinamik bir sistemdir.</a:t>
            </a:r>
            <a:r>
              <a:rPr lang="tr-TR" sz="2400" dirty="0">
                <a:latin typeface="Arial Black" panose="020B0A04020102020204" pitchFamily="34" charset="0"/>
              </a:rPr>
              <a:t>’’</a:t>
            </a:r>
          </a:p>
        </p:txBody>
      </p:sp>
    </p:spTree>
    <p:extLst>
      <p:ext uri="{BB962C8B-B14F-4D97-AF65-F5344CB8AC3E}">
        <p14:creationId xmlns="" xmlns:p14="http://schemas.microsoft.com/office/powerpoint/2010/main" val="3863782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92696"/>
            <a:ext cx="6858000" cy="5447645"/>
          </a:xfrm>
          <a:prstGeom prst="rect">
            <a:avLst/>
          </a:prstGeom>
        </p:spPr>
        <p:txBody>
          <a:bodyPr wrap="square">
            <a:spAutoFit/>
          </a:bodyPr>
          <a:lstStyle/>
          <a:p>
            <a:r>
              <a:rPr lang="tr-TR" sz="2400" b="1" dirty="0">
                <a:solidFill>
                  <a:srgbClr val="C00000"/>
                </a:solidFill>
              </a:rPr>
              <a:t>Öneriler: </a:t>
            </a:r>
            <a:endParaRPr lang="tr-TR" sz="2400" b="1" dirty="0" smtClean="0">
              <a:solidFill>
                <a:srgbClr val="C00000"/>
              </a:solidFill>
            </a:endParaRPr>
          </a:p>
          <a:p>
            <a:endParaRPr lang="tr-TR" sz="2400" dirty="0">
              <a:solidFill>
                <a:srgbClr val="C00000"/>
              </a:solidFill>
            </a:endParaRPr>
          </a:p>
          <a:p>
            <a:pPr marL="285750" indent="-285750">
              <a:lnSpc>
                <a:spcPct val="150000"/>
              </a:lnSpc>
              <a:buFont typeface="Wingdings" panose="05000000000000000000" pitchFamily="2" charset="2"/>
              <a:buChar char="ü"/>
            </a:pPr>
            <a:r>
              <a:rPr lang="tr-TR" sz="2000" dirty="0"/>
              <a:t>Sınıf içerisinde oturma düzeni ayarlanmalıdır.</a:t>
            </a:r>
          </a:p>
          <a:p>
            <a:pPr marL="285750" indent="-285750">
              <a:lnSpc>
                <a:spcPct val="150000"/>
              </a:lnSpc>
              <a:buFont typeface="Wingdings" panose="05000000000000000000" pitchFamily="2" charset="2"/>
              <a:buChar char="ü"/>
            </a:pPr>
            <a:r>
              <a:rPr lang="tr-TR" sz="2000" dirty="0"/>
              <a:t>Karşılıklı konuşmaların yüz yüze yapılması uygundur.</a:t>
            </a:r>
          </a:p>
          <a:p>
            <a:pPr marL="285750" indent="-285750">
              <a:lnSpc>
                <a:spcPct val="150000"/>
              </a:lnSpc>
              <a:buFont typeface="Wingdings" panose="05000000000000000000" pitchFamily="2" charset="2"/>
              <a:buChar char="ü"/>
            </a:pPr>
            <a:r>
              <a:rPr lang="tr-TR" sz="2000" dirty="0"/>
              <a:t>Kısa ve görsel uyaranın fazla olduğu yönergeler tercih edilmelidir.</a:t>
            </a:r>
          </a:p>
          <a:p>
            <a:pPr marL="285750" indent="-285750">
              <a:lnSpc>
                <a:spcPct val="150000"/>
              </a:lnSpc>
              <a:buFont typeface="Wingdings" panose="05000000000000000000" pitchFamily="2" charset="2"/>
              <a:buChar char="ü"/>
            </a:pPr>
            <a:r>
              <a:rPr lang="tr-TR" sz="2000" dirty="0"/>
              <a:t>Çalışma ortamında dikkatini dağıtacak nesnelerin azaltılması önemlidir.</a:t>
            </a:r>
          </a:p>
          <a:p>
            <a:pPr marL="285750" indent="-285750">
              <a:lnSpc>
                <a:spcPct val="150000"/>
              </a:lnSpc>
              <a:buFont typeface="Wingdings" panose="05000000000000000000" pitchFamily="2" charset="2"/>
              <a:buChar char="ü"/>
            </a:pPr>
            <a:r>
              <a:rPr lang="tr-TR" sz="2000" dirty="0"/>
              <a:t>Arka planda gürültülerin azaltılması gereklidir.</a:t>
            </a:r>
          </a:p>
          <a:p>
            <a:pPr marL="285750" indent="-285750">
              <a:lnSpc>
                <a:spcPct val="150000"/>
              </a:lnSpc>
              <a:buFont typeface="Wingdings" panose="05000000000000000000" pitchFamily="2" charset="2"/>
              <a:buChar char="ü"/>
            </a:pPr>
            <a:r>
              <a:rPr lang="tr-TR" sz="2000" dirty="0"/>
              <a:t>Okuduğunu anlama ve yorumlama çalışmalarına ağırlık verilmelidir.</a:t>
            </a:r>
          </a:p>
          <a:p>
            <a:pPr marL="285750" indent="-285750">
              <a:lnSpc>
                <a:spcPct val="150000"/>
              </a:lnSpc>
              <a:buFont typeface="Wingdings" panose="05000000000000000000" pitchFamily="2" charset="2"/>
              <a:buChar char="ü"/>
            </a:pPr>
            <a:r>
              <a:rPr lang="tr-TR" sz="2000" dirty="0"/>
              <a:t>Şiir, tekerleme </a:t>
            </a:r>
            <a:r>
              <a:rPr lang="tr-TR" sz="2000" dirty="0" err="1"/>
              <a:t>v.b</a:t>
            </a:r>
            <a:r>
              <a:rPr lang="tr-TR" sz="2000" dirty="0"/>
              <a:t>. çalışmalar yapılması önerilmektedir</a:t>
            </a:r>
            <a:r>
              <a:rPr lang="tr-TR" dirty="0"/>
              <a:t>.</a:t>
            </a:r>
            <a:endParaRPr lang="tr-TR" dirty="0">
              <a:effectLst/>
            </a:endParaRPr>
          </a:p>
        </p:txBody>
      </p:sp>
    </p:spTree>
    <p:extLst>
      <p:ext uri="{BB962C8B-B14F-4D97-AF65-F5344CB8AC3E}">
        <p14:creationId xmlns="" xmlns:p14="http://schemas.microsoft.com/office/powerpoint/2010/main" val="4021924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r>
              <a:rPr lang="tr-TR" dirty="0" smtClean="0"/>
              <a:t>Eğitsel </a:t>
            </a:r>
            <a:r>
              <a:rPr lang="tr-TR" dirty="0"/>
              <a:t>değerlendirme ve tanılama sürecinde, eğitsel amaçla bireyin tüm gelişim alanındaki özellikleri ve akademik disiplin alanlarındaki yeterlilikleri ile eğitim ihtiyaçları belirlenerek en az sınırlandırılmış eğitim ortamına ve özel eğitim hizmetine karar verilir. </a:t>
            </a:r>
            <a:endParaRPr lang="tr-TR" dirty="0" smtClean="0"/>
          </a:p>
          <a:p>
            <a:endParaRPr lang="tr-TR" dirty="0"/>
          </a:p>
          <a:p>
            <a:r>
              <a:rPr lang="tr-TR" dirty="0"/>
              <a:t>Bireyin eğitsel değerlendirme ve tanılaması rehberlik ve araştırma merkezinde oluşturulan özel eğitim değerlendirme kurulu tarafından nesnel, standart testler ve bireyin özelliklerine uygun ölçme araçlarıyla yapılır. </a:t>
            </a:r>
          </a:p>
        </p:txBody>
      </p:sp>
      <p:sp>
        <p:nvSpPr>
          <p:cNvPr id="3" name="Başlık 2"/>
          <p:cNvSpPr>
            <a:spLocks noGrp="1"/>
          </p:cNvSpPr>
          <p:nvPr>
            <p:ph type="title"/>
          </p:nvPr>
        </p:nvSpPr>
        <p:spPr/>
        <p:txBody>
          <a:bodyPr/>
          <a:lstStyle/>
          <a:p>
            <a:pPr lvl="0"/>
            <a:r>
              <a:rPr lang="tr-TR" sz="3200" b="1" dirty="0">
                <a:solidFill>
                  <a:srgbClr val="FF0000"/>
                </a:solidFill>
              </a:rPr>
              <a:t>EĞİTSEL DEĞERLENDİRME VE TANILAMA SÜRECİ</a:t>
            </a:r>
            <a:br>
              <a:rPr lang="tr-TR" sz="3200" b="1" dirty="0">
                <a:solidFill>
                  <a:srgbClr val="FF0000"/>
                </a:solidFill>
              </a:rPr>
            </a:br>
            <a:endParaRPr lang="tr-TR" sz="3200" b="1" dirty="0">
              <a:solidFill>
                <a:srgbClr val="FF0000"/>
              </a:solidFill>
            </a:endParaRPr>
          </a:p>
        </p:txBody>
      </p:sp>
    </p:spTree>
    <p:extLst>
      <p:ext uri="{BB962C8B-B14F-4D97-AF65-F5344CB8AC3E}">
        <p14:creationId xmlns="" xmlns:p14="http://schemas.microsoft.com/office/powerpoint/2010/main" val="714219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75656" y="838422"/>
            <a:ext cx="7272808" cy="1938992"/>
          </a:xfrm>
          <a:prstGeom prst="rect">
            <a:avLst/>
          </a:prstGeom>
        </p:spPr>
        <p:txBody>
          <a:bodyPr wrap="square">
            <a:spAutoFit/>
          </a:bodyPr>
          <a:lstStyle/>
          <a:p>
            <a:r>
              <a:rPr lang="tr-TR" sz="2000" dirty="0"/>
              <a:t>Tanılamada bireyin; tıbbî değerlendirme raporu ile zihinsel, fiziksel, ruhsal, sosyal gelişim öyküsü, tüm gelişim alanlarındaki özellikleri, akademik disiplin alanlarındaki yeterlilikleri, eğitim performansı, ihtiyaçları, eğitim hizmetlerinden yararlanma süresi ve bireysel gelişim raporu dikkate alınır. </a:t>
            </a:r>
          </a:p>
        </p:txBody>
      </p:sp>
      <p:sp>
        <p:nvSpPr>
          <p:cNvPr id="3" name="Patlama 2 2"/>
          <p:cNvSpPr/>
          <p:nvPr/>
        </p:nvSpPr>
        <p:spPr>
          <a:xfrm>
            <a:off x="395536" y="836712"/>
            <a:ext cx="1080120" cy="1008112"/>
          </a:xfrm>
          <a:prstGeom prst="irregularSeal2">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4" name="Patlama 2 3"/>
          <p:cNvSpPr/>
          <p:nvPr/>
        </p:nvSpPr>
        <p:spPr>
          <a:xfrm>
            <a:off x="395536" y="3593875"/>
            <a:ext cx="1080120" cy="1008112"/>
          </a:xfrm>
          <a:prstGeom prst="irregularSeal2">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5" name="Dikdörtgen 4"/>
          <p:cNvSpPr/>
          <p:nvPr/>
        </p:nvSpPr>
        <p:spPr>
          <a:xfrm>
            <a:off x="1619672" y="3436212"/>
            <a:ext cx="6624736" cy="1323439"/>
          </a:xfrm>
          <a:prstGeom prst="rect">
            <a:avLst/>
          </a:prstGeom>
        </p:spPr>
        <p:txBody>
          <a:bodyPr wrap="square">
            <a:spAutoFit/>
          </a:bodyPr>
          <a:lstStyle/>
          <a:p>
            <a:r>
              <a:rPr lang="tr-TR" sz="2000" dirty="0"/>
              <a:t>Eğitsel değerlendirme ve tanılama; eğitimin her tür ve kademesindeki geçişler ile bireylerin eğitim performansı ve eğitim ihtiyaçları dikkate alınarak veli ya da okulun/kurumun isteği üzerine gerektiğinde tekrarlanır. </a:t>
            </a:r>
          </a:p>
        </p:txBody>
      </p:sp>
    </p:spTree>
    <p:extLst>
      <p:ext uri="{BB962C8B-B14F-4D97-AF65-F5344CB8AC3E}">
        <p14:creationId xmlns="" xmlns:p14="http://schemas.microsoft.com/office/powerpoint/2010/main" val="20173299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Program Files (x86)\Microsoft Office\MEDIA\CAGCAT10\j0205462.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22569" y="899322"/>
            <a:ext cx="1818742" cy="180959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1104887" y="2852936"/>
            <a:ext cx="6768752" cy="3139321"/>
          </a:xfrm>
          <a:prstGeom prst="rect">
            <a:avLst/>
          </a:prstGeom>
        </p:spPr>
        <p:txBody>
          <a:bodyPr wrap="square">
            <a:spAutoFit/>
          </a:bodyPr>
          <a:lstStyle/>
          <a:p>
            <a:pPr marL="342900" indent="-342900">
              <a:buFont typeface="Wingdings" panose="05000000000000000000" pitchFamily="2" charset="2"/>
              <a:buChar char="Ø"/>
            </a:pPr>
            <a:r>
              <a:rPr lang="tr-TR" sz="2200" dirty="0">
                <a:solidFill>
                  <a:srgbClr val="0070C0"/>
                </a:solidFill>
              </a:rPr>
              <a:t>Millî eğitim müdürlükleri</a:t>
            </a:r>
            <a:r>
              <a:rPr lang="tr-TR" sz="2200" dirty="0" smtClean="0">
                <a:solidFill>
                  <a:srgbClr val="0070C0"/>
                </a:solidFill>
              </a:rPr>
              <a:t>,</a:t>
            </a:r>
          </a:p>
          <a:p>
            <a:pPr marL="342900" indent="-342900">
              <a:buFont typeface="Wingdings" panose="05000000000000000000" pitchFamily="2" charset="2"/>
              <a:buChar char="Ø"/>
            </a:pPr>
            <a:r>
              <a:rPr lang="tr-TR" sz="2200" dirty="0" smtClean="0">
                <a:solidFill>
                  <a:srgbClr val="0070C0"/>
                </a:solidFill>
              </a:rPr>
              <a:t>örgün </a:t>
            </a:r>
            <a:r>
              <a:rPr lang="tr-TR" sz="2200" dirty="0">
                <a:solidFill>
                  <a:srgbClr val="0070C0"/>
                </a:solidFill>
              </a:rPr>
              <a:t>ve yaygın eğitim </a:t>
            </a:r>
            <a:r>
              <a:rPr lang="tr-TR" sz="2200" dirty="0" smtClean="0">
                <a:solidFill>
                  <a:srgbClr val="0070C0"/>
                </a:solidFill>
              </a:rPr>
              <a:t>kurumları,</a:t>
            </a:r>
          </a:p>
          <a:p>
            <a:pPr marL="342900" indent="-342900">
              <a:buFont typeface="Wingdings" panose="05000000000000000000" pitchFamily="2" charset="2"/>
              <a:buChar char="Ø"/>
            </a:pPr>
            <a:r>
              <a:rPr lang="tr-TR" sz="2200" dirty="0" smtClean="0">
                <a:solidFill>
                  <a:srgbClr val="0070C0"/>
                </a:solidFill>
              </a:rPr>
              <a:t>sağlık </a:t>
            </a:r>
            <a:r>
              <a:rPr lang="tr-TR" sz="2200" dirty="0">
                <a:solidFill>
                  <a:srgbClr val="0070C0"/>
                </a:solidFill>
              </a:rPr>
              <a:t>kuruluşları, üniversiteler</a:t>
            </a:r>
            <a:r>
              <a:rPr lang="tr-TR" sz="2200" dirty="0" smtClean="0">
                <a:solidFill>
                  <a:srgbClr val="0070C0"/>
                </a:solidFill>
              </a:rPr>
              <a:t>,</a:t>
            </a:r>
          </a:p>
          <a:p>
            <a:pPr marL="342900" indent="-342900">
              <a:buFont typeface="Wingdings" panose="05000000000000000000" pitchFamily="2" charset="2"/>
              <a:buChar char="Ø"/>
            </a:pPr>
            <a:r>
              <a:rPr lang="tr-TR" sz="2200" dirty="0" smtClean="0">
                <a:solidFill>
                  <a:srgbClr val="0070C0"/>
                </a:solidFill>
              </a:rPr>
              <a:t>Aile </a:t>
            </a:r>
            <a:r>
              <a:rPr lang="tr-TR" sz="2200" dirty="0">
                <a:solidFill>
                  <a:srgbClr val="0070C0"/>
                </a:solidFill>
              </a:rPr>
              <a:t>ve Sosyal Politikalar Bakanlığı’nın sosyal hizmet birimleri </a:t>
            </a:r>
          </a:p>
          <a:p>
            <a:pPr marL="342900" indent="-342900">
              <a:buFont typeface="Wingdings" panose="05000000000000000000" pitchFamily="2" charset="2"/>
              <a:buChar char="Ø"/>
            </a:pPr>
            <a:r>
              <a:rPr lang="tr-TR" sz="2200" dirty="0" smtClean="0">
                <a:solidFill>
                  <a:srgbClr val="0070C0"/>
                </a:solidFill>
              </a:rPr>
              <a:t>yerel </a:t>
            </a:r>
            <a:r>
              <a:rPr lang="tr-TR" sz="2200" dirty="0">
                <a:solidFill>
                  <a:srgbClr val="0070C0"/>
                </a:solidFill>
              </a:rPr>
              <a:t>yönetim birimleri özel eğitim ihtiyacı olan bireylerin eğitsel değerlendirme ve tanılanması amacıyla RAM’a yönlendirilmesinde sorumluluğu paylaşırlar.</a:t>
            </a:r>
          </a:p>
        </p:txBody>
      </p:sp>
    </p:spTree>
    <p:extLst>
      <p:ext uri="{BB962C8B-B14F-4D97-AF65-F5344CB8AC3E}">
        <p14:creationId xmlns="" xmlns:p14="http://schemas.microsoft.com/office/powerpoint/2010/main" val="6947516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2420888"/>
            <a:ext cx="6552728" cy="2862322"/>
          </a:xfrm>
          <a:prstGeom prst="rect">
            <a:avLst/>
          </a:prstGeom>
        </p:spPr>
        <p:txBody>
          <a:bodyPr wrap="square">
            <a:spAutoFit/>
          </a:bodyPr>
          <a:lstStyle/>
          <a:p>
            <a:pPr algn="just"/>
            <a:r>
              <a:rPr lang="tr-TR" sz="2000" dirty="0"/>
              <a:t>Dil ve konuşma alanındaki değerlendirmenin amacı; bireyin sözel iletişim becerilerine ilişkin bilgi ve becerilerinin kullanımı ile iletişimdeki güçlü ve zayıf yönlerini belirlemektir. Değerlendirme sürecinde toplanan veriler değerlendirmenin amacına uygun olmalıdır. Bireyle ilgili karar verebilmek için yeterli veri toplanmalı, bireyin iletişim becerilerini belirlemek için hem standartlaştırılmış testlerden hem de diğer değerlendirme yöntemlerinden yararlanılmalıdır.</a:t>
            </a:r>
          </a:p>
        </p:txBody>
      </p:sp>
      <p:sp>
        <p:nvSpPr>
          <p:cNvPr id="3" name="Patlama 2 2"/>
          <p:cNvSpPr/>
          <p:nvPr/>
        </p:nvSpPr>
        <p:spPr>
          <a:xfrm>
            <a:off x="503548" y="836712"/>
            <a:ext cx="1656184" cy="1750258"/>
          </a:xfrm>
          <a:prstGeom prst="irregularSeal2">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3440097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608" y="1052736"/>
            <a:ext cx="5178021" cy="2246769"/>
          </a:xfrm>
          <a:prstGeom prst="rect">
            <a:avLst/>
          </a:prstGeom>
        </p:spPr>
        <p:txBody>
          <a:bodyPr wrap="none">
            <a:spAutoFit/>
          </a:bodyPr>
          <a:lstStyle/>
          <a:p>
            <a:pPr marL="342900" indent="-342900">
              <a:buAutoNum type="arabicPeriod"/>
            </a:pPr>
            <a:r>
              <a:rPr lang="tr-TR" sz="2000" dirty="0" smtClean="0"/>
              <a:t>Bireyle </a:t>
            </a:r>
            <a:r>
              <a:rPr lang="tr-TR" sz="2000" dirty="0"/>
              <a:t>İlgili Kayıtların </a:t>
            </a:r>
            <a:r>
              <a:rPr lang="tr-TR" sz="2000" dirty="0" smtClean="0"/>
              <a:t>İncelemesi</a:t>
            </a:r>
          </a:p>
          <a:p>
            <a:pPr marL="342900" indent="-342900">
              <a:buAutoNum type="arabicPeriod"/>
            </a:pPr>
            <a:r>
              <a:rPr lang="tr-TR" sz="2000" dirty="0"/>
              <a:t>Standart </a:t>
            </a:r>
            <a:r>
              <a:rPr lang="tr-TR" sz="2000" dirty="0" smtClean="0"/>
              <a:t>Testler</a:t>
            </a:r>
          </a:p>
          <a:p>
            <a:pPr marL="342900" indent="-342900">
              <a:buAutoNum type="arabicPeriod"/>
            </a:pPr>
            <a:r>
              <a:rPr lang="tr-TR" sz="2000" dirty="0" smtClean="0"/>
              <a:t>Görüşmeler</a:t>
            </a:r>
          </a:p>
          <a:p>
            <a:pPr marL="342900" indent="-342900">
              <a:buAutoNum type="arabicPeriod"/>
            </a:pPr>
            <a:r>
              <a:rPr lang="tr-TR" sz="2000" dirty="0"/>
              <a:t>Kontrol </a:t>
            </a:r>
            <a:r>
              <a:rPr lang="tr-TR" sz="2000" dirty="0" smtClean="0"/>
              <a:t>Listesi</a:t>
            </a:r>
          </a:p>
          <a:p>
            <a:pPr marL="342900" indent="-342900">
              <a:buAutoNum type="arabicPeriod"/>
            </a:pPr>
            <a:r>
              <a:rPr lang="tr-TR" sz="2000" dirty="0" smtClean="0"/>
              <a:t>Gözlem</a:t>
            </a:r>
          </a:p>
          <a:p>
            <a:pPr marL="342900" indent="-342900">
              <a:buAutoNum type="arabicPeriod"/>
            </a:pPr>
            <a:r>
              <a:rPr lang="tr-TR" sz="2000" dirty="0"/>
              <a:t>Ürün Dosyası (</a:t>
            </a:r>
            <a:r>
              <a:rPr lang="tr-TR" sz="2000" dirty="0" err="1"/>
              <a:t>Portfolyo</a:t>
            </a:r>
            <a:r>
              <a:rPr lang="tr-TR" sz="2000" dirty="0"/>
              <a:t>) </a:t>
            </a:r>
            <a:r>
              <a:rPr lang="tr-TR" sz="2000" dirty="0" smtClean="0"/>
              <a:t>Değerlendirme</a:t>
            </a:r>
          </a:p>
          <a:p>
            <a:pPr marL="342900" indent="-342900">
              <a:buAutoNum type="arabicPeriod"/>
            </a:pPr>
            <a:endParaRPr lang="tr-TR" sz="2000" dirty="0"/>
          </a:p>
        </p:txBody>
      </p:sp>
      <p:sp>
        <p:nvSpPr>
          <p:cNvPr id="3" name="Dikdörtgen 2"/>
          <p:cNvSpPr/>
          <p:nvPr/>
        </p:nvSpPr>
        <p:spPr>
          <a:xfrm>
            <a:off x="1132481" y="3501008"/>
            <a:ext cx="6696574" cy="1631216"/>
          </a:xfrm>
          <a:prstGeom prst="rect">
            <a:avLst/>
          </a:prstGeom>
        </p:spPr>
        <p:txBody>
          <a:bodyPr wrap="square">
            <a:spAutoFit/>
          </a:bodyPr>
          <a:lstStyle/>
          <a:p>
            <a:r>
              <a:rPr lang="tr-TR" sz="2000" dirty="0"/>
              <a:t>Dil ve konuşma güçlüğünün değerlendirilmesi sürecinde;</a:t>
            </a:r>
          </a:p>
          <a:p>
            <a:r>
              <a:rPr lang="tr-TR" sz="2000" dirty="0"/>
              <a:t>a. Bireyin kişisel bilgileri ve dil ve konuşma güçlüğü ile ilgili geçmişi hakkında bilgi alınmalıdır.</a:t>
            </a:r>
          </a:p>
          <a:p>
            <a:r>
              <a:rPr lang="tr-TR" sz="2000" dirty="0"/>
              <a:t>b. Birey ve ailesinin iletişimleri doğal ve farklı ortamlarda gözlemlenmeli ve görüşme yapılmalıdır.</a:t>
            </a:r>
          </a:p>
        </p:txBody>
      </p:sp>
    </p:spTree>
    <p:extLst>
      <p:ext uri="{BB962C8B-B14F-4D97-AF65-F5344CB8AC3E}">
        <p14:creationId xmlns="" xmlns:p14="http://schemas.microsoft.com/office/powerpoint/2010/main" val="39638749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492896"/>
            <a:ext cx="7756263" cy="1054250"/>
          </a:xfrm>
        </p:spPr>
        <p:txBody>
          <a:bodyPr/>
          <a:lstStyle/>
          <a:p>
            <a:pPr lvl="0"/>
            <a:r>
              <a:rPr lang="tr-TR" sz="3600" b="1" dirty="0">
                <a:solidFill>
                  <a:srgbClr val="FF0000"/>
                </a:solidFill>
              </a:rPr>
              <a:t>ÖĞRETMENLERE ÖNERİLER</a:t>
            </a:r>
            <a:r>
              <a:rPr lang="tr-TR" sz="3600" dirty="0">
                <a:solidFill>
                  <a:srgbClr val="FF0000"/>
                </a:solidFill>
              </a:rPr>
              <a:t/>
            </a:r>
            <a:br>
              <a:rPr lang="tr-TR" sz="3600" dirty="0">
                <a:solidFill>
                  <a:srgbClr val="FF0000"/>
                </a:solidFill>
              </a:rPr>
            </a:br>
            <a:endParaRPr lang="tr-TR" sz="3600" dirty="0">
              <a:solidFill>
                <a:srgbClr val="FF0000"/>
              </a:solidFill>
            </a:endParaRPr>
          </a:p>
        </p:txBody>
      </p:sp>
    </p:spTree>
    <p:extLst>
      <p:ext uri="{BB962C8B-B14F-4D97-AF65-F5344CB8AC3E}">
        <p14:creationId xmlns="" xmlns:p14="http://schemas.microsoft.com/office/powerpoint/2010/main" val="13210820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21129" y="836712"/>
            <a:ext cx="7416824" cy="1015663"/>
          </a:xfrm>
          <a:prstGeom prst="rect">
            <a:avLst/>
          </a:prstGeom>
        </p:spPr>
        <p:txBody>
          <a:bodyPr wrap="square">
            <a:spAutoFit/>
          </a:bodyPr>
          <a:lstStyle/>
          <a:p>
            <a:pPr algn="just"/>
            <a:r>
              <a:rPr lang="tr-TR" sz="2000" dirty="0"/>
              <a:t>Dil ve konuşma bozukluklarının erken teşhis edilmesi ve bu bozukluklara erken müdahalede bulunmak çocuğun okul performansı için son derece önemlidir.</a:t>
            </a:r>
          </a:p>
        </p:txBody>
      </p:sp>
      <p:sp>
        <p:nvSpPr>
          <p:cNvPr id="3" name="5-Nokta Yıldız 2"/>
          <p:cNvSpPr/>
          <p:nvPr/>
        </p:nvSpPr>
        <p:spPr>
          <a:xfrm>
            <a:off x="323528" y="1046780"/>
            <a:ext cx="792088" cy="654027"/>
          </a:xfrm>
          <a:prstGeom prst="star5">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4" name="5-Nokta Yıldız 3"/>
          <p:cNvSpPr/>
          <p:nvPr/>
        </p:nvSpPr>
        <p:spPr>
          <a:xfrm>
            <a:off x="323528" y="2348880"/>
            <a:ext cx="792088" cy="648072"/>
          </a:xfrm>
          <a:prstGeom prst="star5">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5" name="Dikdörtgen 4"/>
          <p:cNvSpPr/>
          <p:nvPr/>
        </p:nvSpPr>
        <p:spPr>
          <a:xfrm>
            <a:off x="1331640" y="2258288"/>
            <a:ext cx="7200800" cy="1323439"/>
          </a:xfrm>
          <a:prstGeom prst="rect">
            <a:avLst/>
          </a:prstGeom>
        </p:spPr>
        <p:txBody>
          <a:bodyPr wrap="square">
            <a:spAutoFit/>
          </a:bodyPr>
          <a:lstStyle/>
          <a:p>
            <a:r>
              <a:rPr lang="tr-TR" sz="2000" dirty="0"/>
              <a:t>Öğretmen dil ve konuşma güçlüğü yaşayan çocukları fark etmeli ve bu çocukların eğitim ortamında yaşayacağı risklere yönelik gerekli tedbirleri alarak onları derslerde desteklemelidir. </a:t>
            </a:r>
          </a:p>
        </p:txBody>
      </p:sp>
      <p:sp>
        <p:nvSpPr>
          <p:cNvPr id="6" name="5-Nokta Yıldız 5"/>
          <p:cNvSpPr/>
          <p:nvPr/>
        </p:nvSpPr>
        <p:spPr>
          <a:xfrm>
            <a:off x="323528" y="3717032"/>
            <a:ext cx="792088" cy="648072"/>
          </a:xfrm>
          <a:prstGeom prst="star5">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7" name="Dikdörtgen 6"/>
          <p:cNvSpPr/>
          <p:nvPr/>
        </p:nvSpPr>
        <p:spPr>
          <a:xfrm>
            <a:off x="1359528" y="3734727"/>
            <a:ext cx="6884879" cy="1323439"/>
          </a:xfrm>
          <a:prstGeom prst="rect">
            <a:avLst/>
          </a:prstGeom>
        </p:spPr>
        <p:txBody>
          <a:bodyPr wrap="square">
            <a:spAutoFit/>
          </a:bodyPr>
          <a:lstStyle/>
          <a:p>
            <a:r>
              <a:rPr lang="tr-TR" sz="2000" dirty="0"/>
              <a:t>Özellikle tıbbi destek ve ya daha farklı bir eğitimsel destek gerektiren durumlarda önce rehber öğretmeni ve okul yönetimini bilgilendirmeli sonra da aile ile iletişime geçmelidir.</a:t>
            </a:r>
          </a:p>
        </p:txBody>
      </p:sp>
    </p:spTree>
    <p:extLst>
      <p:ext uri="{BB962C8B-B14F-4D97-AF65-F5344CB8AC3E}">
        <p14:creationId xmlns="" xmlns:p14="http://schemas.microsoft.com/office/powerpoint/2010/main" val="19912742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59632" y="764704"/>
            <a:ext cx="6984776" cy="707886"/>
          </a:xfrm>
          <a:prstGeom prst="rect">
            <a:avLst/>
          </a:prstGeom>
        </p:spPr>
        <p:txBody>
          <a:bodyPr wrap="square">
            <a:spAutoFit/>
          </a:bodyPr>
          <a:lstStyle/>
          <a:p>
            <a:r>
              <a:rPr lang="tr-TR" sz="2000" dirty="0"/>
              <a:t>Ailenin de görüş ve onayı alınarak çocuk değerlendirilmek üzere RAM’a yönlendirilmelidir. </a:t>
            </a:r>
          </a:p>
        </p:txBody>
      </p:sp>
      <p:sp>
        <p:nvSpPr>
          <p:cNvPr id="3" name="5-Nokta Yıldız 2"/>
          <p:cNvSpPr/>
          <p:nvPr/>
        </p:nvSpPr>
        <p:spPr>
          <a:xfrm>
            <a:off x="467544" y="764704"/>
            <a:ext cx="792088" cy="654027"/>
          </a:xfrm>
          <a:prstGeom prst="star5">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5" name="Dikdörtgen 4"/>
          <p:cNvSpPr/>
          <p:nvPr/>
        </p:nvSpPr>
        <p:spPr>
          <a:xfrm>
            <a:off x="1281554" y="2234391"/>
            <a:ext cx="6840760" cy="1631216"/>
          </a:xfrm>
          <a:prstGeom prst="rect">
            <a:avLst/>
          </a:prstGeom>
        </p:spPr>
        <p:txBody>
          <a:bodyPr wrap="square">
            <a:spAutoFit/>
          </a:bodyPr>
          <a:lstStyle/>
          <a:p>
            <a:pPr algn="just"/>
            <a:r>
              <a:rPr lang="tr-TR" sz="2000" dirty="0" smtClean="0"/>
              <a:t>Bu </a:t>
            </a:r>
            <a:r>
              <a:rPr lang="tr-TR" sz="2000" dirty="0"/>
              <a:t>süreçte öğretmenler, çocuğun değerlendirme istek formunda RAM tarafından istenilen gelişim alanlarını dikkatli bir şekilde doldurmalı ve değerlendirme sürecine katkı sağlayabilecek kendi gözlem ve değerlendirmelerini içeren ayrıntılı bir rapor sunmalıdır.</a:t>
            </a:r>
          </a:p>
        </p:txBody>
      </p:sp>
      <p:sp>
        <p:nvSpPr>
          <p:cNvPr id="6" name="5-Nokta Yıldız 5"/>
          <p:cNvSpPr/>
          <p:nvPr/>
        </p:nvSpPr>
        <p:spPr>
          <a:xfrm>
            <a:off x="467544" y="2234391"/>
            <a:ext cx="792088" cy="654027"/>
          </a:xfrm>
          <a:prstGeom prst="star5">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7" name="Dikdörtgen 6"/>
          <p:cNvSpPr/>
          <p:nvPr/>
        </p:nvSpPr>
        <p:spPr>
          <a:xfrm>
            <a:off x="1334021" y="4221088"/>
            <a:ext cx="6691982" cy="1323439"/>
          </a:xfrm>
          <a:prstGeom prst="rect">
            <a:avLst/>
          </a:prstGeom>
        </p:spPr>
        <p:txBody>
          <a:bodyPr wrap="square">
            <a:spAutoFit/>
          </a:bodyPr>
          <a:lstStyle/>
          <a:p>
            <a:r>
              <a:rPr lang="tr-TR" sz="2000" dirty="0"/>
              <a:t>Öğretmenler dil ve konuşma güçlüğünde tanı almış öğrencileri için mutlaka işlevsel BEP hazırlamalı ve öğrencilerin akademik ve sosyal gelişimlerini yakından takip etmelidirler. </a:t>
            </a:r>
          </a:p>
        </p:txBody>
      </p:sp>
      <p:sp>
        <p:nvSpPr>
          <p:cNvPr id="8" name="5-Nokta Yıldız 7"/>
          <p:cNvSpPr/>
          <p:nvPr/>
        </p:nvSpPr>
        <p:spPr>
          <a:xfrm>
            <a:off x="467544" y="4365104"/>
            <a:ext cx="792088" cy="654027"/>
          </a:xfrm>
          <a:prstGeom prst="star5">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6137355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59632" y="908720"/>
            <a:ext cx="6912768" cy="1323439"/>
          </a:xfrm>
          <a:prstGeom prst="rect">
            <a:avLst/>
          </a:prstGeom>
        </p:spPr>
        <p:txBody>
          <a:bodyPr wrap="square">
            <a:spAutoFit/>
          </a:bodyPr>
          <a:lstStyle/>
          <a:p>
            <a:pPr algn="just"/>
            <a:r>
              <a:rPr lang="tr-TR" sz="2000" dirty="0"/>
              <a:t>D</a:t>
            </a:r>
            <a:r>
              <a:rPr lang="tr-TR" sz="2000" dirty="0" smtClean="0"/>
              <a:t>il </a:t>
            </a:r>
            <a:r>
              <a:rPr lang="tr-TR" sz="2000" dirty="0"/>
              <a:t>ve konuşma güçlüğü tanısı almış öğrencilerin başarılı oldukları beceriler öne çıkarılarak başarıyı tatmaları sağlanmalı ve öğrencilerin kendine güven ve motivasyonları artırılmalıdır.</a:t>
            </a:r>
          </a:p>
        </p:txBody>
      </p:sp>
      <p:sp>
        <p:nvSpPr>
          <p:cNvPr id="4" name="Dikdörtgen 3"/>
          <p:cNvSpPr/>
          <p:nvPr/>
        </p:nvSpPr>
        <p:spPr>
          <a:xfrm>
            <a:off x="1259632" y="2564904"/>
            <a:ext cx="6912768" cy="1015663"/>
          </a:xfrm>
          <a:prstGeom prst="rect">
            <a:avLst/>
          </a:prstGeom>
        </p:spPr>
        <p:txBody>
          <a:bodyPr wrap="square">
            <a:spAutoFit/>
          </a:bodyPr>
          <a:lstStyle/>
          <a:p>
            <a:pPr algn="just"/>
            <a:r>
              <a:rPr lang="tr-TR" sz="2000" dirty="0"/>
              <a:t>Süreç içinde eğer öğrenci destek eğitim almakta ise destek eğitim sağlayan öğretmen ile sürekli iletişim halinde olmak öğrencinin akademik gelişimi için çok önemlidir. </a:t>
            </a:r>
          </a:p>
        </p:txBody>
      </p:sp>
      <p:sp>
        <p:nvSpPr>
          <p:cNvPr id="5" name="Dikdörtgen 4"/>
          <p:cNvSpPr/>
          <p:nvPr/>
        </p:nvSpPr>
        <p:spPr>
          <a:xfrm>
            <a:off x="1259632" y="3933056"/>
            <a:ext cx="7200800" cy="1015663"/>
          </a:xfrm>
          <a:prstGeom prst="rect">
            <a:avLst/>
          </a:prstGeom>
        </p:spPr>
        <p:txBody>
          <a:bodyPr wrap="square">
            <a:spAutoFit/>
          </a:bodyPr>
          <a:lstStyle/>
          <a:p>
            <a:pPr algn="just"/>
            <a:r>
              <a:rPr lang="tr-TR" sz="2000" dirty="0"/>
              <a:t>Bunun yanı sıra öğretmenler aileler ile iletişimi sürdürmeli ve ailelerin öğrencilerin eğitim sürecine aktif katılımları konusunda yönlendirme yapmalı ve tavsiyeler vermelidirler.</a:t>
            </a:r>
          </a:p>
        </p:txBody>
      </p:sp>
      <p:sp>
        <p:nvSpPr>
          <p:cNvPr id="6" name="5-Nokta Yıldız 5"/>
          <p:cNvSpPr/>
          <p:nvPr/>
        </p:nvSpPr>
        <p:spPr>
          <a:xfrm>
            <a:off x="467544" y="916412"/>
            <a:ext cx="792088" cy="654027"/>
          </a:xfrm>
          <a:prstGeom prst="star5">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7" name="5-Nokta Yıldız 6"/>
          <p:cNvSpPr/>
          <p:nvPr/>
        </p:nvSpPr>
        <p:spPr>
          <a:xfrm>
            <a:off x="467544" y="2745721"/>
            <a:ext cx="792088" cy="654027"/>
          </a:xfrm>
          <a:prstGeom prst="star5">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8" name="5-Nokta Yıldız 7"/>
          <p:cNvSpPr/>
          <p:nvPr/>
        </p:nvSpPr>
        <p:spPr>
          <a:xfrm>
            <a:off x="467544" y="4113873"/>
            <a:ext cx="792088" cy="654027"/>
          </a:xfrm>
          <a:prstGeom prst="star5">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2555189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71600" y="1412776"/>
            <a:ext cx="6480720" cy="2431435"/>
          </a:xfrm>
          <a:prstGeom prst="rect">
            <a:avLst/>
          </a:prstGeom>
          <a:noFill/>
        </p:spPr>
        <p:txBody>
          <a:bodyPr wrap="square" rtlCol="0">
            <a:spAutoFit/>
          </a:bodyPr>
          <a:lstStyle/>
          <a:p>
            <a:pPr algn="just"/>
            <a:r>
              <a:rPr lang="tr-TR" sz="3200" b="1" i="1" dirty="0" smtClean="0">
                <a:solidFill>
                  <a:schemeClr val="accent5">
                    <a:lumMod val="75000"/>
                  </a:schemeClr>
                </a:solidFill>
              </a:rPr>
              <a:t>Konuşma</a:t>
            </a:r>
            <a:r>
              <a:rPr lang="tr-TR" sz="3200" dirty="0" smtClean="0">
                <a:solidFill>
                  <a:prstClr val="black"/>
                </a:solidFill>
              </a:rPr>
              <a:t> </a:t>
            </a:r>
            <a:r>
              <a:rPr lang="tr-TR" sz="2400" dirty="0" smtClean="0">
                <a:solidFill>
                  <a:prstClr val="black"/>
                </a:solidFill>
              </a:rPr>
              <a:t>ise; insanlar arasında dili kullanarak sözlü iletişim kurma yöntemidir. Konuşma, dildeki seslerin konuşma organlarının (dudak, dil, çene, yumuşak damak, ses telleri gibi) akustik sinyaller haline getirilmesidir. Konuşma motor bir süreçtir. </a:t>
            </a:r>
            <a:endParaRPr lang="tr-TR" sz="2400" dirty="0">
              <a:solidFill>
                <a:prstClr val="black"/>
              </a:solidFill>
            </a:endParaRPr>
          </a:p>
        </p:txBody>
      </p:sp>
    </p:spTree>
    <p:extLst>
      <p:ext uri="{BB962C8B-B14F-4D97-AF65-F5344CB8AC3E}">
        <p14:creationId xmlns="" xmlns:p14="http://schemas.microsoft.com/office/powerpoint/2010/main" val="63854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10000"/>
          </a:bodyPr>
          <a:lstStyle/>
          <a:p>
            <a:r>
              <a:rPr lang="tr-TR" dirty="0">
                <a:solidFill>
                  <a:schemeClr val="tx1"/>
                </a:solidFill>
              </a:rPr>
              <a:t>Dil ve konuşma, bireylerin kendilerini ifade etme, iletişim kurma ve sosyal hayatı paylaşmalarındaki en önemli araçlardandır. </a:t>
            </a:r>
            <a:endParaRPr lang="tr-TR" dirty="0" smtClean="0">
              <a:solidFill>
                <a:schemeClr val="tx1"/>
              </a:solidFill>
            </a:endParaRPr>
          </a:p>
          <a:p>
            <a:endParaRPr lang="tr-TR" dirty="0">
              <a:solidFill>
                <a:schemeClr val="tx1"/>
              </a:solidFill>
            </a:endParaRPr>
          </a:p>
          <a:p>
            <a:r>
              <a:rPr lang="tr-TR" dirty="0">
                <a:solidFill>
                  <a:schemeClr val="tx1"/>
                </a:solidFill>
              </a:rPr>
              <a:t>Dil, genellikle konuşma ile aynı kavram gibi algılanmakla birlikte konuşmayı, yazmayı ve sembollerle ifade etmeyi de içeren daha geniş kapsamlı bir kavramdır. Konuşma ise seslerin fiziksel olarak üretilmesi ve dili kullanarak sözlü iletişim kurma yöntemidir. Özetle; dil sözel veya sözel olmayan, kültürle bağlantılı, çok geniş bir kapsama sahipken konuşma, dilden kesin sınırlarla ayrılamayan ancak dil ile bağlantılı bir parçayı oluşturmaktadır.</a:t>
            </a:r>
          </a:p>
        </p:txBody>
      </p:sp>
      <p:sp>
        <p:nvSpPr>
          <p:cNvPr id="3" name="Başlık 2"/>
          <p:cNvSpPr>
            <a:spLocks noGrp="1"/>
          </p:cNvSpPr>
          <p:nvPr>
            <p:ph type="title"/>
          </p:nvPr>
        </p:nvSpPr>
        <p:spPr/>
        <p:txBody>
          <a:bodyPr/>
          <a:lstStyle/>
          <a:p>
            <a:pPr lvl="0"/>
            <a:r>
              <a:rPr lang="tr-TR" sz="2800" b="1" dirty="0">
                <a:solidFill>
                  <a:srgbClr val="FF0000"/>
                </a:solidFill>
              </a:rPr>
              <a:t>DİL ve KONUŞMA GÜÇLÜĞÜ (BOZUKLUĞU) NEDİR?</a:t>
            </a:r>
            <a:r>
              <a:rPr lang="tr-TR" sz="2800" dirty="0">
                <a:solidFill>
                  <a:srgbClr val="FF0000"/>
                </a:solidFill>
              </a:rPr>
              <a:t/>
            </a:r>
            <a:br>
              <a:rPr lang="tr-TR" sz="2800" dirty="0">
                <a:solidFill>
                  <a:srgbClr val="FF0000"/>
                </a:solidFill>
              </a:rPr>
            </a:br>
            <a:endParaRPr lang="tr-TR" sz="2800" dirty="0">
              <a:solidFill>
                <a:srgbClr val="FF0000"/>
              </a:solidFill>
            </a:endParaRPr>
          </a:p>
        </p:txBody>
      </p:sp>
    </p:spTree>
    <p:extLst>
      <p:ext uri="{BB962C8B-B14F-4D97-AF65-F5344CB8AC3E}">
        <p14:creationId xmlns="" xmlns:p14="http://schemas.microsoft.com/office/powerpoint/2010/main" val="3585384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2699792" y="908720"/>
            <a:ext cx="1682019" cy="1166439"/>
            <a:chOff x="1632" y="1248"/>
            <a:chExt cx="2682" cy="2286"/>
          </a:xfrm>
        </p:grpSpPr>
        <p:sp>
          <p:nvSpPr>
            <p:cNvPr id="4"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tr-TR"/>
            </a:p>
          </p:txBody>
        </p:sp>
        <p:sp>
          <p:nvSpPr>
            <p:cNvPr id="5" name="AutoShape 5"/>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tr-TR"/>
            </a:p>
          </p:txBody>
        </p:sp>
        <p:sp>
          <p:nvSpPr>
            <p:cNvPr id="6" name="AutoShape 6"/>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tr-TR"/>
            </a:p>
          </p:txBody>
        </p:sp>
      </p:grpSp>
      <p:sp>
        <p:nvSpPr>
          <p:cNvPr id="7" name="Metin kutusu 6"/>
          <p:cNvSpPr txBox="1"/>
          <p:nvPr/>
        </p:nvSpPr>
        <p:spPr>
          <a:xfrm>
            <a:off x="1448986" y="2636912"/>
            <a:ext cx="5865649" cy="1938992"/>
          </a:xfrm>
          <a:prstGeom prst="rect">
            <a:avLst/>
          </a:prstGeom>
          <a:noFill/>
        </p:spPr>
        <p:txBody>
          <a:bodyPr wrap="square" rtlCol="0">
            <a:spAutoFit/>
          </a:bodyPr>
          <a:lstStyle/>
          <a:p>
            <a:r>
              <a:rPr lang="tr-TR" sz="2400" dirty="0"/>
              <a:t>Dil ve konuşma gelişimi zihinsel, fiziksel, duygusal ve sosyal gelişimden bağımsız değildir. Bu alanlardan herhangi birinde yaşanan bir problem, dil ve konuşmayı olumsuz yönde etkileyebilmektedir. </a:t>
            </a:r>
          </a:p>
        </p:txBody>
      </p:sp>
    </p:spTree>
    <p:extLst>
      <p:ext uri="{BB962C8B-B14F-4D97-AF65-F5344CB8AC3E}">
        <p14:creationId xmlns="" xmlns:p14="http://schemas.microsoft.com/office/powerpoint/2010/main" val="3525615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dirty="0" smtClean="0">
                <a:solidFill>
                  <a:srgbClr val="FF0000"/>
                </a:solidFill>
              </a:rPr>
              <a:t>Dil ve Konuşma Bozukluklarının Nedenleri</a:t>
            </a:r>
            <a:endParaRPr lang="tr-TR" sz="3200" dirty="0">
              <a:solidFill>
                <a:srgbClr val="FF0000"/>
              </a:solidFill>
            </a:endParaRPr>
          </a:p>
        </p:txBody>
      </p:sp>
      <p:sp>
        <p:nvSpPr>
          <p:cNvPr id="3" name="Dikdörtgen 2"/>
          <p:cNvSpPr/>
          <p:nvPr/>
        </p:nvSpPr>
        <p:spPr>
          <a:xfrm>
            <a:off x="1187624" y="2132856"/>
            <a:ext cx="6840760" cy="3293209"/>
          </a:xfrm>
          <a:prstGeom prst="rect">
            <a:avLst/>
          </a:prstGeom>
        </p:spPr>
        <p:txBody>
          <a:bodyPr wrap="square">
            <a:spAutoFit/>
          </a:bodyPr>
          <a:lstStyle/>
          <a:p>
            <a:r>
              <a:rPr lang="tr-TR" sz="2000" dirty="0"/>
              <a:t>Dil ve konuşma bozukluklarını ortaya çıkaran nedenler </a:t>
            </a:r>
            <a:r>
              <a:rPr lang="tr-TR" sz="2000" dirty="0" smtClean="0"/>
              <a:t>arasında;</a:t>
            </a:r>
          </a:p>
          <a:p>
            <a:pPr marL="285750" indent="-285750">
              <a:buFont typeface="Wingdings" panose="05000000000000000000" pitchFamily="2" charset="2"/>
              <a:buChar char="Ø"/>
            </a:pPr>
            <a:r>
              <a:rPr lang="tr-TR" sz="2400" dirty="0" smtClean="0">
                <a:solidFill>
                  <a:srgbClr val="0070C0"/>
                </a:solidFill>
              </a:rPr>
              <a:t>zihinsel </a:t>
            </a:r>
            <a:r>
              <a:rPr lang="tr-TR" sz="2400" dirty="0">
                <a:solidFill>
                  <a:srgbClr val="0070C0"/>
                </a:solidFill>
              </a:rPr>
              <a:t>yetersizlik, </a:t>
            </a:r>
            <a:endParaRPr lang="tr-TR" sz="2400" dirty="0" smtClean="0">
              <a:solidFill>
                <a:srgbClr val="0070C0"/>
              </a:solidFill>
            </a:endParaRPr>
          </a:p>
          <a:p>
            <a:pPr marL="285750" indent="-285750">
              <a:buFont typeface="Wingdings" panose="05000000000000000000" pitchFamily="2" charset="2"/>
              <a:buChar char="Ø"/>
            </a:pPr>
            <a:r>
              <a:rPr lang="tr-TR" sz="2400" dirty="0" smtClean="0">
                <a:solidFill>
                  <a:srgbClr val="0070C0"/>
                </a:solidFill>
              </a:rPr>
              <a:t>işitme </a:t>
            </a:r>
            <a:r>
              <a:rPr lang="tr-TR" sz="2400" dirty="0">
                <a:solidFill>
                  <a:srgbClr val="0070C0"/>
                </a:solidFill>
              </a:rPr>
              <a:t>kaybı, </a:t>
            </a:r>
            <a:endParaRPr lang="tr-TR" sz="2400" dirty="0" smtClean="0">
              <a:solidFill>
                <a:srgbClr val="0070C0"/>
              </a:solidFill>
            </a:endParaRPr>
          </a:p>
          <a:p>
            <a:pPr marL="285750" indent="-285750">
              <a:buFont typeface="Wingdings" panose="05000000000000000000" pitchFamily="2" charset="2"/>
              <a:buChar char="Ø"/>
            </a:pPr>
            <a:r>
              <a:rPr lang="tr-TR" sz="2400" dirty="0" smtClean="0">
                <a:solidFill>
                  <a:srgbClr val="0070C0"/>
                </a:solidFill>
              </a:rPr>
              <a:t>gelişimsel </a:t>
            </a:r>
            <a:r>
              <a:rPr lang="tr-TR" sz="2400" dirty="0">
                <a:solidFill>
                  <a:srgbClr val="0070C0"/>
                </a:solidFill>
              </a:rPr>
              <a:t>gecikmeler</a:t>
            </a:r>
            <a:r>
              <a:rPr lang="tr-TR" sz="2400" dirty="0" smtClean="0">
                <a:solidFill>
                  <a:srgbClr val="0070C0"/>
                </a:solidFill>
              </a:rPr>
              <a:t>,</a:t>
            </a:r>
          </a:p>
          <a:p>
            <a:pPr marL="285750" indent="-285750">
              <a:buFont typeface="Wingdings" panose="05000000000000000000" pitchFamily="2" charset="2"/>
              <a:buChar char="Ø"/>
            </a:pPr>
            <a:r>
              <a:rPr lang="tr-TR" sz="2400" dirty="0" smtClean="0">
                <a:solidFill>
                  <a:srgbClr val="0070C0"/>
                </a:solidFill>
              </a:rPr>
              <a:t> </a:t>
            </a:r>
            <a:r>
              <a:rPr lang="tr-TR" sz="2400" dirty="0">
                <a:solidFill>
                  <a:srgbClr val="0070C0"/>
                </a:solidFill>
              </a:rPr>
              <a:t>bazı cerrahi girişimler sonrası </a:t>
            </a:r>
            <a:r>
              <a:rPr lang="tr-TR" sz="2400" dirty="0" smtClean="0">
                <a:solidFill>
                  <a:srgbClr val="0070C0"/>
                </a:solidFill>
              </a:rPr>
              <a:t>sorunlar,</a:t>
            </a:r>
          </a:p>
          <a:p>
            <a:pPr marL="285750" indent="-285750">
              <a:buFont typeface="Wingdings" panose="05000000000000000000" pitchFamily="2" charset="2"/>
              <a:buChar char="Ø"/>
            </a:pPr>
            <a:r>
              <a:rPr lang="tr-TR" sz="2400" dirty="0" smtClean="0">
                <a:solidFill>
                  <a:srgbClr val="0070C0"/>
                </a:solidFill>
              </a:rPr>
              <a:t>beyin </a:t>
            </a:r>
            <a:r>
              <a:rPr lang="tr-TR" sz="2400" dirty="0">
                <a:solidFill>
                  <a:srgbClr val="0070C0"/>
                </a:solidFill>
              </a:rPr>
              <a:t>hasarları, </a:t>
            </a:r>
            <a:endParaRPr lang="tr-TR" sz="2400" dirty="0" smtClean="0">
              <a:solidFill>
                <a:srgbClr val="0070C0"/>
              </a:solidFill>
            </a:endParaRPr>
          </a:p>
          <a:p>
            <a:pPr marL="285750" indent="-285750">
              <a:buFont typeface="Wingdings" panose="05000000000000000000" pitchFamily="2" charset="2"/>
              <a:buChar char="Ø"/>
            </a:pPr>
            <a:r>
              <a:rPr lang="tr-TR" sz="2400" dirty="0" smtClean="0">
                <a:solidFill>
                  <a:srgbClr val="0070C0"/>
                </a:solidFill>
              </a:rPr>
              <a:t>yarık </a:t>
            </a:r>
            <a:r>
              <a:rPr lang="tr-TR" sz="2400" dirty="0">
                <a:solidFill>
                  <a:srgbClr val="0070C0"/>
                </a:solidFill>
              </a:rPr>
              <a:t>damak/dudak gibi yapısal bozukluklar, </a:t>
            </a:r>
            <a:endParaRPr lang="tr-TR" sz="2400" dirty="0" smtClean="0">
              <a:solidFill>
                <a:srgbClr val="0070C0"/>
              </a:solidFill>
            </a:endParaRPr>
          </a:p>
          <a:p>
            <a:pPr marL="285750" indent="-285750">
              <a:buFont typeface="Wingdings" panose="05000000000000000000" pitchFamily="2" charset="2"/>
              <a:buChar char="Ø"/>
            </a:pPr>
            <a:r>
              <a:rPr lang="tr-TR" sz="2400" dirty="0" smtClean="0">
                <a:solidFill>
                  <a:srgbClr val="0070C0"/>
                </a:solidFill>
              </a:rPr>
              <a:t>nörolojik </a:t>
            </a:r>
            <a:r>
              <a:rPr lang="tr-TR" sz="2400" dirty="0">
                <a:solidFill>
                  <a:srgbClr val="0070C0"/>
                </a:solidFill>
              </a:rPr>
              <a:t>hastalıklar</a:t>
            </a:r>
            <a:r>
              <a:rPr lang="tr-TR" sz="2000" dirty="0"/>
              <a:t>, vb. pek çok neden sayılabilir. </a:t>
            </a:r>
          </a:p>
        </p:txBody>
      </p:sp>
    </p:spTree>
    <p:extLst>
      <p:ext uri="{BB962C8B-B14F-4D97-AF65-F5344CB8AC3E}">
        <p14:creationId xmlns="" xmlns:p14="http://schemas.microsoft.com/office/powerpoint/2010/main" val="1040121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pPr marL="457200" indent="-457200">
              <a:buFont typeface="+mj-lt"/>
              <a:buAutoNum type="arabicPeriod"/>
            </a:pPr>
            <a:r>
              <a:rPr lang="tr-TR" b="1" dirty="0">
                <a:solidFill>
                  <a:srgbClr val="0070C0"/>
                </a:solidFill>
              </a:rPr>
              <a:t>DİL </a:t>
            </a:r>
            <a:r>
              <a:rPr lang="tr-TR" b="1" dirty="0" smtClean="0">
                <a:solidFill>
                  <a:srgbClr val="0070C0"/>
                </a:solidFill>
              </a:rPr>
              <a:t>GELİŞİMİ</a:t>
            </a:r>
          </a:p>
          <a:p>
            <a:pPr marL="0" indent="0">
              <a:buNone/>
            </a:pPr>
            <a:endParaRPr lang="tr-TR" b="1" dirty="0">
              <a:solidFill>
                <a:srgbClr val="0070C0"/>
              </a:solidFill>
            </a:endParaRPr>
          </a:p>
          <a:p>
            <a:pPr marL="0" indent="0">
              <a:buNone/>
            </a:pPr>
            <a:r>
              <a:rPr lang="tr-TR" dirty="0">
                <a:solidFill>
                  <a:schemeClr val="tx1"/>
                </a:solidFill>
              </a:rPr>
              <a:t>Dil gelişimi, alıcı dil gelişimi ve ifade edici dil gelişimi olarak iki alandan oluşmaktadır. </a:t>
            </a:r>
            <a:endParaRPr lang="tr-TR" dirty="0" smtClean="0">
              <a:solidFill>
                <a:schemeClr val="tx1"/>
              </a:solidFill>
            </a:endParaRPr>
          </a:p>
          <a:p>
            <a:pPr marL="0" indent="0">
              <a:buNone/>
            </a:pPr>
            <a:endParaRPr lang="tr-TR" dirty="0">
              <a:solidFill>
                <a:schemeClr val="tx1"/>
              </a:solidFill>
            </a:endParaRPr>
          </a:p>
          <a:p>
            <a:pPr marL="0" indent="0">
              <a:buNone/>
            </a:pPr>
            <a:r>
              <a:rPr lang="tr-TR" dirty="0">
                <a:solidFill>
                  <a:schemeClr val="tx1"/>
                </a:solidFill>
              </a:rPr>
              <a:t>Alıcı dil çocuğun kendisine söylenen tümceyi anlama becerisi iken, ifade edici dil çocuğun dil bileşenlerini uygun bir biçimde kullanarak iletişim içinde bulunduğu kişiye iletmek istediği mesajı sözel olarak iletme becerisidir. </a:t>
            </a:r>
          </a:p>
        </p:txBody>
      </p:sp>
      <p:sp>
        <p:nvSpPr>
          <p:cNvPr id="3" name="Başlık 2"/>
          <p:cNvSpPr>
            <a:spLocks noGrp="1"/>
          </p:cNvSpPr>
          <p:nvPr>
            <p:ph type="title"/>
          </p:nvPr>
        </p:nvSpPr>
        <p:spPr/>
        <p:txBody>
          <a:bodyPr/>
          <a:lstStyle/>
          <a:p>
            <a:pPr lvl="1" algn="ctr" rtl="0">
              <a:spcBef>
                <a:spcPct val="0"/>
              </a:spcBef>
            </a:pPr>
            <a:r>
              <a:rPr lang="tr-TR" sz="2400" b="1" dirty="0">
                <a:solidFill>
                  <a:srgbClr val="FF0000"/>
                </a:solidFill>
              </a:rPr>
              <a:t>DİL VE KONUŞMA GÜÇLÜĞÜ OLAN BİREYLERİN GENEL ÖZELLİKLERİ</a:t>
            </a:r>
            <a:r>
              <a:rPr lang="tr-TR" sz="2400" dirty="0">
                <a:solidFill>
                  <a:srgbClr val="FF0000"/>
                </a:solidFill>
              </a:rPr>
              <a:t/>
            </a:r>
            <a:br>
              <a:rPr lang="tr-TR" sz="2400" dirty="0">
                <a:solidFill>
                  <a:srgbClr val="FF0000"/>
                </a:solidFill>
              </a:rPr>
            </a:br>
            <a:endParaRPr lang="tr-TR" sz="2400" dirty="0">
              <a:solidFill>
                <a:srgbClr val="FF0000"/>
              </a:solidFill>
            </a:endParaRPr>
          </a:p>
        </p:txBody>
      </p:sp>
    </p:spTree>
    <p:extLst>
      <p:ext uri="{BB962C8B-B14F-4D97-AF65-F5344CB8AC3E}">
        <p14:creationId xmlns="" xmlns:p14="http://schemas.microsoft.com/office/powerpoint/2010/main" val="26095440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Perspektif">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637</TotalTime>
  <Words>2846</Words>
  <Application>Microsoft Office PowerPoint</Application>
  <PresentationFormat>Ekran Gösterisi (4:3)</PresentationFormat>
  <Paragraphs>233</Paragraphs>
  <Slides>49</Slides>
  <Notes>1</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Cilt</vt:lpstr>
      <vt:lpstr>ÖZEL EĞİTİM VE REHBERLİK HİZMETLERİ GENEL MÜDÜRLÜĞÜ</vt:lpstr>
      <vt:lpstr>Dil ve Konuşma Güçlüğü Farkındalık Eğitimi</vt:lpstr>
      <vt:lpstr>İLETİŞİM, DİL ve KONUŞMA NEDİR?  </vt:lpstr>
      <vt:lpstr>Slayt 4</vt:lpstr>
      <vt:lpstr>Slayt 5</vt:lpstr>
      <vt:lpstr>DİL ve KONUŞMA GÜÇLÜĞÜ (BOZUKLUĞU) NEDİR? </vt:lpstr>
      <vt:lpstr>Slayt 7</vt:lpstr>
      <vt:lpstr>Dil ve Konuşma Bozukluklarının Nedenleri</vt:lpstr>
      <vt:lpstr>DİL VE KONUŞMA GÜÇLÜĞÜ OLAN BİREYLERİN GENEL ÖZELLİKLERİ </vt:lpstr>
      <vt:lpstr>Slayt 10</vt:lpstr>
      <vt:lpstr>DİL VE KONUŞMA GÜÇLÜĞÜ OLAN BİREYLERİN GENEL ÖZELLİKLERİ </vt:lpstr>
      <vt:lpstr>Slayt 12</vt:lpstr>
      <vt:lpstr>YASAL DÜZENLEMELER VE EĞİTİM HAKKI </vt:lpstr>
      <vt:lpstr>YASAL DÜZENLEMELER VE EĞİTİM HAKKI </vt:lpstr>
      <vt:lpstr>YASAL DÜZENLEMELER VE EĞİTİM HAKKI </vt:lpstr>
      <vt:lpstr>DİL VE KONUŞMA GÜÇLÜĞÜNÜN BELİRTİLERİ VE NEDENLERİ</vt:lpstr>
      <vt:lpstr>Slayt 17</vt:lpstr>
      <vt:lpstr>Slayt 18</vt:lpstr>
      <vt:lpstr>Slayt 19</vt:lpstr>
      <vt:lpstr>Slayt 20</vt:lpstr>
      <vt:lpstr> Dil Ve Konuşma Güçlüğünün Nedenleri  </vt:lpstr>
      <vt:lpstr>Slayt 22</vt:lpstr>
      <vt:lpstr>Slayt 23</vt:lpstr>
      <vt:lpstr>Slayt 24</vt:lpstr>
      <vt:lpstr>Slayt 25</vt:lpstr>
      <vt:lpstr>Değerlendirme </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EĞİTSEL DEĞERLENDİRME VE TANILAMA SÜRECİ </vt:lpstr>
      <vt:lpstr>Slayt 42</vt:lpstr>
      <vt:lpstr>Slayt 43</vt:lpstr>
      <vt:lpstr>Slayt 44</vt:lpstr>
      <vt:lpstr>Slayt 45</vt:lpstr>
      <vt:lpstr>ÖĞRETMENLERE ÖNERİLER </vt:lpstr>
      <vt:lpstr>Slayt 47</vt:lpstr>
      <vt:lpstr>Slayt 48</vt:lpstr>
      <vt:lpstr>Slayt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calkan</dc:creator>
  <cp:lastModifiedBy>Rehberlik 2</cp:lastModifiedBy>
  <cp:revision>28</cp:revision>
  <dcterms:created xsi:type="dcterms:W3CDTF">2018-03-04T07:34:19Z</dcterms:created>
  <dcterms:modified xsi:type="dcterms:W3CDTF">2018-03-05T08:11:51Z</dcterms:modified>
</cp:coreProperties>
</file>